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2" r:id="rId3"/>
    <p:sldMasterId id="2147483683" r:id="rId4"/>
  </p:sldMasterIdLst>
  <p:notesMasterIdLst>
    <p:notesMasterId r:id="rId13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365" r:id="rId25"/>
    <p:sldId id="366" r:id="rId26"/>
    <p:sldId id="367" r:id="rId27"/>
    <p:sldId id="368" r:id="rId28"/>
    <p:sldId id="382"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276"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299" r:id="rId66"/>
    <p:sldId id="300" r:id="rId67"/>
    <p:sldId id="301" r:id="rId68"/>
    <p:sldId id="302" r:id="rId69"/>
    <p:sldId id="303" r:id="rId70"/>
    <p:sldId id="304" r:id="rId71"/>
    <p:sldId id="305" r:id="rId72"/>
    <p:sldId id="306" r:id="rId73"/>
    <p:sldId id="307" r:id="rId74"/>
    <p:sldId id="308" r:id="rId75"/>
    <p:sldId id="309" r:id="rId76"/>
    <p:sldId id="310" r:id="rId77"/>
    <p:sldId id="311" r:id="rId78"/>
    <p:sldId id="312" r:id="rId79"/>
    <p:sldId id="313" r:id="rId80"/>
    <p:sldId id="314" r:id="rId81"/>
    <p:sldId id="315" r:id="rId82"/>
    <p:sldId id="316" r:id="rId83"/>
    <p:sldId id="317" r:id="rId84"/>
    <p:sldId id="318" r:id="rId85"/>
    <p:sldId id="319" r:id="rId86"/>
    <p:sldId id="320" r:id="rId87"/>
    <p:sldId id="321" r:id="rId88"/>
    <p:sldId id="322" r:id="rId89"/>
    <p:sldId id="323" r:id="rId90"/>
    <p:sldId id="324" r:id="rId91"/>
    <p:sldId id="325" r:id="rId92"/>
    <p:sldId id="326" r:id="rId93"/>
    <p:sldId id="327" r:id="rId94"/>
    <p:sldId id="328" r:id="rId95"/>
    <p:sldId id="329" r:id="rId96"/>
    <p:sldId id="330" r:id="rId97"/>
    <p:sldId id="331" r:id="rId98"/>
    <p:sldId id="332" r:id="rId99"/>
    <p:sldId id="333" r:id="rId100"/>
    <p:sldId id="334" r:id="rId101"/>
    <p:sldId id="335" r:id="rId102"/>
    <p:sldId id="336" r:id="rId103"/>
    <p:sldId id="337" r:id="rId104"/>
    <p:sldId id="338" r:id="rId105"/>
    <p:sldId id="339" r:id="rId106"/>
    <p:sldId id="340" r:id="rId107"/>
    <p:sldId id="341" r:id="rId108"/>
    <p:sldId id="342" r:id="rId109"/>
    <p:sldId id="343" r:id="rId110"/>
    <p:sldId id="344" r:id="rId111"/>
    <p:sldId id="345" r:id="rId112"/>
    <p:sldId id="346" r:id="rId113"/>
    <p:sldId id="347" r:id="rId114"/>
    <p:sldId id="348" r:id="rId115"/>
    <p:sldId id="349" r:id="rId116"/>
    <p:sldId id="350" r:id="rId117"/>
    <p:sldId id="351" r:id="rId118"/>
    <p:sldId id="352" r:id="rId119"/>
    <p:sldId id="353" r:id="rId120"/>
    <p:sldId id="354" r:id="rId121"/>
    <p:sldId id="355" r:id="rId122"/>
    <p:sldId id="356" r:id="rId123"/>
    <p:sldId id="357" r:id="rId124"/>
    <p:sldId id="358" r:id="rId125"/>
    <p:sldId id="359" r:id="rId126"/>
    <p:sldId id="360" r:id="rId127"/>
    <p:sldId id="361" r:id="rId128"/>
    <p:sldId id="362" r:id="rId129"/>
    <p:sldId id="363" r:id="rId130"/>
    <p:sldId id="364" r:id="rId131"/>
    <p:sldId id="383" r:id="rId132"/>
  </p:sldIdLst>
  <p:sldSz cx="7315200" cy="10058400"/>
  <p:notesSz cx="6858000" cy="9144000"/>
  <p:embeddedFontLst>
    <p:embeddedFont>
      <p:font typeface="Calibri" panose="020F0502020204030204" pitchFamily="34" charset="0"/>
      <p:regular r:id="rId134"/>
      <p:bold r:id="rId135"/>
      <p:italic r:id="rId136"/>
      <p:boldItalic r:id="rId137"/>
    </p:embeddedFont>
    <p:embeddedFont>
      <p:font typeface="Gill Sans" panose="020B0604020202020204" charset="0"/>
      <p:regular r:id="rId138"/>
      <p:bold r:id="rId139"/>
    </p:embeddedFont>
    <p:embeddedFont>
      <p:font typeface="Helvetica Neue" panose="020B0604020202020204" charset="0"/>
      <p:regular r:id="rId140"/>
      <p:bold r:id="rId141"/>
      <p:italic r:id="rId142"/>
      <p:boldItalic r:id="rId143"/>
    </p:embeddedFont>
    <p:embeddedFont>
      <p:font typeface="Montserrat" panose="00000500000000000000" pitchFamily="2" charset="0"/>
      <p:regular r:id="rId144"/>
      <p:bold r:id="rId145"/>
      <p:italic r:id="rId146"/>
      <p:boldItalic r:id="rId147"/>
    </p:embeddedFont>
    <p:embeddedFont>
      <p:font typeface="Montserrat SemiBold" panose="00000700000000000000" pitchFamily="2" charset="0"/>
      <p:regular r:id="rId148"/>
      <p:bold r:id="rId149"/>
      <p:italic r:id="rId150"/>
      <p:boldItalic r:id="rId151"/>
    </p:embeddedFont>
    <p:embeddedFont>
      <p:font typeface="Open Sans" panose="020B0606030504020204" pitchFamily="34" charset="0"/>
      <p:regular r:id="rId152"/>
      <p:bold r:id="rId153"/>
      <p:italic r:id="rId154"/>
      <p:boldItalic r:id="rId1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6" roundtripDataSignature="AMtx7mjz+8ifxjG9ubZndPBbzoHdDUXS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E9B19D-4B07-4ACC-8942-F27F118BCE7E}">
  <a:tblStyle styleId="{CFE9B19D-4B07-4ACC-8942-F27F118BCE7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253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notesMaster" Target="notesMasters/notesMaster1.xml"/><Relationship Id="rId138" Type="http://schemas.openxmlformats.org/officeDocument/2006/relationships/font" Target="fonts/font5.fntdata"/><Relationship Id="rId154" Type="http://schemas.openxmlformats.org/officeDocument/2006/relationships/font" Target="fonts/font21.fntdata"/><Relationship Id="rId159"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font" Target="fonts/font11.fntdata"/><Relationship Id="rId149" Type="http://schemas.openxmlformats.org/officeDocument/2006/relationships/font" Target="fonts/font16.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font" Target="fonts/font1.fntdata"/><Relationship Id="rId139" Type="http://schemas.openxmlformats.org/officeDocument/2006/relationships/font" Target="fonts/font6.fntdata"/><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font" Target="fonts/font17.fntdata"/><Relationship Id="rId155" Type="http://schemas.openxmlformats.org/officeDocument/2006/relationships/font" Target="fonts/font22.fntdata"/><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font" Target="fonts/font7.fntdata"/><Relationship Id="rId145" Type="http://schemas.openxmlformats.org/officeDocument/2006/relationships/font" Target="fonts/font12.fntdata"/><Relationship Id="rId153"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font" Target="fonts/font2.fntdata"/><Relationship Id="rId143" Type="http://schemas.openxmlformats.org/officeDocument/2006/relationships/font" Target="fonts/font10.fntdata"/><Relationship Id="rId148" Type="http://schemas.openxmlformats.org/officeDocument/2006/relationships/font" Target="fonts/font15.fntdata"/><Relationship Id="rId151" Type="http://schemas.openxmlformats.org/officeDocument/2006/relationships/font" Target="fonts/font18.fntdata"/><Relationship Id="rId156"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font" Target="fonts/font8.fntdata"/><Relationship Id="rId146" Type="http://schemas.openxmlformats.org/officeDocument/2006/relationships/font" Target="fonts/font13.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font" Target="fonts/font3.fntdata"/><Relationship Id="rId15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font" Target="fonts/font19.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font" Target="fonts/font9.fntdata"/><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font" Target="fonts/font4.fntdata"/><Relationship Id="rId15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0" name="Google Shape;430;p10: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11159c36afb_1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8" name="Google Shape;2058;g11159c36afb_1_30: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4"/>
        <p:cNvGrpSpPr/>
        <p:nvPr/>
      </p:nvGrpSpPr>
      <p:grpSpPr>
        <a:xfrm>
          <a:off x="0" y="0"/>
          <a:ext cx="0" cy="0"/>
          <a:chOff x="0" y="0"/>
          <a:chExt cx="0" cy="0"/>
        </a:xfrm>
      </p:grpSpPr>
      <p:sp>
        <p:nvSpPr>
          <p:cNvPr id="2075" name="Google Shape;2075;g11159c36afb_1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6" name="Google Shape;2076;g11159c36afb_1_64: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0"/>
        <p:cNvGrpSpPr/>
        <p:nvPr/>
      </p:nvGrpSpPr>
      <p:grpSpPr>
        <a:xfrm>
          <a:off x="0" y="0"/>
          <a:ext cx="0" cy="0"/>
          <a:chOff x="0" y="0"/>
          <a:chExt cx="0" cy="0"/>
        </a:xfrm>
      </p:grpSpPr>
      <p:sp>
        <p:nvSpPr>
          <p:cNvPr id="2091" name="Google Shape;2091;g11159c36afb_1_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2" name="Google Shape;2092;g11159c36afb_1_86: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g10df563ef75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0" name="Google Shape;2110;g10df563ef75_0_16: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3"/>
        <p:cNvGrpSpPr/>
        <p:nvPr/>
      </p:nvGrpSpPr>
      <p:grpSpPr>
        <a:xfrm>
          <a:off x="0" y="0"/>
          <a:ext cx="0" cy="0"/>
          <a:chOff x="0" y="0"/>
          <a:chExt cx="0" cy="0"/>
        </a:xfrm>
      </p:grpSpPr>
      <p:sp>
        <p:nvSpPr>
          <p:cNvPr id="2124" name="Google Shape;2124;g1143de0c8c1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5" name="Google Shape;2125;g1143de0c8c1_0_17: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8"/>
        <p:cNvGrpSpPr/>
        <p:nvPr/>
      </p:nvGrpSpPr>
      <p:grpSpPr>
        <a:xfrm>
          <a:off x="0" y="0"/>
          <a:ext cx="0" cy="0"/>
          <a:chOff x="0" y="0"/>
          <a:chExt cx="0" cy="0"/>
        </a:xfrm>
      </p:grpSpPr>
      <p:sp>
        <p:nvSpPr>
          <p:cNvPr id="2139" name="Google Shape;2139;g11159c36afb_1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0" name="Google Shape;2140;g11159c36afb_1_104: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11159c36afb_1_1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1" name="Google Shape;2171;g11159c36afb_1_142: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11159c36afb_1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7" name="Google Shape;2207;g11159c36afb_1_217: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6"/>
        <p:cNvGrpSpPr/>
        <p:nvPr/>
      </p:nvGrpSpPr>
      <p:grpSpPr>
        <a:xfrm>
          <a:off x="0" y="0"/>
          <a:ext cx="0" cy="0"/>
          <a:chOff x="0" y="0"/>
          <a:chExt cx="0" cy="0"/>
        </a:xfrm>
      </p:grpSpPr>
      <p:sp>
        <p:nvSpPr>
          <p:cNvPr id="2237" name="Google Shape;2237;g11159c36afb_1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8" name="Google Shape;2238;g11159c36afb_1_186: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9"/>
        <p:cNvGrpSpPr/>
        <p:nvPr/>
      </p:nvGrpSpPr>
      <p:grpSpPr>
        <a:xfrm>
          <a:off x="0" y="0"/>
          <a:ext cx="0" cy="0"/>
          <a:chOff x="0" y="0"/>
          <a:chExt cx="0" cy="0"/>
        </a:xfrm>
      </p:grpSpPr>
      <p:sp>
        <p:nvSpPr>
          <p:cNvPr id="2260" name="Google Shape;2260;g11159c36afb_1_2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1" name="Google Shape;2261;g11159c36afb_1_252: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11: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11159c36afb_1_2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7" name="Google Shape;2297;g11159c36afb_1_299: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1"/>
        <p:cNvGrpSpPr/>
        <p:nvPr/>
      </p:nvGrpSpPr>
      <p:grpSpPr>
        <a:xfrm>
          <a:off x="0" y="0"/>
          <a:ext cx="0" cy="0"/>
          <a:chOff x="0" y="0"/>
          <a:chExt cx="0" cy="0"/>
        </a:xfrm>
      </p:grpSpPr>
      <p:sp>
        <p:nvSpPr>
          <p:cNvPr id="2332" name="Google Shape;2332;g11159c36afb_1_3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3" name="Google Shape;2333;g11159c36afb_1_378: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6"/>
        <p:cNvGrpSpPr/>
        <p:nvPr/>
      </p:nvGrpSpPr>
      <p:grpSpPr>
        <a:xfrm>
          <a:off x="0" y="0"/>
          <a:ext cx="0" cy="0"/>
          <a:chOff x="0" y="0"/>
          <a:chExt cx="0" cy="0"/>
        </a:xfrm>
      </p:grpSpPr>
      <p:sp>
        <p:nvSpPr>
          <p:cNvPr id="2357" name="Google Shape;2357;g11159c36afb_1_4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8" name="Google Shape;2358;g11159c36afb_1_406: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6"/>
        <p:cNvGrpSpPr/>
        <p:nvPr/>
      </p:nvGrpSpPr>
      <p:grpSpPr>
        <a:xfrm>
          <a:off x="0" y="0"/>
          <a:ext cx="0" cy="0"/>
          <a:chOff x="0" y="0"/>
          <a:chExt cx="0" cy="0"/>
        </a:xfrm>
      </p:grpSpPr>
      <p:sp>
        <p:nvSpPr>
          <p:cNvPr id="2387" name="Google Shape;2387;g111aced724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8" name="Google Shape;2388;g111aced7246_0_0: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5"/>
        <p:cNvGrpSpPr/>
        <p:nvPr/>
      </p:nvGrpSpPr>
      <p:grpSpPr>
        <a:xfrm>
          <a:off x="0" y="0"/>
          <a:ext cx="0" cy="0"/>
          <a:chOff x="0" y="0"/>
          <a:chExt cx="0" cy="0"/>
        </a:xfrm>
      </p:grpSpPr>
      <p:sp>
        <p:nvSpPr>
          <p:cNvPr id="2416" name="Google Shape;2416;g111aced7246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7" name="Google Shape;2417;g111aced7246_0_32: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9"/>
        <p:cNvGrpSpPr/>
        <p:nvPr/>
      </p:nvGrpSpPr>
      <p:grpSpPr>
        <a:xfrm>
          <a:off x="0" y="0"/>
          <a:ext cx="0" cy="0"/>
          <a:chOff x="0" y="0"/>
          <a:chExt cx="0" cy="0"/>
        </a:xfrm>
      </p:grpSpPr>
      <p:sp>
        <p:nvSpPr>
          <p:cNvPr id="2450" name="Google Shape;2450;g111aced7246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1" name="Google Shape;2451;g111aced7246_0_75: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7"/>
        <p:cNvGrpSpPr/>
        <p:nvPr/>
      </p:nvGrpSpPr>
      <p:grpSpPr>
        <a:xfrm>
          <a:off x="0" y="0"/>
          <a:ext cx="0" cy="0"/>
          <a:chOff x="0" y="0"/>
          <a:chExt cx="0" cy="0"/>
        </a:xfrm>
      </p:grpSpPr>
      <p:sp>
        <p:nvSpPr>
          <p:cNvPr id="2478" name="Google Shape;2478;g115542f9b18_2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9" name="Google Shape;2479;g115542f9b18_2_10: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115542f9b18_2_3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6" name="Google Shape;2496;g115542f9b18_2_306: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2"/>
        <p:cNvGrpSpPr/>
        <p:nvPr/>
      </p:nvGrpSpPr>
      <p:grpSpPr>
        <a:xfrm>
          <a:off x="0" y="0"/>
          <a:ext cx="0" cy="0"/>
          <a:chOff x="0" y="0"/>
          <a:chExt cx="0" cy="0"/>
        </a:xfrm>
      </p:grpSpPr>
      <p:sp>
        <p:nvSpPr>
          <p:cNvPr id="2513" name="Google Shape;2513;g115542f9b18_2_3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4" name="Google Shape;2514;g115542f9b18_2_326: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g115542f9b18_2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2" name="Google Shape;2532;g115542f9b18_2_58: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12: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8"/>
        <p:cNvGrpSpPr/>
        <p:nvPr/>
      </p:nvGrpSpPr>
      <p:grpSpPr>
        <a:xfrm>
          <a:off x="0" y="0"/>
          <a:ext cx="0" cy="0"/>
          <a:chOff x="0" y="0"/>
          <a:chExt cx="0" cy="0"/>
        </a:xfrm>
      </p:grpSpPr>
      <p:sp>
        <p:nvSpPr>
          <p:cNvPr id="2549" name="Google Shape;2549;g115542f9b18_2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0" name="Google Shape;2550;g115542f9b18_2_75: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3"/>
        <p:cNvGrpSpPr/>
        <p:nvPr/>
      </p:nvGrpSpPr>
      <p:grpSpPr>
        <a:xfrm>
          <a:off x="0" y="0"/>
          <a:ext cx="0" cy="0"/>
          <a:chOff x="0" y="0"/>
          <a:chExt cx="0" cy="0"/>
        </a:xfrm>
      </p:grpSpPr>
      <p:sp>
        <p:nvSpPr>
          <p:cNvPr id="2564" name="Google Shape;2564;g115542f9b18_2_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5" name="Google Shape;2565;g115542f9b18_2_359: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4"/>
        <p:cNvGrpSpPr/>
        <p:nvPr/>
      </p:nvGrpSpPr>
      <p:grpSpPr>
        <a:xfrm>
          <a:off x="0" y="0"/>
          <a:ext cx="0" cy="0"/>
          <a:chOff x="0" y="0"/>
          <a:chExt cx="0" cy="0"/>
        </a:xfrm>
      </p:grpSpPr>
      <p:sp>
        <p:nvSpPr>
          <p:cNvPr id="2595" name="Google Shape;2595;g115542f9b18_2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6" name="Google Shape;2596;g115542f9b18_2_117: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7"/>
        <p:cNvGrpSpPr/>
        <p:nvPr/>
      </p:nvGrpSpPr>
      <p:grpSpPr>
        <a:xfrm>
          <a:off x="0" y="0"/>
          <a:ext cx="0" cy="0"/>
          <a:chOff x="0" y="0"/>
          <a:chExt cx="0" cy="0"/>
        </a:xfrm>
      </p:grpSpPr>
      <p:sp>
        <p:nvSpPr>
          <p:cNvPr id="2628" name="Google Shape;2628;g115542f9b18_2_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9" name="Google Shape;2629;g115542f9b18_2_151: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5"/>
        <p:cNvGrpSpPr/>
        <p:nvPr/>
      </p:nvGrpSpPr>
      <p:grpSpPr>
        <a:xfrm>
          <a:off x="0" y="0"/>
          <a:ext cx="0" cy="0"/>
          <a:chOff x="0" y="0"/>
          <a:chExt cx="0" cy="0"/>
        </a:xfrm>
      </p:grpSpPr>
      <p:sp>
        <p:nvSpPr>
          <p:cNvPr id="2656" name="Google Shape;2656;g115542f9b18_2_1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7" name="Google Shape;2657;g115542f9b18_2_181: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3"/>
        <p:cNvGrpSpPr/>
        <p:nvPr/>
      </p:nvGrpSpPr>
      <p:grpSpPr>
        <a:xfrm>
          <a:off x="0" y="0"/>
          <a:ext cx="0" cy="0"/>
          <a:chOff x="0" y="0"/>
          <a:chExt cx="0" cy="0"/>
        </a:xfrm>
      </p:grpSpPr>
      <p:sp>
        <p:nvSpPr>
          <p:cNvPr id="2674" name="Google Shape;2674;g115542f9b18_2_2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5" name="Google Shape;2675;g115542f9b18_2_211: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6"/>
        <p:cNvGrpSpPr/>
        <p:nvPr/>
      </p:nvGrpSpPr>
      <p:grpSpPr>
        <a:xfrm>
          <a:off x="0" y="0"/>
          <a:ext cx="0" cy="0"/>
          <a:chOff x="0" y="0"/>
          <a:chExt cx="0" cy="0"/>
        </a:xfrm>
      </p:grpSpPr>
      <p:sp>
        <p:nvSpPr>
          <p:cNvPr id="2707" name="Google Shape;2707;g115542f9b18_2_4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8" name="Google Shape;2708;g115542f9b18_2_405: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6"/>
        <p:cNvGrpSpPr/>
        <p:nvPr/>
      </p:nvGrpSpPr>
      <p:grpSpPr>
        <a:xfrm>
          <a:off x="0" y="0"/>
          <a:ext cx="0" cy="0"/>
          <a:chOff x="0" y="0"/>
          <a:chExt cx="0" cy="0"/>
        </a:xfrm>
      </p:grpSpPr>
      <p:sp>
        <p:nvSpPr>
          <p:cNvPr id="2727" name="Google Shape;2727;g115542f9b18_2_2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8" name="Google Shape;2728;g115542f9b18_2_279: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13: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p14: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15: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p16: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17: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44: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p18: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2: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19: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8: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9: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0: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1: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2: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2: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to myself: making connections between the importance of observing the park from different perspectives (e.g. human-animal-child-adult-with and without dog…) in order to fully grasp it and better understand the state of the art (which is the case with any social issue/need/challenge/problem…to better and fully understand it, you have to place yourselves in different “shoes”)</a:t>
            </a:r>
            <a:endParaRPr/>
          </a:p>
        </p:txBody>
      </p:sp>
      <p:sp>
        <p:nvSpPr>
          <p:cNvPr id="268" name="Google Shape;268;p13: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to myself, Worksheet 1 - following basic Qs (using emoticons for likes/dislikes; challenge them to make notes placing themselves in those different “shoes”/perspectives, visitors of the park)</a:t>
            </a:r>
            <a:endParaRPr/>
          </a:p>
        </p:txBody>
      </p:sp>
      <p:sp>
        <p:nvSpPr>
          <p:cNvPr id="294" name="Google Shape;294;p14: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15f7219eb8_0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to myself: </a:t>
            </a:r>
            <a:r>
              <a:rPr lang="en-US" sz="1000">
                <a:latin typeface="Helvetica Neue"/>
                <a:ea typeface="Helvetica Neue"/>
                <a:cs typeface="Helvetica Neue"/>
                <a:sym typeface="Helvetica Neue"/>
              </a:rPr>
              <a:t>(Worksheet 2) - Let them write down some ideas on how to make this park a better place, let them draw some of the ideas or even write a poem about it (reflection!) // print it for workshop!</a:t>
            </a:r>
            <a:endParaRPr sz="1000">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a:p>
        </p:txBody>
      </p:sp>
      <p:sp>
        <p:nvSpPr>
          <p:cNvPr id="319" name="Google Shape;319;g115f7219eb8_0_22: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3: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to myself - integrate more videos; 3 videos uploaded on GoogleDrive; no video with people with disabilities found; school-based SL video;  </a:t>
            </a:r>
            <a:endParaRPr/>
          </a:p>
          <a:p>
            <a:pPr marL="0" lvl="0" indent="0" algn="l" rtl="0">
              <a:lnSpc>
                <a:spcPct val="100000"/>
              </a:lnSpc>
              <a:spcBef>
                <a:spcPts val="0"/>
              </a:spcBef>
              <a:spcAft>
                <a:spcPts val="0"/>
              </a:spcAft>
              <a:buSzPts val="1400"/>
              <a:buNone/>
            </a:pPr>
            <a:r>
              <a:rPr lang="en-US"/>
              <a:t>Note to myself - </a:t>
            </a:r>
            <a:r>
              <a:rPr lang="en-US" sz="1000">
                <a:latin typeface="Helvetica Neue"/>
                <a:ea typeface="Helvetica Neue"/>
                <a:cs typeface="Helvetica Neue"/>
                <a:sym typeface="Helvetica Neue"/>
              </a:rPr>
              <a:t>Worksheet 3 - community heroes superpowers &amp; Worksheet 4 - my/ours community heroes superpowers</a:t>
            </a:r>
            <a:endParaRPr sz="1000">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a:p>
        </p:txBody>
      </p:sp>
      <p:sp>
        <p:nvSpPr>
          <p:cNvPr id="341" name="Google Shape;341;p17: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to myself: </a:t>
            </a:r>
            <a:r>
              <a:rPr lang="en-US" sz="1000" b="1">
                <a:latin typeface="Helvetica Neue"/>
                <a:ea typeface="Helvetica Neue"/>
                <a:cs typeface="Helvetica Neue"/>
                <a:sym typeface="Helvetica Neue"/>
              </a:rPr>
              <a:t>Worksheet 5 - learning from examples/videos - </a:t>
            </a:r>
            <a:r>
              <a:rPr lang="en-US" sz="1000" i="1">
                <a:latin typeface="Helvetica Neue"/>
                <a:ea typeface="Helvetica Neue"/>
                <a:cs typeface="Helvetica Neue"/>
                <a:sym typeface="Helvetica Neue"/>
              </a:rPr>
              <a:t>1.What did you like the most in those examples? What can we learn from those experiences? What did those community heros do for their communities, and how? Did they have any help and if yes from whom? Can we draw any ideas and inspiration from these examples?</a:t>
            </a:r>
            <a:endParaRPr sz="1000" i="1">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a:p>
        </p:txBody>
      </p:sp>
      <p:sp>
        <p:nvSpPr>
          <p:cNvPr id="372" name="Google Shape;372;p44: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5f7219eb8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g115f7219eb8_0_62: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9" name="Google Shape;419;p18: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15f7219eb8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g115f7219eb8_0_91: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15f7219eb8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latin typeface="Helvetica Neue"/>
                <a:ea typeface="Helvetica Neue"/>
                <a:cs typeface="Helvetica Neue"/>
                <a:sym typeface="Helvetica Neue"/>
              </a:rPr>
              <a:t>Note to myself: (Worksheet 6) - outline-plan-implement-assess-communicate-celebrate</a:t>
            </a:r>
            <a:endParaRPr sz="1000">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a:p>
        </p:txBody>
      </p:sp>
      <p:sp>
        <p:nvSpPr>
          <p:cNvPr id="459" name="Google Shape;459;g115f7219eb8_0_118: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15eddd7be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to myself: Disney Method - creating worksheet? (it would be worksheet 7)</a:t>
            </a:r>
            <a:endParaRPr/>
          </a:p>
        </p:txBody>
      </p:sp>
      <p:sp>
        <p:nvSpPr>
          <p:cNvPr id="481" name="Google Shape;481;g115eddd7beb_0_8: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15eddd7beb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 to myself: go over No. of worksheets at the end to be sure they all match!</a:t>
            </a:r>
            <a:endParaRPr/>
          </a:p>
          <a:p>
            <a:pPr marL="0" lvl="0" indent="0" algn="l" rtl="0">
              <a:lnSpc>
                <a:spcPct val="100000"/>
              </a:lnSpc>
              <a:spcBef>
                <a:spcPts val="0"/>
              </a:spcBef>
              <a:spcAft>
                <a:spcPts val="0"/>
              </a:spcAft>
              <a:buSzPts val="1400"/>
              <a:buNone/>
            </a:pPr>
            <a:r>
              <a:rPr lang="en-US"/>
              <a:t>note to myself: Worksheet 8 - reflection - </a:t>
            </a:r>
            <a:r>
              <a:rPr lang="en-US" sz="1000" i="1">
                <a:latin typeface="Helvetica Neue"/>
                <a:ea typeface="Helvetica Neue"/>
                <a:cs typeface="Helvetica Neue"/>
                <a:sym typeface="Helvetica Neue"/>
              </a:rPr>
              <a:t>Did you like the exercise? Was it fun for you? Why yes/no? How did you feel in the given role? Would you have like it to have another role and why? Do you think that your role helped in reaching the best final proposal of our joint action plan? </a:t>
            </a:r>
            <a:endParaRPr sz="1000" i="1">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r>
              <a:rPr lang="en-US" sz="1000" i="1">
                <a:latin typeface="Helvetica Neue"/>
                <a:ea typeface="Helvetica Neue"/>
                <a:cs typeface="Helvetica Neue"/>
                <a:sym typeface="Helvetica Neue"/>
              </a:rPr>
              <a:t>Note to myself: Worksheet 9 - FEEDBACK - </a:t>
            </a:r>
            <a:r>
              <a:rPr lang="en-US" sz="1000">
                <a:latin typeface="Helvetica Neue"/>
                <a:ea typeface="Helvetica Neue"/>
                <a:cs typeface="Helvetica Neue"/>
                <a:sym typeface="Helvetica Neue"/>
              </a:rPr>
              <a:t> Invite them to give their feedback by sharing some “last” thoughts within this session - let each of them say just one sentence and share a) the most valuable, b) the most funny and the 3) most hard part of these sessions.</a:t>
            </a:r>
            <a:endParaRPr sz="1000" i="1">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a:p>
        </p:txBody>
      </p:sp>
      <p:sp>
        <p:nvSpPr>
          <p:cNvPr id="502" name="Google Shape;502;g115eddd7beb_0_37: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19: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1292c61a0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0" name="Google Shape;730;g11292c61a07_0_0: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4: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1292c61a07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7" name="Google Shape;747;g11292c61a07_0_31: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11292c61a07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5" name="Google Shape;765;g11292c61a07_0_49: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1292c61a07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1" name="Google Shape;781;g11292c61a07_0_64:notes"/>
          <p:cNvSpPr>
            <a:spLocks noGrp="1" noRot="1" noChangeAspect="1"/>
          </p:cNvSpPr>
          <p:nvPr>
            <p:ph type="sldImg" idx="2"/>
          </p:nvPr>
        </p:nvSpPr>
        <p:spPr>
          <a:xfrm>
            <a:off x="2182813" y="685800"/>
            <a:ext cx="24923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11292c61a07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4" name="Google Shape;794;g11292c61a07_0_151:notes"/>
          <p:cNvSpPr>
            <a:spLocks noGrp="1" noRot="1" noChangeAspect="1"/>
          </p:cNvSpPr>
          <p:nvPr>
            <p:ph type="sldImg" idx="2"/>
          </p:nvPr>
        </p:nvSpPr>
        <p:spPr>
          <a:xfrm>
            <a:off x="2182813" y="685800"/>
            <a:ext cx="24923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1292c61a07_0_2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g11292c61a07_0_238: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11292c61a07_0_2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4" name="Google Shape;834;g11292c61a07_0_264: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11292c61a07_0_2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1" name="Google Shape;861;g11292c61a07_0_290: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1292c61a07_0_3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8" name="Google Shape;888;g11292c61a07_0_316: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11292c61a07_0_3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5" name="Google Shape;915;g11292c61a07_0_342: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11292c61a07_0_3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2" name="Google Shape;942;g11292c61a07_0_372: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5: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11292c61a07_0_3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9" name="Google Shape;969;g11292c61a07_0_398: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11292c61a07_0_4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6" name="Google Shape;996;g11292c61a07_0_424: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112e72643b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3" name="Google Shape;1023;g112e72643bf_0_0: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112e72643bf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0" name="Google Shape;1050;g112e72643bf_0_26: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12e72643b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7" name="Google Shape;1077;g112e72643bf_0_52: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112e72643bf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4" name="Google Shape;1104;g112e72643bf_0_78: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112e72643bf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1" name="Google Shape;1131;g112e72643bf_0_104: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112e72643bf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9" name="Google Shape;1159;g112e72643bf_0_158: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g112e72643bf_0_1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7" name="Google Shape;1187;g112e72643bf_0_185: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11458692f8f_1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5" name="Google Shape;1215;g11458692f8f_1_71: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6: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11458692f8f_1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2" name="Google Shape;1232;g11458692f8f_1_88: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11458692f8f_1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9" name="Google Shape;1249;g11458692f8f_1_104: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11458692f8f_1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7" name="Google Shape;1267;g11458692f8f_1_121: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11458692f8f_1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3" name="Google Shape;1283;g11458692f8f_1_136: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11458692f8f_1_2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8" name="Google Shape;1298;g11458692f8f_1_225: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g11458692f8f_1_2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1" name="Google Shape;1311;g11458692f8f_1_237: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11458692f8f_1_2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3" name="Google Shape;1323;g11458692f8f_1_248: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11458692f8f_1_2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5" name="Google Shape;1345;g11458692f8f_1_269: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11458692f8f_1_2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7" name="Google Shape;1367;g11458692f8f_1_290: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11458692f8f_1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6" name="Google Shape;1386;g11458692f8f_1_308: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7: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1"/>
        <p:cNvGrpSpPr/>
        <p:nvPr/>
      </p:nvGrpSpPr>
      <p:grpSpPr>
        <a:xfrm>
          <a:off x="0" y="0"/>
          <a:ext cx="0" cy="0"/>
          <a:chOff x="0" y="0"/>
          <a:chExt cx="0" cy="0"/>
        </a:xfrm>
      </p:grpSpPr>
      <p:sp>
        <p:nvSpPr>
          <p:cNvPr id="1402" name="Google Shape;1402;g11458692f8f_1_3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3" name="Google Shape;1403;g11458692f8f_1_324: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g11458692f8f_1_3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3" name="Google Shape;1423;g11458692f8f_1_343: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11458692f8f_1_3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5" name="Google Shape;1445;g11458692f8f_1_364: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11458692f8f_1_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1" name="Google Shape;1471;g11458692f8f_1_389: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11458692f8f_1_4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8" name="Google Shape;1498;g11458692f8f_1_415: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11458692f8f_1_4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8" name="Google Shape;1518;g11458692f8f_1_434: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g11458692f8f_1_4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6" name="Google Shape;1546;g11458692f8f_1_461: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6"/>
        <p:cNvGrpSpPr/>
        <p:nvPr/>
      </p:nvGrpSpPr>
      <p:grpSpPr>
        <a:xfrm>
          <a:off x="0" y="0"/>
          <a:ext cx="0" cy="0"/>
          <a:chOff x="0" y="0"/>
          <a:chExt cx="0" cy="0"/>
        </a:xfrm>
      </p:grpSpPr>
      <p:sp>
        <p:nvSpPr>
          <p:cNvPr id="1577" name="Google Shape;1577;g11458692f8f_1_4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8" name="Google Shape;1578;g11458692f8f_1_492: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g11458692f8f_1_5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6" name="Google Shape;1606;g11458692f8f_1_519: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9"/>
        <p:cNvGrpSpPr/>
        <p:nvPr/>
      </p:nvGrpSpPr>
      <p:grpSpPr>
        <a:xfrm>
          <a:off x="0" y="0"/>
          <a:ext cx="0" cy="0"/>
          <a:chOff x="0" y="0"/>
          <a:chExt cx="0" cy="0"/>
        </a:xfrm>
      </p:grpSpPr>
      <p:sp>
        <p:nvSpPr>
          <p:cNvPr id="1630" name="Google Shape;1630;g11458692f8f_1_5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1" name="Google Shape;1631;g11458692f8f_1_543: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8: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5"/>
        <p:cNvGrpSpPr/>
        <p:nvPr/>
      </p:nvGrpSpPr>
      <p:grpSpPr>
        <a:xfrm>
          <a:off x="0" y="0"/>
          <a:ext cx="0" cy="0"/>
          <a:chOff x="0" y="0"/>
          <a:chExt cx="0" cy="0"/>
        </a:xfrm>
      </p:grpSpPr>
      <p:sp>
        <p:nvSpPr>
          <p:cNvPr id="1656" name="Google Shape;1656;g11458692f8f_1_5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7" name="Google Shape;1657;g11458692f8f_1_568: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d1d424e40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2" name="Google Shape;1682;gd1d424e405_0_0: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d1d424e405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9" name="Google Shape;1699;gd1d424e405_0_16: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2"/>
        <p:cNvGrpSpPr/>
        <p:nvPr/>
      </p:nvGrpSpPr>
      <p:grpSpPr>
        <a:xfrm>
          <a:off x="0" y="0"/>
          <a:ext cx="0" cy="0"/>
          <a:chOff x="0" y="0"/>
          <a:chExt cx="0" cy="0"/>
        </a:xfrm>
      </p:grpSpPr>
      <p:sp>
        <p:nvSpPr>
          <p:cNvPr id="1713" name="Google Shape;1713;gd1d424e405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4" name="Google Shape;1714;gd1d424e405_0_29: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d1d424e405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2" name="Google Shape;1732;gd1d424e405_0_48: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Google Shape;1745;g111868a8067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6" name="Google Shape;1746;g111868a8067_0_18: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Google Shape;1763;g111868a806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4" name="Google Shape;1764;g111868a8067_0_1: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g10df563ef75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9" name="Google Shape;1779;g10df563ef75_0_0: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0"/>
        <p:cNvGrpSpPr/>
        <p:nvPr/>
      </p:nvGrpSpPr>
      <p:grpSpPr>
        <a:xfrm>
          <a:off x="0" y="0"/>
          <a:ext cx="0" cy="0"/>
          <a:chOff x="0" y="0"/>
          <a:chExt cx="0" cy="0"/>
        </a:xfrm>
      </p:grpSpPr>
      <p:sp>
        <p:nvSpPr>
          <p:cNvPr id="1791" name="Google Shape;1791;gd1d424e405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2" name="Google Shape;1792;gd1d424e405_0_81: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g111868a8067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4" name="Google Shape;1814;g111868a8067_0_38: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9:notes"/>
          <p:cNvSpPr>
            <a:spLocks noGrp="1" noRot="1" noChangeAspect="1"/>
          </p:cNvSpPr>
          <p:nvPr>
            <p:ph type="sldImg" idx="2"/>
          </p:nvPr>
        </p:nvSpPr>
        <p:spPr>
          <a:xfrm>
            <a:off x="2306638" y="1143000"/>
            <a:ext cx="22447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gd1d424e405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1" name="Google Shape;1831;gd1d424e405_0_107: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g111868a8067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3" name="Google Shape;1853;g111868a8067_0_69: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g111868a8067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4" name="Google Shape;1874;g111868a8067_0_97: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g111868a8067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2" name="Google Shape;1892;g111868a8067_0_118: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6"/>
        <p:cNvGrpSpPr/>
        <p:nvPr/>
      </p:nvGrpSpPr>
      <p:grpSpPr>
        <a:xfrm>
          <a:off x="0" y="0"/>
          <a:ext cx="0" cy="0"/>
          <a:chOff x="0" y="0"/>
          <a:chExt cx="0" cy="0"/>
        </a:xfrm>
      </p:grpSpPr>
      <p:sp>
        <p:nvSpPr>
          <p:cNvPr id="1917" name="Google Shape;1917;gd1d424e405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8" name="Google Shape;1918;gd1d424e405_0_201: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8"/>
        <p:cNvGrpSpPr/>
        <p:nvPr/>
      </p:nvGrpSpPr>
      <p:grpSpPr>
        <a:xfrm>
          <a:off x="0" y="0"/>
          <a:ext cx="0" cy="0"/>
          <a:chOff x="0" y="0"/>
          <a:chExt cx="0" cy="0"/>
        </a:xfrm>
      </p:grpSpPr>
      <p:sp>
        <p:nvSpPr>
          <p:cNvPr id="1949" name="Google Shape;1949;g111868a8067_0_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0" name="Google Shape;1950;g111868a8067_0_151: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
        <p:cNvGrpSpPr/>
        <p:nvPr/>
      </p:nvGrpSpPr>
      <p:grpSpPr>
        <a:xfrm>
          <a:off x="0" y="0"/>
          <a:ext cx="0" cy="0"/>
          <a:chOff x="0" y="0"/>
          <a:chExt cx="0" cy="0"/>
        </a:xfrm>
      </p:grpSpPr>
      <p:sp>
        <p:nvSpPr>
          <p:cNvPr id="1970" name="Google Shape;1970;g111868a8067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1" name="Google Shape;1971;g111868a8067_0_187: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111868a8067_0_2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3" name="Google Shape;1993;g111868a8067_0_220: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g11159c36afb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3" name="Google Shape;2023;g11159c36afb_1_0: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8"/>
        <p:cNvGrpSpPr/>
        <p:nvPr/>
      </p:nvGrpSpPr>
      <p:grpSpPr>
        <a:xfrm>
          <a:off x="0" y="0"/>
          <a:ext cx="0" cy="0"/>
          <a:chOff x="0" y="0"/>
          <a:chExt cx="0" cy="0"/>
        </a:xfrm>
      </p:grpSpPr>
      <p:sp>
        <p:nvSpPr>
          <p:cNvPr id="2039" name="Google Shape;2039;g11159c36afb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0" name="Google Shape;2040;g11159c36afb_1_16:notes"/>
          <p:cNvSpPr>
            <a:spLocks noGrp="1" noRot="1" noChangeAspect="1"/>
          </p:cNvSpPr>
          <p:nvPr>
            <p:ph type="sldImg" idx="2"/>
          </p:nvPr>
        </p:nvSpPr>
        <p:spPr>
          <a:xfrm>
            <a:off x="2306638" y="1143000"/>
            <a:ext cx="22446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ecompletat" type="blank">
  <p:cSld name="BLANK">
    <p:spTree>
      <p:nvGrpSpPr>
        <p:cNvPr id="1" name="Shape 15"/>
        <p:cNvGrpSpPr/>
        <p:nvPr/>
      </p:nvGrpSpPr>
      <p:grpSpPr>
        <a:xfrm>
          <a:off x="0" y="0"/>
          <a:ext cx="0" cy="0"/>
          <a:chOff x="0" y="0"/>
          <a:chExt cx="0" cy="0"/>
        </a:xfrm>
      </p:grpSpPr>
      <p:sp>
        <p:nvSpPr>
          <p:cNvPr id="16" name="Google Shape;16;p21"/>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1"/>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1"/>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vertical și titlu"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502920" y="535519"/>
            <a:ext cx="6309360"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466618" y="2713885"/>
            <a:ext cx="6381962" cy="6309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u vertical și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1761595" y="4008861"/>
            <a:ext cx="8524029" cy="15773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438804" y="2477241"/>
            <a:ext cx="8524029" cy="46405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4"/>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4"/>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4"/>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34"/>
          <p:cNvSpPr txBox="1">
            <a:spLocks noGrp="1"/>
          </p:cNvSpPr>
          <p:nvPr>
            <p:ph type="ctrTitle"/>
          </p:nvPr>
        </p:nvSpPr>
        <p:spPr>
          <a:xfrm>
            <a:off x="663900" y="2003916"/>
            <a:ext cx="7524206" cy="138273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4"/>
          <p:cNvSpPr txBox="1">
            <a:spLocks noGrp="1"/>
          </p:cNvSpPr>
          <p:nvPr>
            <p:ph type="subTitle" idx="1"/>
          </p:nvPr>
        </p:nvSpPr>
        <p:spPr>
          <a:xfrm>
            <a:off x="1327801" y="3655428"/>
            <a:ext cx="6196405" cy="1648526"/>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02"/>
              </a:spcBef>
              <a:spcAft>
                <a:spcPts val="0"/>
              </a:spcAft>
              <a:buClr>
                <a:srgbClr val="888888"/>
              </a:buClr>
              <a:buSzPts val="3010"/>
              <a:buNone/>
              <a:defRPr>
                <a:solidFill>
                  <a:srgbClr val="888888"/>
                </a:solidFill>
              </a:defRPr>
            </a:lvl1pPr>
            <a:lvl2pPr lvl="1" algn="ctr">
              <a:lnSpc>
                <a:spcPct val="100000"/>
              </a:lnSpc>
              <a:spcBef>
                <a:spcPts val="527"/>
              </a:spcBef>
              <a:spcAft>
                <a:spcPts val="0"/>
              </a:spcAft>
              <a:buClr>
                <a:srgbClr val="888888"/>
              </a:buClr>
              <a:buSzPts val="2634"/>
              <a:buNone/>
              <a:defRPr>
                <a:solidFill>
                  <a:srgbClr val="888888"/>
                </a:solidFill>
              </a:defRPr>
            </a:lvl2pPr>
            <a:lvl3pPr lvl="2" algn="ctr">
              <a:lnSpc>
                <a:spcPct val="100000"/>
              </a:lnSpc>
              <a:spcBef>
                <a:spcPts val="451"/>
              </a:spcBef>
              <a:spcAft>
                <a:spcPts val="0"/>
              </a:spcAft>
              <a:buClr>
                <a:srgbClr val="888888"/>
              </a:buClr>
              <a:buSzPts val="2257"/>
              <a:buNone/>
              <a:defRPr>
                <a:solidFill>
                  <a:srgbClr val="888888"/>
                </a:solidFill>
              </a:defRPr>
            </a:lvl3pPr>
            <a:lvl4pPr lvl="3" algn="ctr">
              <a:lnSpc>
                <a:spcPct val="100000"/>
              </a:lnSpc>
              <a:spcBef>
                <a:spcPts val="376"/>
              </a:spcBef>
              <a:spcAft>
                <a:spcPts val="0"/>
              </a:spcAft>
              <a:buClr>
                <a:srgbClr val="888888"/>
              </a:buClr>
              <a:buSzPts val="1881"/>
              <a:buNone/>
              <a:defRPr>
                <a:solidFill>
                  <a:srgbClr val="888888"/>
                </a:solidFill>
              </a:defRPr>
            </a:lvl4pPr>
            <a:lvl5pPr lvl="4" algn="ctr">
              <a:lnSpc>
                <a:spcPct val="100000"/>
              </a:lnSpc>
              <a:spcBef>
                <a:spcPts val="376"/>
              </a:spcBef>
              <a:spcAft>
                <a:spcPts val="0"/>
              </a:spcAft>
              <a:buClr>
                <a:srgbClr val="888888"/>
              </a:buClr>
              <a:buSzPts val="1881"/>
              <a:buNone/>
              <a:defRPr>
                <a:solidFill>
                  <a:srgbClr val="888888"/>
                </a:solidFill>
              </a:defRPr>
            </a:lvl5pPr>
            <a:lvl6pPr lvl="5" algn="ctr">
              <a:lnSpc>
                <a:spcPct val="100000"/>
              </a:lnSpc>
              <a:spcBef>
                <a:spcPts val="376"/>
              </a:spcBef>
              <a:spcAft>
                <a:spcPts val="0"/>
              </a:spcAft>
              <a:buClr>
                <a:srgbClr val="888888"/>
              </a:buClr>
              <a:buSzPts val="1881"/>
              <a:buNone/>
              <a:defRPr>
                <a:solidFill>
                  <a:srgbClr val="888888"/>
                </a:solidFill>
              </a:defRPr>
            </a:lvl6pPr>
            <a:lvl7pPr lvl="6" algn="ctr">
              <a:lnSpc>
                <a:spcPct val="100000"/>
              </a:lnSpc>
              <a:spcBef>
                <a:spcPts val="376"/>
              </a:spcBef>
              <a:spcAft>
                <a:spcPts val="0"/>
              </a:spcAft>
              <a:buClr>
                <a:srgbClr val="888888"/>
              </a:buClr>
              <a:buSzPts val="1881"/>
              <a:buNone/>
              <a:defRPr>
                <a:solidFill>
                  <a:srgbClr val="888888"/>
                </a:solidFill>
              </a:defRPr>
            </a:lvl7pPr>
            <a:lvl8pPr lvl="7" algn="ctr">
              <a:lnSpc>
                <a:spcPct val="100000"/>
              </a:lnSpc>
              <a:spcBef>
                <a:spcPts val="376"/>
              </a:spcBef>
              <a:spcAft>
                <a:spcPts val="0"/>
              </a:spcAft>
              <a:buClr>
                <a:srgbClr val="888888"/>
              </a:buClr>
              <a:buSzPts val="1881"/>
              <a:buNone/>
              <a:defRPr>
                <a:solidFill>
                  <a:srgbClr val="888888"/>
                </a:solidFill>
              </a:defRPr>
            </a:lvl8pPr>
            <a:lvl9pPr lvl="8" algn="ctr">
              <a:lnSpc>
                <a:spcPct val="100000"/>
              </a:lnSpc>
              <a:spcBef>
                <a:spcPts val="376"/>
              </a:spcBef>
              <a:spcAft>
                <a:spcPts val="0"/>
              </a:spcAft>
              <a:buClr>
                <a:srgbClr val="888888"/>
              </a:buClr>
              <a:buSzPts val="1881"/>
              <a:buNone/>
              <a:defRPr>
                <a:solidFill>
                  <a:srgbClr val="888888"/>
                </a:solidFill>
              </a:defRPr>
            </a:lvl9pPr>
          </a:lstStyle>
          <a:p>
            <a:endParaRPr/>
          </a:p>
        </p:txBody>
      </p:sp>
      <p:sp>
        <p:nvSpPr>
          <p:cNvPr id="97" name="Google Shape;97;p34"/>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4"/>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4"/>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35"/>
          <p:cNvSpPr txBox="1">
            <a:spLocks noGrp="1"/>
          </p:cNvSpPr>
          <p:nvPr>
            <p:ph type="title"/>
          </p:nvPr>
        </p:nvSpPr>
        <p:spPr>
          <a:xfrm>
            <a:off x="442600" y="258329"/>
            <a:ext cx="7966806" cy="107512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body" idx="1"/>
          </p:nvPr>
        </p:nvSpPr>
        <p:spPr>
          <a:xfrm>
            <a:off x="442600" y="1505177"/>
            <a:ext cx="7966806" cy="425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35"/>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5"/>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5"/>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36"/>
          <p:cNvSpPr txBox="1">
            <a:spLocks noGrp="1"/>
          </p:cNvSpPr>
          <p:nvPr>
            <p:ph type="title"/>
          </p:nvPr>
        </p:nvSpPr>
        <p:spPr>
          <a:xfrm>
            <a:off x="699247" y="4145208"/>
            <a:ext cx="7524206" cy="128119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762"/>
              <a:buFont typeface="Calibri"/>
              <a:buNone/>
              <a:defRPr sz="3762"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a:off x="699247" y="2734106"/>
            <a:ext cx="7524206" cy="141110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76"/>
              </a:spcBef>
              <a:spcAft>
                <a:spcPts val="0"/>
              </a:spcAft>
              <a:buClr>
                <a:srgbClr val="888888"/>
              </a:buClr>
              <a:buSzPts val="1881"/>
              <a:buNone/>
              <a:defRPr sz="1881">
                <a:solidFill>
                  <a:srgbClr val="888888"/>
                </a:solidFill>
              </a:defRPr>
            </a:lvl1pPr>
            <a:lvl2pPr marL="914400" lvl="1" indent="-228600" algn="l">
              <a:lnSpc>
                <a:spcPct val="100000"/>
              </a:lnSpc>
              <a:spcBef>
                <a:spcPts val="339"/>
              </a:spcBef>
              <a:spcAft>
                <a:spcPts val="0"/>
              </a:spcAft>
              <a:buClr>
                <a:srgbClr val="888888"/>
              </a:buClr>
              <a:buSzPts val="1693"/>
              <a:buNone/>
              <a:defRPr sz="1693">
                <a:solidFill>
                  <a:srgbClr val="888888"/>
                </a:solidFill>
              </a:defRPr>
            </a:lvl2pPr>
            <a:lvl3pPr marL="1371600" lvl="2" indent="-228600" algn="l">
              <a:lnSpc>
                <a:spcPct val="100000"/>
              </a:lnSpc>
              <a:spcBef>
                <a:spcPts val="301"/>
              </a:spcBef>
              <a:spcAft>
                <a:spcPts val="0"/>
              </a:spcAft>
              <a:buClr>
                <a:srgbClr val="888888"/>
              </a:buClr>
              <a:buSzPts val="1505"/>
              <a:buNone/>
              <a:defRPr sz="1505">
                <a:solidFill>
                  <a:srgbClr val="888888"/>
                </a:solidFill>
              </a:defRPr>
            </a:lvl3pPr>
            <a:lvl4pPr marL="1828800" lvl="3" indent="-228600" algn="l">
              <a:lnSpc>
                <a:spcPct val="100000"/>
              </a:lnSpc>
              <a:spcBef>
                <a:spcPts val="263"/>
              </a:spcBef>
              <a:spcAft>
                <a:spcPts val="0"/>
              </a:spcAft>
              <a:buClr>
                <a:srgbClr val="888888"/>
              </a:buClr>
              <a:buSzPts val="1317"/>
              <a:buNone/>
              <a:defRPr sz="1317">
                <a:solidFill>
                  <a:srgbClr val="888888"/>
                </a:solidFill>
              </a:defRPr>
            </a:lvl4pPr>
            <a:lvl5pPr marL="2286000" lvl="4" indent="-228600" algn="l">
              <a:lnSpc>
                <a:spcPct val="100000"/>
              </a:lnSpc>
              <a:spcBef>
                <a:spcPts val="263"/>
              </a:spcBef>
              <a:spcAft>
                <a:spcPts val="0"/>
              </a:spcAft>
              <a:buClr>
                <a:srgbClr val="888888"/>
              </a:buClr>
              <a:buSzPts val="1317"/>
              <a:buNone/>
              <a:defRPr sz="1317">
                <a:solidFill>
                  <a:srgbClr val="888888"/>
                </a:solidFill>
              </a:defRPr>
            </a:lvl5pPr>
            <a:lvl6pPr marL="2743200" lvl="5" indent="-228600" algn="l">
              <a:lnSpc>
                <a:spcPct val="100000"/>
              </a:lnSpc>
              <a:spcBef>
                <a:spcPts val="263"/>
              </a:spcBef>
              <a:spcAft>
                <a:spcPts val="0"/>
              </a:spcAft>
              <a:buClr>
                <a:srgbClr val="888888"/>
              </a:buClr>
              <a:buSzPts val="1317"/>
              <a:buNone/>
              <a:defRPr sz="1317">
                <a:solidFill>
                  <a:srgbClr val="888888"/>
                </a:solidFill>
              </a:defRPr>
            </a:lvl6pPr>
            <a:lvl7pPr marL="3200400" lvl="6" indent="-228600" algn="l">
              <a:lnSpc>
                <a:spcPct val="100000"/>
              </a:lnSpc>
              <a:spcBef>
                <a:spcPts val="263"/>
              </a:spcBef>
              <a:spcAft>
                <a:spcPts val="0"/>
              </a:spcAft>
              <a:buClr>
                <a:srgbClr val="888888"/>
              </a:buClr>
              <a:buSzPts val="1317"/>
              <a:buNone/>
              <a:defRPr sz="1317">
                <a:solidFill>
                  <a:srgbClr val="888888"/>
                </a:solidFill>
              </a:defRPr>
            </a:lvl7pPr>
            <a:lvl8pPr marL="3657600" lvl="7" indent="-228600" algn="l">
              <a:lnSpc>
                <a:spcPct val="100000"/>
              </a:lnSpc>
              <a:spcBef>
                <a:spcPts val="263"/>
              </a:spcBef>
              <a:spcAft>
                <a:spcPts val="0"/>
              </a:spcAft>
              <a:buClr>
                <a:srgbClr val="888888"/>
              </a:buClr>
              <a:buSzPts val="1317"/>
              <a:buNone/>
              <a:defRPr sz="1317">
                <a:solidFill>
                  <a:srgbClr val="888888"/>
                </a:solidFill>
              </a:defRPr>
            </a:lvl8pPr>
            <a:lvl9pPr marL="4114800" lvl="8" indent="-228600" algn="l">
              <a:lnSpc>
                <a:spcPct val="100000"/>
              </a:lnSpc>
              <a:spcBef>
                <a:spcPts val="263"/>
              </a:spcBef>
              <a:spcAft>
                <a:spcPts val="0"/>
              </a:spcAft>
              <a:buClr>
                <a:srgbClr val="888888"/>
              </a:buClr>
              <a:buSzPts val="1317"/>
              <a:buNone/>
              <a:defRPr sz="1317">
                <a:solidFill>
                  <a:srgbClr val="888888"/>
                </a:solidFill>
              </a:defRPr>
            </a:lvl9pPr>
          </a:lstStyle>
          <a:p>
            <a:endParaRPr/>
          </a:p>
        </p:txBody>
      </p:sp>
      <p:sp>
        <p:nvSpPr>
          <p:cNvPr id="109" name="Google Shape;109;p36"/>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6"/>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37"/>
          <p:cNvSpPr txBox="1">
            <a:spLocks noGrp="1"/>
          </p:cNvSpPr>
          <p:nvPr>
            <p:ph type="title"/>
          </p:nvPr>
        </p:nvSpPr>
        <p:spPr>
          <a:xfrm>
            <a:off x="442600" y="258329"/>
            <a:ext cx="7966806" cy="107512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7"/>
          <p:cNvSpPr txBox="1">
            <a:spLocks noGrp="1"/>
          </p:cNvSpPr>
          <p:nvPr>
            <p:ph type="body" idx="1"/>
          </p:nvPr>
        </p:nvSpPr>
        <p:spPr>
          <a:xfrm>
            <a:off x="442600" y="1505177"/>
            <a:ext cx="3909636" cy="4257200"/>
          </a:xfrm>
          <a:prstGeom prst="rect">
            <a:avLst/>
          </a:prstGeom>
          <a:noFill/>
          <a:ln>
            <a:noFill/>
          </a:ln>
        </p:spPr>
        <p:txBody>
          <a:bodyPr spcFirstLastPara="1" wrap="square" lIns="91425" tIns="45700" rIns="91425" bIns="45700" anchor="t" anchorCtr="0">
            <a:normAutofit/>
          </a:bodyPr>
          <a:lstStyle>
            <a:lvl1pPr marL="457200" lvl="0" indent="-395859" algn="l">
              <a:lnSpc>
                <a:spcPct val="100000"/>
              </a:lnSpc>
              <a:spcBef>
                <a:spcPts val="527"/>
              </a:spcBef>
              <a:spcAft>
                <a:spcPts val="0"/>
              </a:spcAft>
              <a:buClr>
                <a:schemeClr val="dk1"/>
              </a:buClr>
              <a:buSzPts val="2634"/>
              <a:buChar char="•"/>
              <a:defRPr sz="2634"/>
            </a:lvl1pPr>
            <a:lvl2pPr marL="914400" lvl="1" indent="-371919" algn="l">
              <a:lnSpc>
                <a:spcPct val="100000"/>
              </a:lnSpc>
              <a:spcBef>
                <a:spcPts val="451"/>
              </a:spcBef>
              <a:spcAft>
                <a:spcPts val="0"/>
              </a:spcAft>
              <a:buClr>
                <a:schemeClr val="dk1"/>
              </a:buClr>
              <a:buSzPts val="2257"/>
              <a:buChar char="–"/>
              <a:defRPr sz="2257"/>
            </a:lvl2pPr>
            <a:lvl3pPr marL="1371600" lvl="2" indent="-348043" algn="l">
              <a:lnSpc>
                <a:spcPct val="100000"/>
              </a:lnSpc>
              <a:spcBef>
                <a:spcPts val="376"/>
              </a:spcBef>
              <a:spcAft>
                <a:spcPts val="0"/>
              </a:spcAft>
              <a:buClr>
                <a:schemeClr val="dk1"/>
              </a:buClr>
              <a:buSzPts val="1881"/>
              <a:buChar char="•"/>
              <a:defRPr sz="1881"/>
            </a:lvl3pPr>
            <a:lvl4pPr marL="1828800" lvl="3" indent="-336105" algn="l">
              <a:lnSpc>
                <a:spcPct val="100000"/>
              </a:lnSpc>
              <a:spcBef>
                <a:spcPts val="339"/>
              </a:spcBef>
              <a:spcAft>
                <a:spcPts val="0"/>
              </a:spcAft>
              <a:buClr>
                <a:schemeClr val="dk1"/>
              </a:buClr>
              <a:buSzPts val="1693"/>
              <a:buChar char="–"/>
              <a:defRPr sz="1693"/>
            </a:lvl4pPr>
            <a:lvl5pPr marL="2286000" lvl="4" indent="-336105" algn="l">
              <a:lnSpc>
                <a:spcPct val="100000"/>
              </a:lnSpc>
              <a:spcBef>
                <a:spcPts val="339"/>
              </a:spcBef>
              <a:spcAft>
                <a:spcPts val="0"/>
              </a:spcAft>
              <a:buClr>
                <a:schemeClr val="dk1"/>
              </a:buClr>
              <a:buSzPts val="1693"/>
              <a:buChar char="»"/>
              <a:defRPr sz="1693"/>
            </a:lvl5pPr>
            <a:lvl6pPr marL="2743200" lvl="5" indent="-336105" algn="l">
              <a:lnSpc>
                <a:spcPct val="100000"/>
              </a:lnSpc>
              <a:spcBef>
                <a:spcPts val="339"/>
              </a:spcBef>
              <a:spcAft>
                <a:spcPts val="0"/>
              </a:spcAft>
              <a:buClr>
                <a:schemeClr val="dk1"/>
              </a:buClr>
              <a:buSzPts val="1693"/>
              <a:buChar char="•"/>
              <a:defRPr sz="1693"/>
            </a:lvl6pPr>
            <a:lvl7pPr marL="3200400" lvl="6" indent="-336105" algn="l">
              <a:lnSpc>
                <a:spcPct val="100000"/>
              </a:lnSpc>
              <a:spcBef>
                <a:spcPts val="339"/>
              </a:spcBef>
              <a:spcAft>
                <a:spcPts val="0"/>
              </a:spcAft>
              <a:buClr>
                <a:schemeClr val="dk1"/>
              </a:buClr>
              <a:buSzPts val="1693"/>
              <a:buChar char="•"/>
              <a:defRPr sz="1693"/>
            </a:lvl7pPr>
            <a:lvl8pPr marL="3657600" lvl="7" indent="-336105" algn="l">
              <a:lnSpc>
                <a:spcPct val="100000"/>
              </a:lnSpc>
              <a:spcBef>
                <a:spcPts val="339"/>
              </a:spcBef>
              <a:spcAft>
                <a:spcPts val="0"/>
              </a:spcAft>
              <a:buClr>
                <a:schemeClr val="dk1"/>
              </a:buClr>
              <a:buSzPts val="1693"/>
              <a:buChar char="•"/>
              <a:defRPr sz="1693"/>
            </a:lvl8pPr>
            <a:lvl9pPr marL="4114800" lvl="8" indent="-336105" algn="l">
              <a:lnSpc>
                <a:spcPct val="100000"/>
              </a:lnSpc>
              <a:spcBef>
                <a:spcPts val="339"/>
              </a:spcBef>
              <a:spcAft>
                <a:spcPts val="0"/>
              </a:spcAft>
              <a:buClr>
                <a:schemeClr val="dk1"/>
              </a:buClr>
              <a:buSzPts val="1693"/>
              <a:buChar char="•"/>
              <a:defRPr sz="1693"/>
            </a:lvl9pPr>
          </a:lstStyle>
          <a:p>
            <a:endParaRPr/>
          </a:p>
        </p:txBody>
      </p:sp>
      <p:sp>
        <p:nvSpPr>
          <p:cNvPr id="115" name="Google Shape;115;p37"/>
          <p:cNvSpPr txBox="1">
            <a:spLocks noGrp="1"/>
          </p:cNvSpPr>
          <p:nvPr>
            <p:ph type="body" idx="2"/>
          </p:nvPr>
        </p:nvSpPr>
        <p:spPr>
          <a:xfrm>
            <a:off x="4499770" y="1505177"/>
            <a:ext cx="3909636" cy="4257200"/>
          </a:xfrm>
          <a:prstGeom prst="rect">
            <a:avLst/>
          </a:prstGeom>
          <a:noFill/>
          <a:ln>
            <a:noFill/>
          </a:ln>
        </p:spPr>
        <p:txBody>
          <a:bodyPr spcFirstLastPara="1" wrap="square" lIns="91425" tIns="45700" rIns="91425" bIns="45700" anchor="t" anchorCtr="0">
            <a:normAutofit/>
          </a:bodyPr>
          <a:lstStyle>
            <a:lvl1pPr marL="457200" lvl="0" indent="-395859" algn="l">
              <a:lnSpc>
                <a:spcPct val="100000"/>
              </a:lnSpc>
              <a:spcBef>
                <a:spcPts val="527"/>
              </a:spcBef>
              <a:spcAft>
                <a:spcPts val="0"/>
              </a:spcAft>
              <a:buClr>
                <a:schemeClr val="dk1"/>
              </a:buClr>
              <a:buSzPts val="2634"/>
              <a:buChar char="•"/>
              <a:defRPr sz="2634"/>
            </a:lvl1pPr>
            <a:lvl2pPr marL="914400" lvl="1" indent="-371919" algn="l">
              <a:lnSpc>
                <a:spcPct val="100000"/>
              </a:lnSpc>
              <a:spcBef>
                <a:spcPts val="451"/>
              </a:spcBef>
              <a:spcAft>
                <a:spcPts val="0"/>
              </a:spcAft>
              <a:buClr>
                <a:schemeClr val="dk1"/>
              </a:buClr>
              <a:buSzPts val="2257"/>
              <a:buChar char="–"/>
              <a:defRPr sz="2257"/>
            </a:lvl2pPr>
            <a:lvl3pPr marL="1371600" lvl="2" indent="-348043" algn="l">
              <a:lnSpc>
                <a:spcPct val="100000"/>
              </a:lnSpc>
              <a:spcBef>
                <a:spcPts val="376"/>
              </a:spcBef>
              <a:spcAft>
                <a:spcPts val="0"/>
              </a:spcAft>
              <a:buClr>
                <a:schemeClr val="dk1"/>
              </a:buClr>
              <a:buSzPts val="1881"/>
              <a:buChar char="•"/>
              <a:defRPr sz="1881"/>
            </a:lvl3pPr>
            <a:lvl4pPr marL="1828800" lvl="3" indent="-336105" algn="l">
              <a:lnSpc>
                <a:spcPct val="100000"/>
              </a:lnSpc>
              <a:spcBef>
                <a:spcPts val="339"/>
              </a:spcBef>
              <a:spcAft>
                <a:spcPts val="0"/>
              </a:spcAft>
              <a:buClr>
                <a:schemeClr val="dk1"/>
              </a:buClr>
              <a:buSzPts val="1693"/>
              <a:buChar char="–"/>
              <a:defRPr sz="1693"/>
            </a:lvl4pPr>
            <a:lvl5pPr marL="2286000" lvl="4" indent="-336105" algn="l">
              <a:lnSpc>
                <a:spcPct val="100000"/>
              </a:lnSpc>
              <a:spcBef>
                <a:spcPts val="339"/>
              </a:spcBef>
              <a:spcAft>
                <a:spcPts val="0"/>
              </a:spcAft>
              <a:buClr>
                <a:schemeClr val="dk1"/>
              </a:buClr>
              <a:buSzPts val="1693"/>
              <a:buChar char="»"/>
              <a:defRPr sz="1693"/>
            </a:lvl5pPr>
            <a:lvl6pPr marL="2743200" lvl="5" indent="-336105" algn="l">
              <a:lnSpc>
                <a:spcPct val="100000"/>
              </a:lnSpc>
              <a:spcBef>
                <a:spcPts val="339"/>
              </a:spcBef>
              <a:spcAft>
                <a:spcPts val="0"/>
              </a:spcAft>
              <a:buClr>
                <a:schemeClr val="dk1"/>
              </a:buClr>
              <a:buSzPts val="1693"/>
              <a:buChar char="•"/>
              <a:defRPr sz="1693"/>
            </a:lvl6pPr>
            <a:lvl7pPr marL="3200400" lvl="6" indent="-336105" algn="l">
              <a:lnSpc>
                <a:spcPct val="100000"/>
              </a:lnSpc>
              <a:spcBef>
                <a:spcPts val="339"/>
              </a:spcBef>
              <a:spcAft>
                <a:spcPts val="0"/>
              </a:spcAft>
              <a:buClr>
                <a:schemeClr val="dk1"/>
              </a:buClr>
              <a:buSzPts val="1693"/>
              <a:buChar char="•"/>
              <a:defRPr sz="1693"/>
            </a:lvl7pPr>
            <a:lvl8pPr marL="3657600" lvl="7" indent="-336105" algn="l">
              <a:lnSpc>
                <a:spcPct val="100000"/>
              </a:lnSpc>
              <a:spcBef>
                <a:spcPts val="339"/>
              </a:spcBef>
              <a:spcAft>
                <a:spcPts val="0"/>
              </a:spcAft>
              <a:buClr>
                <a:schemeClr val="dk1"/>
              </a:buClr>
              <a:buSzPts val="1693"/>
              <a:buChar char="•"/>
              <a:defRPr sz="1693"/>
            </a:lvl8pPr>
            <a:lvl9pPr marL="4114800" lvl="8" indent="-336105" algn="l">
              <a:lnSpc>
                <a:spcPct val="100000"/>
              </a:lnSpc>
              <a:spcBef>
                <a:spcPts val="339"/>
              </a:spcBef>
              <a:spcAft>
                <a:spcPts val="0"/>
              </a:spcAft>
              <a:buClr>
                <a:schemeClr val="dk1"/>
              </a:buClr>
              <a:buSzPts val="1693"/>
              <a:buChar char="•"/>
              <a:defRPr sz="1693"/>
            </a:lvl9pPr>
          </a:lstStyle>
          <a:p>
            <a:endParaRPr/>
          </a:p>
        </p:txBody>
      </p:sp>
      <p:sp>
        <p:nvSpPr>
          <p:cNvPr id="116" name="Google Shape;116;p37"/>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7"/>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7"/>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38"/>
          <p:cNvSpPr txBox="1">
            <a:spLocks noGrp="1"/>
          </p:cNvSpPr>
          <p:nvPr>
            <p:ph type="title"/>
          </p:nvPr>
        </p:nvSpPr>
        <p:spPr>
          <a:xfrm>
            <a:off x="442600" y="258329"/>
            <a:ext cx="7966806" cy="107512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139"/>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38"/>
          <p:cNvSpPr txBox="1">
            <a:spLocks noGrp="1"/>
          </p:cNvSpPr>
          <p:nvPr>
            <p:ph type="body" idx="1"/>
          </p:nvPr>
        </p:nvSpPr>
        <p:spPr>
          <a:xfrm>
            <a:off x="442600" y="1443954"/>
            <a:ext cx="3911174" cy="601771"/>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51"/>
              </a:spcBef>
              <a:spcAft>
                <a:spcPts val="0"/>
              </a:spcAft>
              <a:buClr>
                <a:schemeClr val="dk1"/>
              </a:buClr>
              <a:buSzPts val="2257"/>
              <a:buNone/>
              <a:defRPr sz="2257" b="1"/>
            </a:lvl1pPr>
            <a:lvl2pPr marL="914400" lvl="1" indent="-228600" algn="l">
              <a:lnSpc>
                <a:spcPct val="100000"/>
              </a:lnSpc>
              <a:spcBef>
                <a:spcPts val="376"/>
              </a:spcBef>
              <a:spcAft>
                <a:spcPts val="0"/>
              </a:spcAft>
              <a:buClr>
                <a:schemeClr val="dk1"/>
              </a:buClr>
              <a:buSzPts val="1881"/>
              <a:buNone/>
              <a:defRPr sz="1881" b="1"/>
            </a:lvl2pPr>
            <a:lvl3pPr marL="1371600" lvl="2" indent="-228600" algn="l">
              <a:lnSpc>
                <a:spcPct val="100000"/>
              </a:lnSpc>
              <a:spcBef>
                <a:spcPts val="339"/>
              </a:spcBef>
              <a:spcAft>
                <a:spcPts val="0"/>
              </a:spcAft>
              <a:buClr>
                <a:schemeClr val="dk1"/>
              </a:buClr>
              <a:buSzPts val="1693"/>
              <a:buNone/>
              <a:defRPr sz="1693" b="1"/>
            </a:lvl3pPr>
            <a:lvl4pPr marL="1828800" lvl="3" indent="-228600" algn="l">
              <a:lnSpc>
                <a:spcPct val="100000"/>
              </a:lnSpc>
              <a:spcBef>
                <a:spcPts val="301"/>
              </a:spcBef>
              <a:spcAft>
                <a:spcPts val="0"/>
              </a:spcAft>
              <a:buClr>
                <a:schemeClr val="dk1"/>
              </a:buClr>
              <a:buSzPts val="1505"/>
              <a:buNone/>
              <a:defRPr sz="1505" b="1"/>
            </a:lvl4pPr>
            <a:lvl5pPr marL="2286000" lvl="4" indent="-228600" algn="l">
              <a:lnSpc>
                <a:spcPct val="100000"/>
              </a:lnSpc>
              <a:spcBef>
                <a:spcPts val="301"/>
              </a:spcBef>
              <a:spcAft>
                <a:spcPts val="0"/>
              </a:spcAft>
              <a:buClr>
                <a:schemeClr val="dk1"/>
              </a:buClr>
              <a:buSzPts val="1505"/>
              <a:buNone/>
              <a:defRPr sz="1505" b="1"/>
            </a:lvl5pPr>
            <a:lvl6pPr marL="2743200" lvl="5" indent="-228600" algn="l">
              <a:lnSpc>
                <a:spcPct val="100000"/>
              </a:lnSpc>
              <a:spcBef>
                <a:spcPts val="301"/>
              </a:spcBef>
              <a:spcAft>
                <a:spcPts val="0"/>
              </a:spcAft>
              <a:buClr>
                <a:schemeClr val="dk1"/>
              </a:buClr>
              <a:buSzPts val="1505"/>
              <a:buNone/>
              <a:defRPr sz="1505" b="1"/>
            </a:lvl6pPr>
            <a:lvl7pPr marL="3200400" lvl="6" indent="-228600" algn="l">
              <a:lnSpc>
                <a:spcPct val="100000"/>
              </a:lnSpc>
              <a:spcBef>
                <a:spcPts val="301"/>
              </a:spcBef>
              <a:spcAft>
                <a:spcPts val="0"/>
              </a:spcAft>
              <a:buClr>
                <a:schemeClr val="dk1"/>
              </a:buClr>
              <a:buSzPts val="1505"/>
              <a:buNone/>
              <a:defRPr sz="1505" b="1"/>
            </a:lvl7pPr>
            <a:lvl8pPr marL="3657600" lvl="7" indent="-228600" algn="l">
              <a:lnSpc>
                <a:spcPct val="100000"/>
              </a:lnSpc>
              <a:spcBef>
                <a:spcPts val="301"/>
              </a:spcBef>
              <a:spcAft>
                <a:spcPts val="0"/>
              </a:spcAft>
              <a:buClr>
                <a:schemeClr val="dk1"/>
              </a:buClr>
              <a:buSzPts val="1505"/>
              <a:buNone/>
              <a:defRPr sz="1505" b="1"/>
            </a:lvl8pPr>
            <a:lvl9pPr marL="4114800" lvl="8" indent="-228600" algn="l">
              <a:lnSpc>
                <a:spcPct val="100000"/>
              </a:lnSpc>
              <a:spcBef>
                <a:spcPts val="301"/>
              </a:spcBef>
              <a:spcAft>
                <a:spcPts val="0"/>
              </a:spcAft>
              <a:buClr>
                <a:schemeClr val="dk1"/>
              </a:buClr>
              <a:buSzPts val="1505"/>
              <a:buNone/>
              <a:defRPr sz="1505" b="1"/>
            </a:lvl9pPr>
          </a:lstStyle>
          <a:p>
            <a:endParaRPr/>
          </a:p>
        </p:txBody>
      </p:sp>
      <p:sp>
        <p:nvSpPr>
          <p:cNvPr id="122" name="Google Shape;122;p38"/>
          <p:cNvSpPr txBox="1">
            <a:spLocks noGrp="1"/>
          </p:cNvSpPr>
          <p:nvPr>
            <p:ph type="body" idx="2"/>
          </p:nvPr>
        </p:nvSpPr>
        <p:spPr>
          <a:xfrm>
            <a:off x="442600" y="2045726"/>
            <a:ext cx="3911174" cy="3716651"/>
          </a:xfrm>
          <a:prstGeom prst="rect">
            <a:avLst/>
          </a:prstGeom>
          <a:noFill/>
          <a:ln>
            <a:noFill/>
          </a:ln>
        </p:spPr>
        <p:txBody>
          <a:bodyPr spcFirstLastPara="1" wrap="square" lIns="91425" tIns="45700" rIns="91425" bIns="45700" anchor="t" anchorCtr="0">
            <a:normAutofit/>
          </a:bodyPr>
          <a:lstStyle>
            <a:lvl1pPr marL="457200" lvl="0" indent="-371919" algn="l">
              <a:lnSpc>
                <a:spcPct val="100000"/>
              </a:lnSpc>
              <a:spcBef>
                <a:spcPts val="451"/>
              </a:spcBef>
              <a:spcAft>
                <a:spcPts val="0"/>
              </a:spcAft>
              <a:buClr>
                <a:schemeClr val="dk1"/>
              </a:buClr>
              <a:buSzPts val="2257"/>
              <a:buChar char="•"/>
              <a:defRPr sz="2257"/>
            </a:lvl1pPr>
            <a:lvl2pPr marL="914400" lvl="1" indent="-348043" algn="l">
              <a:lnSpc>
                <a:spcPct val="100000"/>
              </a:lnSpc>
              <a:spcBef>
                <a:spcPts val="376"/>
              </a:spcBef>
              <a:spcAft>
                <a:spcPts val="0"/>
              </a:spcAft>
              <a:buClr>
                <a:schemeClr val="dk1"/>
              </a:buClr>
              <a:buSzPts val="1881"/>
              <a:buChar char="–"/>
              <a:defRPr sz="1881"/>
            </a:lvl2pPr>
            <a:lvl3pPr marL="1371600" lvl="2" indent="-336105" algn="l">
              <a:lnSpc>
                <a:spcPct val="100000"/>
              </a:lnSpc>
              <a:spcBef>
                <a:spcPts val="339"/>
              </a:spcBef>
              <a:spcAft>
                <a:spcPts val="0"/>
              </a:spcAft>
              <a:buClr>
                <a:schemeClr val="dk1"/>
              </a:buClr>
              <a:buSzPts val="1693"/>
              <a:buChar char="•"/>
              <a:defRPr sz="1693"/>
            </a:lvl3pPr>
            <a:lvl4pPr marL="1828800" lvl="3" indent="-324167" algn="l">
              <a:lnSpc>
                <a:spcPct val="100000"/>
              </a:lnSpc>
              <a:spcBef>
                <a:spcPts val="301"/>
              </a:spcBef>
              <a:spcAft>
                <a:spcPts val="0"/>
              </a:spcAft>
              <a:buClr>
                <a:schemeClr val="dk1"/>
              </a:buClr>
              <a:buSzPts val="1505"/>
              <a:buChar char="–"/>
              <a:defRPr sz="1505"/>
            </a:lvl4pPr>
            <a:lvl5pPr marL="2286000" lvl="4" indent="-324167" algn="l">
              <a:lnSpc>
                <a:spcPct val="100000"/>
              </a:lnSpc>
              <a:spcBef>
                <a:spcPts val="301"/>
              </a:spcBef>
              <a:spcAft>
                <a:spcPts val="0"/>
              </a:spcAft>
              <a:buClr>
                <a:schemeClr val="dk1"/>
              </a:buClr>
              <a:buSzPts val="1505"/>
              <a:buChar char="»"/>
              <a:defRPr sz="1505"/>
            </a:lvl5pPr>
            <a:lvl6pPr marL="2743200" lvl="5" indent="-324167" algn="l">
              <a:lnSpc>
                <a:spcPct val="100000"/>
              </a:lnSpc>
              <a:spcBef>
                <a:spcPts val="301"/>
              </a:spcBef>
              <a:spcAft>
                <a:spcPts val="0"/>
              </a:spcAft>
              <a:buClr>
                <a:schemeClr val="dk1"/>
              </a:buClr>
              <a:buSzPts val="1505"/>
              <a:buChar char="•"/>
              <a:defRPr sz="1505"/>
            </a:lvl6pPr>
            <a:lvl7pPr marL="3200400" lvl="6" indent="-324167" algn="l">
              <a:lnSpc>
                <a:spcPct val="100000"/>
              </a:lnSpc>
              <a:spcBef>
                <a:spcPts val="301"/>
              </a:spcBef>
              <a:spcAft>
                <a:spcPts val="0"/>
              </a:spcAft>
              <a:buClr>
                <a:schemeClr val="dk1"/>
              </a:buClr>
              <a:buSzPts val="1505"/>
              <a:buChar char="•"/>
              <a:defRPr sz="1505"/>
            </a:lvl7pPr>
            <a:lvl8pPr marL="3657600" lvl="7" indent="-324167" algn="l">
              <a:lnSpc>
                <a:spcPct val="100000"/>
              </a:lnSpc>
              <a:spcBef>
                <a:spcPts val="301"/>
              </a:spcBef>
              <a:spcAft>
                <a:spcPts val="0"/>
              </a:spcAft>
              <a:buClr>
                <a:schemeClr val="dk1"/>
              </a:buClr>
              <a:buSzPts val="1505"/>
              <a:buChar char="•"/>
              <a:defRPr sz="1505"/>
            </a:lvl8pPr>
            <a:lvl9pPr marL="4114800" lvl="8" indent="-324167" algn="l">
              <a:lnSpc>
                <a:spcPct val="100000"/>
              </a:lnSpc>
              <a:spcBef>
                <a:spcPts val="301"/>
              </a:spcBef>
              <a:spcAft>
                <a:spcPts val="0"/>
              </a:spcAft>
              <a:buClr>
                <a:schemeClr val="dk1"/>
              </a:buClr>
              <a:buSzPts val="1505"/>
              <a:buChar char="•"/>
              <a:defRPr sz="1505"/>
            </a:lvl9pPr>
          </a:lstStyle>
          <a:p>
            <a:endParaRPr/>
          </a:p>
        </p:txBody>
      </p:sp>
      <p:sp>
        <p:nvSpPr>
          <p:cNvPr id="123" name="Google Shape;123;p38"/>
          <p:cNvSpPr txBox="1">
            <a:spLocks noGrp="1"/>
          </p:cNvSpPr>
          <p:nvPr>
            <p:ph type="body" idx="3"/>
          </p:nvPr>
        </p:nvSpPr>
        <p:spPr>
          <a:xfrm>
            <a:off x="4496697" y="1443954"/>
            <a:ext cx="3912710" cy="601771"/>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51"/>
              </a:spcBef>
              <a:spcAft>
                <a:spcPts val="0"/>
              </a:spcAft>
              <a:buClr>
                <a:schemeClr val="dk1"/>
              </a:buClr>
              <a:buSzPts val="2257"/>
              <a:buNone/>
              <a:defRPr sz="2257" b="1"/>
            </a:lvl1pPr>
            <a:lvl2pPr marL="914400" lvl="1" indent="-228600" algn="l">
              <a:lnSpc>
                <a:spcPct val="100000"/>
              </a:lnSpc>
              <a:spcBef>
                <a:spcPts val="376"/>
              </a:spcBef>
              <a:spcAft>
                <a:spcPts val="0"/>
              </a:spcAft>
              <a:buClr>
                <a:schemeClr val="dk1"/>
              </a:buClr>
              <a:buSzPts val="1881"/>
              <a:buNone/>
              <a:defRPr sz="1881" b="1"/>
            </a:lvl2pPr>
            <a:lvl3pPr marL="1371600" lvl="2" indent="-228600" algn="l">
              <a:lnSpc>
                <a:spcPct val="100000"/>
              </a:lnSpc>
              <a:spcBef>
                <a:spcPts val="339"/>
              </a:spcBef>
              <a:spcAft>
                <a:spcPts val="0"/>
              </a:spcAft>
              <a:buClr>
                <a:schemeClr val="dk1"/>
              </a:buClr>
              <a:buSzPts val="1693"/>
              <a:buNone/>
              <a:defRPr sz="1693" b="1"/>
            </a:lvl3pPr>
            <a:lvl4pPr marL="1828800" lvl="3" indent="-228600" algn="l">
              <a:lnSpc>
                <a:spcPct val="100000"/>
              </a:lnSpc>
              <a:spcBef>
                <a:spcPts val="301"/>
              </a:spcBef>
              <a:spcAft>
                <a:spcPts val="0"/>
              </a:spcAft>
              <a:buClr>
                <a:schemeClr val="dk1"/>
              </a:buClr>
              <a:buSzPts val="1505"/>
              <a:buNone/>
              <a:defRPr sz="1505" b="1"/>
            </a:lvl4pPr>
            <a:lvl5pPr marL="2286000" lvl="4" indent="-228600" algn="l">
              <a:lnSpc>
                <a:spcPct val="100000"/>
              </a:lnSpc>
              <a:spcBef>
                <a:spcPts val="301"/>
              </a:spcBef>
              <a:spcAft>
                <a:spcPts val="0"/>
              </a:spcAft>
              <a:buClr>
                <a:schemeClr val="dk1"/>
              </a:buClr>
              <a:buSzPts val="1505"/>
              <a:buNone/>
              <a:defRPr sz="1505" b="1"/>
            </a:lvl5pPr>
            <a:lvl6pPr marL="2743200" lvl="5" indent="-228600" algn="l">
              <a:lnSpc>
                <a:spcPct val="100000"/>
              </a:lnSpc>
              <a:spcBef>
                <a:spcPts val="301"/>
              </a:spcBef>
              <a:spcAft>
                <a:spcPts val="0"/>
              </a:spcAft>
              <a:buClr>
                <a:schemeClr val="dk1"/>
              </a:buClr>
              <a:buSzPts val="1505"/>
              <a:buNone/>
              <a:defRPr sz="1505" b="1"/>
            </a:lvl6pPr>
            <a:lvl7pPr marL="3200400" lvl="6" indent="-228600" algn="l">
              <a:lnSpc>
                <a:spcPct val="100000"/>
              </a:lnSpc>
              <a:spcBef>
                <a:spcPts val="301"/>
              </a:spcBef>
              <a:spcAft>
                <a:spcPts val="0"/>
              </a:spcAft>
              <a:buClr>
                <a:schemeClr val="dk1"/>
              </a:buClr>
              <a:buSzPts val="1505"/>
              <a:buNone/>
              <a:defRPr sz="1505" b="1"/>
            </a:lvl7pPr>
            <a:lvl8pPr marL="3657600" lvl="7" indent="-228600" algn="l">
              <a:lnSpc>
                <a:spcPct val="100000"/>
              </a:lnSpc>
              <a:spcBef>
                <a:spcPts val="301"/>
              </a:spcBef>
              <a:spcAft>
                <a:spcPts val="0"/>
              </a:spcAft>
              <a:buClr>
                <a:schemeClr val="dk1"/>
              </a:buClr>
              <a:buSzPts val="1505"/>
              <a:buNone/>
              <a:defRPr sz="1505" b="1"/>
            </a:lvl8pPr>
            <a:lvl9pPr marL="4114800" lvl="8" indent="-228600" algn="l">
              <a:lnSpc>
                <a:spcPct val="100000"/>
              </a:lnSpc>
              <a:spcBef>
                <a:spcPts val="301"/>
              </a:spcBef>
              <a:spcAft>
                <a:spcPts val="0"/>
              </a:spcAft>
              <a:buClr>
                <a:schemeClr val="dk1"/>
              </a:buClr>
              <a:buSzPts val="1505"/>
              <a:buNone/>
              <a:defRPr sz="1505" b="1"/>
            </a:lvl9pPr>
          </a:lstStyle>
          <a:p>
            <a:endParaRPr/>
          </a:p>
        </p:txBody>
      </p:sp>
      <p:sp>
        <p:nvSpPr>
          <p:cNvPr id="124" name="Google Shape;124;p38"/>
          <p:cNvSpPr txBox="1">
            <a:spLocks noGrp="1"/>
          </p:cNvSpPr>
          <p:nvPr>
            <p:ph type="body" idx="4"/>
          </p:nvPr>
        </p:nvSpPr>
        <p:spPr>
          <a:xfrm>
            <a:off x="4496697" y="2045726"/>
            <a:ext cx="3912710" cy="3716651"/>
          </a:xfrm>
          <a:prstGeom prst="rect">
            <a:avLst/>
          </a:prstGeom>
          <a:noFill/>
          <a:ln>
            <a:noFill/>
          </a:ln>
        </p:spPr>
        <p:txBody>
          <a:bodyPr spcFirstLastPara="1" wrap="square" lIns="91425" tIns="45700" rIns="91425" bIns="45700" anchor="t" anchorCtr="0">
            <a:normAutofit/>
          </a:bodyPr>
          <a:lstStyle>
            <a:lvl1pPr marL="457200" lvl="0" indent="-371919" algn="l">
              <a:lnSpc>
                <a:spcPct val="100000"/>
              </a:lnSpc>
              <a:spcBef>
                <a:spcPts val="451"/>
              </a:spcBef>
              <a:spcAft>
                <a:spcPts val="0"/>
              </a:spcAft>
              <a:buClr>
                <a:schemeClr val="dk1"/>
              </a:buClr>
              <a:buSzPts val="2257"/>
              <a:buChar char="•"/>
              <a:defRPr sz="2257"/>
            </a:lvl1pPr>
            <a:lvl2pPr marL="914400" lvl="1" indent="-348043" algn="l">
              <a:lnSpc>
                <a:spcPct val="100000"/>
              </a:lnSpc>
              <a:spcBef>
                <a:spcPts val="376"/>
              </a:spcBef>
              <a:spcAft>
                <a:spcPts val="0"/>
              </a:spcAft>
              <a:buClr>
                <a:schemeClr val="dk1"/>
              </a:buClr>
              <a:buSzPts val="1881"/>
              <a:buChar char="–"/>
              <a:defRPr sz="1881"/>
            </a:lvl2pPr>
            <a:lvl3pPr marL="1371600" lvl="2" indent="-336105" algn="l">
              <a:lnSpc>
                <a:spcPct val="100000"/>
              </a:lnSpc>
              <a:spcBef>
                <a:spcPts val="339"/>
              </a:spcBef>
              <a:spcAft>
                <a:spcPts val="0"/>
              </a:spcAft>
              <a:buClr>
                <a:schemeClr val="dk1"/>
              </a:buClr>
              <a:buSzPts val="1693"/>
              <a:buChar char="•"/>
              <a:defRPr sz="1693"/>
            </a:lvl3pPr>
            <a:lvl4pPr marL="1828800" lvl="3" indent="-324167" algn="l">
              <a:lnSpc>
                <a:spcPct val="100000"/>
              </a:lnSpc>
              <a:spcBef>
                <a:spcPts val="301"/>
              </a:spcBef>
              <a:spcAft>
                <a:spcPts val="0"/>
              </a:spcAft>
              <a:buClr>
                <a:schemeClr val="dk1"/>
              </a:buClr>
              <a:buSzPts val="1505"/>
              <a:buChar char="–"/>
              <a:defRPr sz="1505"/>
            </a:lvl4pPr>
            <a:lvl5pPr marL="2286000" lvl="4" indent="-324167" algn="l">
              <a:lnSpc>
                <a:spcPct val="100000"/>
              </a:lnSpc>
              <a:spcBef>
                <a:spcPts val="301"/>
              </a:spcBef>
              <a:spcAft>
                <a:spcPts val="0"/>
              </a:spcAft>
              <a:buClr>
                <a:schemeClr val="dk1"/>
              </a:buClr>
              <a:buSzPts val="1505"/>
              <a:buChar char="»"/>
              <a:defRPr sz="1505"/>
            </a:lvl5pPr>
            <a:lvl6pPr marL="2743200" lvl="5" indent="-324167" algn="l">
              <a:lnSpc>
                <a:spcPct val="100000"/>
              </a:lnSpc>
              <a:spcBef>
                <a:spcPts val="301"/>
              </a:spcBef>
              <a:spcAft>
                <a:spcPts val="0"/>
              </a:spcAft>
              <a:buClr>
                <a:schemeClr val="dk1"/>
              </a:buClr>
              <a:buSzPts val="1505"/>
              <a:buChar char="•"/>
              <a:defRPr sz="1505"/>
            </a:lvl6pPr>
            <a:lvl7pPr marL="3200400" lvl="6" indent="-324167" algn="l">
              <a:lnSpc>
                <a:spcPct val="100000"/>
              </a:lnSpc>
              <a:spcBef>
                <a:spcPts val="301"/>
              </a:spcBef>
              <a:spcAft>
                <a:spcPts val="0"/>
              </a:spcAft>
              <a:buClr>
                <a:schemeClr val="dk1"/>
              </a:buClr>
              <a:buSzPts val="1505"/>
              <a:buChar char="•"/>
              <a:defRPr sz="1505"/>
            </a:lvl7pPr>
            <a:lvl8pPr marL="3657600" lvl="7" indent="-324167" algn="l">
              <a:lnSpc>
                <a:spcPct val="100000"/>
              </a:lnSpc>
              <a:spcBef>
                <a:spcPts val="301"/>
              </a:spcBef>
              <a:spcAft>
                <a:spcPts val="0"/>
              </a:spcAft>
              <a:buClr>
                <a:schemeClr val="dk1"/>
              </a:buClr>
              <a:buSzPts val="1505"/>
              <a:buChar char="•"/>
              <a:defRPr sz="1505"/>
            </a:lvl8pPr>
            <a:lvl9pPr marL="4114800" lvl="8" indent="-324167" algn="l">
              <a:lnSpc>
                <a:spcPct val="100000"/>
              </a:lnSpc>
              <a:spcBef>
                <a:spcPts val="301"/>
              </a:spcBef>
              <a:spcAft>
                <a:spcPts val="0"/>
              </a:spcAft>
              <a:buClr>
                <a:schemeClr val="dk1"/>
              </a:buClr>
              <a:buSzPts val="1505"/>
              <a:buChar char="•"/>
              <a:defRPr sz="1505"/>
            </a:lvl9pPr>
          </a:lstStyle>
          <a:p>
            <a:endParaRPr/>
          </a:p>
        </p:txBody>
      </p:sp>
      <p:sp>
        <p:nvSpPr>
          <p:cNvPr id="125" name="Google Shape;125;p38"/>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8"/>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8"/>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39"/>
          <p:cNvSpPr txBox="1">
            <a:spLocks noGrp="1"/>
          </p:cNvSpPr>
          <p:nvPr>
            <p:ph type="title"/>
          </p:nvPr>
        </p:nvSpPr>
        <p:spPr>
          <a:xfrm>
            <a:off x="442600" y="258329"/>
            <a:ext cx="7966806" cy="107512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9"/>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9"/>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9"/>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40"/>
          <p:cNvSpPr txBox="1">
            <a:spLocks noGrp="1"/>
          </p:cNvSpPr>
          <p:nvPr>
            <p:ph type="title"/>
          </p:nvPr>
        </p:nvSpPr>
        <p:spPr>
          <a:xfrm>
            <a:off x="442601" y="256835"/>
            <a:ext cx="2912249" cy="109304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81"/>
              <a:buFont typeface="Calibri"/>
              <a:buNone/>
              <a:defRPr sz="1881"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0"/>
          <p:cNvSpPr txBox="1">
            <a:spLocks noGrp="1"/>
          </p:cNvSpPr>
          <p:nvPr>
            <p:ph type="body" idx="1"/>
          </p:nvPr>
        </p:nvSpPr>
        <p:spPr>
          <a:xfrm>
            <a:off x="3460889" y="256836"/>
            <a:ext cx="4948518" cy="5505541"/>
          </a:xfrm>
          <a:prstGeom prst="rect">
            <a:avLst/>
          </a:prstGeom>
          <a:noFill/>
          <a:ln>
            <a:noFill/>
          </a:ln>
        </p:spPr>
        <p:txBody>
          <a:bodyPr spcFirstLastPara="1" wrap="square" lIns="91425" tIns="45700" rIns="91425" bIns="45700" anchor="t" anchorCtr="0">
            <a:normAutofit/>
          </a:bodyPr>
          <a:lstStyle>
            <a:lvl1pPr marL="457200" lvl="0" indent="-419735" algn="l">
              <a:lnSpc>
                <a:spcPct val="100000"/>
              </a:lnSpc>
              <a:spcBef>
                <a:spcPts val="602"/>
              </a:spcBef>
              <a:spcAft>
                <a:spcPts val="0"/>
              </a:spcAft>
              <a:buClr>
                <a:schemeClr val="dk1"/>
              </a:buClr>
              <a:buSzPts val="3010"/>
              <a:buChar char="•"/>
              <a:defRPr sz="3010"/>
            </a:lvl1pPr>
            <a:lvl2pPr marL="914400" lvl="1" indent="-395858" algn="l">
              <a:lnSpc>
                <a:spcPct val="100000"/>
              </a:lnSpc>
              <a:spcBef>
                <a:spcPts val="527"/>
              </a:spcBef>
              <a:spcAft>
                <a:spcPts val="0"/>
              </a:spcAft>
              <a:buClr>
                <a:schemeClr val="dk1"/>
              </a:buClr>
              <a:buSzPts val="2634"/>
              <a:buChar char="–"/>
              <a:defRPr sz="2634"/>
            </a:lvl2pPr>
            <a:lvl3pPr marL="1371600" lvl="2" indent="-371919" algn="l">
              <a:lnSpc>
                <a:spcPct val="100000"/>
              </a:lnSpc>
              <a:spcBef>
                <a:spcPts val="451"/>
              </a:spcBef>
              <a:spcAft>
                <a:spcPts val="0"/>
              </a:spcAft>
              <a:buClr>
                <a:schemeClr val="dk1"/>
              </a:buClr>
              <a:buSzPts val="2257"/>
              <a:buChar char="•"/>
              <a:defRPr sz="2257"/>
            </a:lvl3pPr>
            <a:lvl4pPr marL="1828800" lvl="3" indent="-348043" algn="l">
              <a:lnSpc>
                <a:spcPct val="100000"/>
              </a:lnSpc>
              <a:spcBef>
                <a:spcPts val="376"/>
              </a:spcBef>
              <a:spcAft>
                <a:spcPts val="0"/>
              </a:spcAft>
              <a:buClr>
                <a:schemeClr val="dk1"/>
              </a:buClr>
              <a:buSzPts val="1881"/>
              <a:buChar char="–"/>
              <a:defRPr sz="1881"/>
            </a:lvl4pPr>
            <a:lvl5pPr marL="2286000" lvl="4" indent="-348043" algn="l">
              <a:lnSpc>
                <a:spcPct val="100000"/>
              </a:lnSpc>
              <a:spcBef>
                <a:spcPts val="376"/>
              </a:spcBef>
              <a:spcAft>
                <a:spcPts val="0"/>
              </a:spcAft>
              <a:buClr>
                <a:schemeClr val="dk1"/>
              </a:buClr>
              <a:buSzPts val="1881"/>
              <a:buChar char="»"/>
              <a:defRPr sz="1881"/>
            </a:lvl5pPr>
            <a:lvl6pPr marL="2743200" lvl="5" indent="-348043" algn="l">
              <a:lnSpc>
                <a:spcPct val="100000"/>
              </a:lnSpc>
              <a:spcBef>
                <a:spcPts val="376"/>
              </a:spcBef>
              <a:spcAft>
                <a:spcPts val="0"/>
              </a:spcAft>
              <a:buClr>
                <a:schemeClr val="dk1"/>
              </a:buClr>
              <a:buSzPts val="1881"/>
              <a:buChar char="•"/>
              <a:defRPr sz="1881"/>
            </a:lvl6pPr>
            <a:lvl7pPr marL="3200400" lvl="6" indent="-348043" algn="l">
              <a:lnSpc>
                <a:spcPct val="100000"/>
              </a:lnSpc>
              <a:spcBef>
                <a:spcPts val="376"/>
              </a:spcBef>
              <a:spcAft>
                <a:spcPts val="0"/>
              </a:spcAft>
              <a:buClr>
                <a:schemeClr val="dk1"/>
              </a:buClr>
              <a:buSzPts val="1881"/>
              <a:buChar char="•"/>
              <a:defRPr sz="1881"/>
            </a:lvl7pPr>
            <a:lvl8pPr marL="3657600" lvl="7" indent="-348043" algn="l">
              <a:lnSpc>
                <a:spcPct val="100000"/>
              </a:lnSpc>
              <a:spcBef>
                <a:spcPts val="376"/>
              </a:spcBef>
              <a:spcAft>
                <a:spcPts val="0"/>
              </a:spcAft>
              <a:buClr>
                <a:schemeClr val="dk1"/>
              </a:buClr>
              <a:buSzPts val="1881"/>
              <a:buChar char="•"/>
              <a:defRPr sz="1881"/>
            </a:lvl8pPr>
            <a:lvl9pPr marL="4114800" lvl="8" indent="-348043" algn="l">
              <a:lnSpc>
                <a:spcPct val="100000"/>
              </a:lnSpc>
              <a:spcBef>
                <a:spcPts val="376"/>
              </a:spcBef>
              <a:spcAft>
                <a:spcPts val="0"/>
              </a:spcAft>
              <a:buClr>
                <a:schemeClr val="dk1"/>
              </a:buClr>
              <a:buSzPts val="1881"/>
              <a:buChar char="•"/>
              <a:defRPr sz="1881"/>
            </a:lvl9pPr>
          </a:lstStyle>
          <a:p>
            <a:endParaRPr/>
          </a:p>
        </p:txBody>
      </p:sp>
      <p:sp>
        <p:nvSpPr>
          <p:cNvPr id="136" name="Google Shape;136;p40"/>
          <p:cNvSpPr txBox="1">
            <a:spLocks noGrp="1"/>
          </p:cNvSpPr>
          <p:nvPr>
            <p:ph type="body" idx="2"/>
          </p:nvPr>
        </p:nvSpPr>
        <p:spPr>
          <a:xfrm>
            <a:off x="442601" y="1349881"/>
            <a:ext cx="2912249" cy="441249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63"/>
              </a:spcBef>
              <a:spcAft>
                <a:spcPts val="0"/>
              </a:spcAft>
              <a:buClr>
                <a:schemeClr val="dk1"/>
              </a:buClr>
              <a:buSzPts val="1317"/>
              <a:buNone/>
              <a:defRPr sz="1317"/>
            </a:lvl1pPr>
            <a:lvl2pPr marL="914400" lvl="1" indent="-228600" algn="l">
              <a:lnSpc>
                <a:spcPct val="100000"/>
              </a:lnSpc>
              <a:spcBef>
                <a:spcPts val="226"/>
              </a:spcBef>
              <a:spcAft>
                <a:spcPts val="0"/>
              </a:spcAft>
              <a:buClr>
                <a:schemeClr val="dk1"/>
              </a:buClr>
              <a:buSzPts val="1129"/>
              <a:buNone/>
              <a:defRPr sz="1129"/>
            </a:lvl2pPr>
            <a:lvl3pPr marL="1371600" lvl="2" indent="-228600" algn="l">
              <a:lnSpc>
                <a:spcPct val="100000"/>
              </a:lnSpc>
              <a:spcBef>
                <a:spcPts val="188"/>
              </a:spcBef>
              <a:spcAft>
                <a:spcPts val="0"/>
              </a:spcAft>
              <a:buClr>
                <a:schemeClr val="dk1"/>
              </a:buClr>
              <a:buSzPts val="941"/>
              <a:buNone/>
              <a:defRPr sz="941"/>
            </a:lvl3pPr>
            <a:lvl4pPr marL="1828800" lvl="3" indent="-228600" algn="l">
              <a:lnSpc>
                <a:spcPct val="100000"/>
              </a:lnSpc>
              <a:spcBef>
                <a:spcPts val="169"/>
              </a:spcBef>
              <a:spcAft>
                <a:spcPts val="0"/>
              </a:spcAft>
              <a:buClr>
                <a:schemeClr val="dk1"/>
              </a:buClr>
              <a:buSzPts val="847"/>
              <a:buNone/>
              <a:defRPr sz="847"/>
            </a:lvl4pPr>
            <a:lvl5pPr marL="2286000" lvl="4" indent="-228600" algn="l">
              <a:lnSpc>
                <a:spcPct val="100000"/>
              </a:lnSpc>
              <a:spcBef>
                <a:spcPts val="169"/>
              </a:spcBef>
              <a:spcAft>
                <a:spcPts val="0"/>
              </a:spcAft>
              <a:buClr>
                <a:schemeClr val="dk1"/>
              </a:buClr>
              <a:buSzPts val="847"/>
              <a:buNone/>
              <a:defRPr sz="847"/>
            </a:lvl5pPr>
            <a:lvl6pPr marL="2743200" lvl="5" indent="-228600" algn="l">
              <a:lnSpc>
                <a:spcPct val="100000"/>
              </a:lnSpc>
              <a:spcBef>
                <a:spcPts val="169"/>
              </a:spcBef>
              <a:spcAft>
                <a:spcPts val="0"/>
              </a:spcAft>
              <a:buClr>
                <a:schemeClr val="dk1"/>
              </a:buClr>
              <a:buSzPts val="847"/>
              <a:buNone/>
              <a:defRPr sz="847"/>
            </a:lvl6pPr>
            <a:lvl7pPr marL="3200400" lvl="6" indent="-228600" algn="l">
              <a:lnSpc>
                <a:spcPct val="100000"/>
              </a:lnSpc>
              <a:spcBef>
                <a:spcPts val="169"/>
              </a:spcBef>
              <a:spcAft>
                <a:spcPts val="0"/>
              </a:spcAft>
              <a:buClr>
                <a:schemeClr val="dk1"/>
              </a:buClr>
              <a:buSzPts val="847"/>
              <a:buNone/>
              <a:defRPr sz="847"/>
            </a:lvl7pPr>
            <a:lvl8pPr marL="3657600" lvl="7" indent="-228600" algn="l">
              <a:lnSpc>
                <a:spcPct val="100000"/>
              </a:lnSpc>
              <a:spcBef>
                <a:spcPts val="169"/>
              </a:spcBef>
              <a:spcAft>
                <a:spcPts val="0"/>
              </a:spcAft>
              <a:buClr>
                <a:schemeClr val="dk1"/>
              </a:buClr>
              <a:buSzPts val="847"/>
              <a:buNone/>
              <a:defRPr sz="847"/>
            </a:lvl8pPr>
            <a:lvl9pPr marL="4114800" lvl="8" indent="-228600" algn="l">
              <a:lnSpc>
                <a:spcPct val="100000"/>
              </a:lnSpc>
              <a:spcBef>
                <a:spcPts val="169"/>
              </a:spcBef>
              <a:spcAft>
                <a:spcPts val="0"/>
              </a:spcAft>
              <a:buClr>
                <a:schemeClr val="dk1"/>
              </a:buClr>
              <a:buSzPts val="847"/>
              <a:buNone/>
              <a:defRPr sz="847"/>
            </a:lvl9pPr>
          </a:lstStyle>
          <a:p>
            <a:endParaRPr/>
          </a:p>
        </p:txBody>
      </p:sp>
      <p:sp>
        <p:nvSpPr>
          <p:cNvPr id="137" name="Google Shape;137;p40"/>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0"/>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40"/>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ar titlu" type="titleOnly">
  <p:cSld name="TITLE_ONLY">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02920" y="535519"/>
            <a:ext cx="6309360"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41"/>
          <p:cNvSpPr txBox="1">
            <a:spLocks noGrp="1"/>
          </p:cNvSpPr>
          <p:nvPr>
            <p:ph type="title"/>
          </p:nvPr>
        </p:nvSpPr>
        <p:spPr>
          <a:xfrm>
            <a:off x="1735055" y="4515529"/>
            <a:ext cx="5311204" cy="53308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81"/>
              <a:buFont typeface="Calibri"/>
              <a:buNone/>
              <a:defRPr sz="1881"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1"/>
          <p:cNvSpPr>
            <a:spLocks noGrp="1"/>
          </p:cNvSpPr>
          <p:nvPr>
            <p:ph type="pic" idx="2"/>
          </p:nvPr>
        </p:nvSpPr>
        <p:spPr>
          <a:xfrm>
            <a:off x="1735055" y="576387"/>
            <a:ext cx="5311204" cy="3870453"/>
          </a:xfrm>
          <a:prstGeom prst="rect">
            <a:avLst/>
          </a:prstGeom>
          <a:noFill/>
          <a:ln>
            <a:noFill/>
          </a:ln>
        </p:spPr>
      </p:sp>
      <p:sp>
        <p:nvSpPr>
          <p:cNvPr id="143" name="Google Shape;143;p41"/>
          <p:cNvSpPr txBox="1">
            <a:spLocks noGrp="1"/>
          </p:cNvSpPr>
          <p:nvPr>
            <p:ph type="body" idx="1"/>
          </p:nvPr>
        </p:nvSpPr>
        <p:spPr>
          <a:xfrm>
            <a:off x="1735055" y="5048613"/>
            <a:ext cx="5311204" cy="7570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63"/>
              </a:spcBef>
              <a:spcAft>
                <a:spcPts val="0"/>
              </a:spcAft>
              <a:buClr>
                <a:schemeClr val="dk1"/>
              </a:buClr>
              <a:buSzPts val="1317"/>
              <a:buNone/>
              <a:defRPr sz="1317"/>
            </a:lvl1pPr>
            <a:lvl2pPr marL="914400" lvl="1" indent="-228600" algn="l">
              <a:lnSpc>
                <a:spcPct val="100000"/>
              </a:lnSpc>
              <a:spcBef>
                <a:spcPts val="226"/>
              </a:spcBef>
              <a:spcAft>
                <a:spcPts val="0"/>
              </a:spcAft>
              <a:buClr>
                <a:schemeClr val="dk1"/>
              </a:buClr>
              <a:buSzPts val="1129"/>
              <a:buNone/>
              <a:defRPr sz="1129"/>
            </a:lvl2pPr>
            <a:lvl3pPr marL="1371600" lvl="2" indent="-228600" algn="l">
              <a:lnSpc>
                <a:spcPct val="100000"/>
              </a:lnSpc>
              <a:spcBef>
                <a:spcPts val="188"/>
              </a:spcBef>
              <a:spcAft>
                <a:spcPts val="0"/>
              </a:spcAft>
              <a:buClr>
                <a:schemeClr val="dk1"/>
              </a:buClr>
              <a:buSzPts val="941"/>
              <a:buNone/>
              <a:defRPr sz="941"/>
            </a:lvl3pPr>
            <a:lvl4pPr marL="1828800" lvl="3" indent="-228600" algn="l">
              <a:lnSpc>
                <a:spcPct val="100000"/>
              </a:lnSpc>
              <a:spcBef>
                <a:spcPts val="169"/>
              </a:spcBef>
              <a:spcAft>
                <a:spcPts val="0"/>
              </a:spcAft>
              <a:buClr>
                <a:schemeClr val="dk1"/>
              </a:buClr>
              <a:buSzPts val="847"/>
              <a:buNone/>
              <a:defRPr sz="847"/>
            </a:lvl4pPr>
            <a:lvl5pPr marL="2286000" lvl="4" indent="-228600" algn="l">
              <a:lnSpc>
                <a:spcPct val="100000"/>
              </a:lnSpc>
              <a:spcBef>
                <a:spcPts val="169"/>
              </a:spcBef>
              <a:spcAft>
                <a:spcPts val="0"/>
              </a:spcAft>
              <a:buClr>
                <a:schemeClr val="dk1"/>
              </a:buClr>
              <a:buSzPts val="847"/>
              <a:buNone/>
              <a:defRPr sz="847"/>
            </a:lvl5pPr>
            <a:lvl6pPr marL="2743200" lvl="5" indent="-228600" algn="l">
              <a:lnSpc>
                <a:spcPct val="100000"/>
              </a:lnSpc>
              <a:spcBef>
                <a:spcPts val="169"/>
              </a:spcBef>
              <a:spcAft>
                <a:spcPts val="0"/>
              </a:spcAft>
              <a:buClr>
                <a:schemeClr val="dk1"/>
              </a:buClr>
              <a:buSzPts val="847"/>
              <a:buNone/>
              <a:defRPr sz="847"/>
            </a:lvl6pPr>
            <a:lvl7pPr marL="3200400" lvl="6" indent="-228600" algn="l">
              <a:lnSpc>
                <a:spcPct val="100000"/>
              </a:lnSpc>
              <a:spcBef>
                <a:spcPts val="169"/>
              </a:spcBef>
              <a:spcAft>
                <a:spcPts val="0"/>
              </a:spcAft>
              <a:buClr>
                <a:schemeClr val="dk1"/>
              </a:buClr>
              <a:buSzPts val="847"/>
              <a:buNone/>
              <a:defRPr sz="847"/>
            </a:lvl7pPr>
            <a:lvl8pPr marL="3657600" lvl="7" indent="-228600" algn="l">
              <a:lnSpc>
                <a:spcPct val="100000"/>
              </a:lnSpc>
              <a:spcBef>
                <a:spcPts val="169"/>
              </a:spcBef>
              <a:spcAft>
                <a:spcPts val="0"/>
              </a:spcAft>
              <a:buClr>
                <a:schemeClr val="dk1"/>
              </a:buClr>
              <a:buSzPts val="847"/>
              <a:buNone/>
              <a:defRPr sz="847"/>
            </a:lvl8pPr>
            <a:lvl9pPr marL="4114800" lvl="8" indent="-228600" algn="l">
              <a:lnSpc>
                <a:spcPct val="100000"/>
              </a:lnSpc>
              <a:spcBef>
                <a:spcPts val="169"/>
              </a:spcBef>
              <a:spcAft>
                <a:spcPts val="0"/>
              </a:spcAft>
              <a:buClr>
                <a:schemeClr val="dk1"/>
              </a:buClr>
              <a:buSzPts val="847"/>
              <a:buNone/>
              <a:defRPr sz="847"/>
            </a:lvl9pPr>
          </a:lstStyle>
          <a:p>
            <a:endParaRPr/>
          </a:p>
        </p:txBody>
      </p:sp>
      <p:sp>
        <p:nvSpPr>
          <p:cNvPr id="144" name="Google Shape;144;p41"/>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1"/>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1"/>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42"/>
          <p:cNvSpPr txBox="1">
            <a:spLocks noGrp="1"/>
          </p:cNvSpPr>
          <p:nvPr>
            <p:ph type="title"/>
          </p:nvPr>
        </p:nvSpPr>
        <p:spPr>
          <a:xfrm>
            <a:off x="442600" y="258329"/>
            <a:ext cx="7966806" cy="107512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2"/>
          <p:cNvSpPr txBox="1">
            <a:spLocks noGrp="1"/>
          </p:cNvSpPr>
          <p:nvPr>
            <p:ph type="body" idx="1"/>
          </p:nvPr>
        </p:nvSpPr>
        <p:spPr>
          <a:xfrm rot="5400000">
            <a:off x="2297403" y="-349626"/>
            <a:ext cx="4257200" cy="796680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p42"/>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2"/>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2"/>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43"/>
          <p:cNvSpPr txBox="1">
            <a:spLocks noGrp="1"/>
          </p:cNvSpPr>
          <p:nvPr>
            <p:ph type="title"/>
          </p:nvPr>
        </p:nvSpPr>
        <p:spPr>
          <a:xfrm rot="5400000">
            <a:off x="4661533" y="2014503"/>
            <a:ext cx="5504047" cy="199170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3"/>
          <p:cNvSpPr txBox="1">
            <a:spLocks noGrp="1"/>
          </p:cNvSpPr>
          <p:nvPr>
            <p:ph type="body" idx="1"/>
          </p:nvPr>
        </p:nvSpPr>
        <p:spPr>
          <a:xfrm rot="5400000">
            <a:off x="604362" y="96568"/>
            <a:ext cx="5504047" cy="582757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p43"/>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3"/>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3"/>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oar titlu" type="titleOnly">
  <p:cSld name="TITLE_ONLY">
    <p:spTree>
      <p:nvGrpSpPr>
        <p:cNvPr id="1" name="Shape 165"/>
        <p:cNvGrpSpPr/>
        <p:nvPr/>
      </p:nvGrpSpPr>
      <p:grpSpPr>
        <a:xfrm>
          <a:off x="0" y="0"/>
          <a:ext cx="0" cy="0"/>
          <a:chOff x="0" y="0"/>
          <a:chExt cx="0" cy="0"/>
        </a:xfrm>
      </p:grpSpPr>
      <p:sp>
        <p:nvSpPr>
          <p:cNvPr id="166" name="Google Shape;166;g11458692f8f_1_6"/>
          <p:cNvSpPr txBox="1">
            <a:spLocks noGrp="1"/>
          </p:cNvSpPr>
          <p:nvPr>
            <p:ph type="title"/>
          </p:nvPr>
        </p:nvSpPr>
        <p:spPr>
          <a:xfrm>
            <a:off x="502920" y="535519"/>
            <a:ext cx="6309360"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g11458692f8f_1_6"/>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g11458692f8f_1_6"/>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g11458692f8f_1_6"/>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zitiv titlu" type="title">
  <p:cSld name="TITLE">
    <p:spTree>
      <p:nvGrpSpPr>
        <p:cNvPr id="1" name="Shape 170"/>
        <p:cNvGrpSpPr/>
        <p:nvPr/>
      </p:nvGrpSpPr>
      <p:grpSpPr>
        <a:xfrm>
          <a:off x="0" y="0"/>
          <a:ext cx="0" cy="0"/>
          <a:chOff x="0" y="0"/>
          <a:chExt cx="0" cy="0"/>
        </a:xfrm>
      </p:grpSpPr>
      <p:sp>
        <p:nvSpPr>
          <p:cNvPr id="171" name="Google Shape;171;g11458692f8f_1_11"/>
          <p:cNvSpPr txBox="1">
            <a:spLocks noGrp="1"/>
          </p:cNvSpPr>
          <p:nvPr>
            <p:ph type="ctrTitle"/>
          </p:nvPr>
        </p:nvSpPr>
        <p:spPr>
          <a:xfrm>
            <a:off x="548640" y="1646133"/>
            <a:ext cx="6217920" cy="35018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g11458692f8f_1_11"/>
          <p:cNvSpPr txBox="1">
            <a:spLocks noGrp="1"/>
          </p:cNvSpPr>
          <p:nvPr>
            <p:ph type="subTitle" idx="1"/>
          </p:nvPr>
        </p:nvSpPr>
        <p:spPr>
          <a:xfrm>
            <a:off x="914400" y="5282989"/>
            <a:ext cx="54864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00"/>
              </a:spcBef>
              <a:spcAft>
                <a:spcPts val="0"/>
              </a:spcAft>
              <a:buClr>
                <a:schemeClr val="dk1"/>
              </a:buClr>
              <a:buSzPts val="1920"/>
              <a:buNone/>
              <a:defRPr sz="1920"/>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40"/>
              <a:buNone/>
              <a:defRPr sz="1440"/>
            </a:lvl3pPr>
            <a:lvl4pPr lvl="3" algn="ctr">
              <a:lnSpc>
                <a:spcPct val="90000"/>
              </a:lnSpc>
              <a:spcBef>
                <a:spcPts val="400"/>
              </a:spcBef>
              <a:spcAft>
                <a:spcPts val="0"/>
              </a:spcAft>
              <a:buClr>
                <a:schemeClr val="dk1"/>
              </a:buClr>
              <a:buSzPts val="1280"/>
              <a:buNone/>
              <a:defRPr sz="1280"/>
            </a:lvl4pPr>
            <a:lvl5pPr lvl="4" algn="ctr">
              <a:lnSpc>
                <a:spcPct val="90000"/>
              </a:lnSpc>
              <a:spcBef>
                <a:spcPts val="400"/>
              </a:spcBef>
              <a:spcAft>
                <a:spcPts val="0"/>
              </a:spcAft>
              <a:buClr>
                <a:schemeClr val="dk1"/>
              </a:buClr>
              <a:buSzPts val="1280"/>
              <a:buNone/>
              <a:defRPr sz="1280"/>
            </a:lvl5pPr>
            <a:lvl6pPr lvl="5" algn="ctr">
              <a:lnSpc>
                <a:spcPct val="90000"/>
              </a:lnSpc>
              <a:spcBef>
                <a:spcPts val="400"/>
              </a:spcBef>
              <a:spcAft>
                <a:spcPts val="0"/>
              </a:spcAft>
              <a:buClr>
                <a:schemeClr val="dk1"/>
              </a:buClr>
              <a:buSzPts val="1280"/>
              <a:buNone/>
              <a:defRPr sz="1280"/>
            </a:lvl6pPr>
            <a:lvl7pPr lvl="6" algn="ctr">
              <a:lnSpc>
                <a:spcPct val="90000"/>
              </a:lnSpc>
              <a:spcBef>
                <a:spcPts val="400"/>
              </a:spcBef>
              <a:spcAft>
                <a:spcPts val="0"/>
              </a:spcAft>
              <a:buClr>
                <a:schemeClr val="dk1"/>
              </a:buClr>
              <a:buSzPts val="1280"/>
              <a:buNone/>
              <a:defRPr sz="1280"/>
            </a:lvl7pPr>
            <a:lvl8pPr lvl="7" algn="ctr">
              <a:lnSpc>
                <a:spcPct val="90000"/>
              </a:lnSpc>
              <a:spcBef>
                <a:spcPts val="400"/>
              </a:spcBef>
              <a:spcAft>
                <a:spcPts val="0"/>
              </a:spcAft>
              <a:buClr>
                <a:schemeClr val="dk1"/>
              </a:buClr>
              <a:buSzPts val="1280"/>
              <a:buNone/>
              <a:defRPr sz="1280"/>
            </a:lvl8pPr>
            <a:lvl9pPr lvl="8" algn="ctr">
              <a:lnSpc>
                <a:spcPct val="90000"/>
              </a:lnSpc>
              <a:spcBef>
                <a:spcPts val="400"/>
              </a:spcBef>
              <a:spcAft>
                <a:spcPts val="0"/>
              </a:spcAft>
              <a:buClr>
                <a:schemeClr val="dk1"/>
              </a:buClr>
              <a:buSzPts val="1280"/>
              <a:buNone/>
              <a:defRPr sz="1280"/>
            </a:lvl9pPr>
          </a:lstStyle>
          <a:p>
            <a:endParaRPr/>
          </a:p>
        </p:txBody>
      </p:sp>
      <p:sp>
        <p:nvSpPr>
          <p:cNvPr id="173" name="Google Shape;173;g11458692f8f_1_11"/>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11458692f8f_1_11"/>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g11458692f8f_1_11"/>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u și conținut" type="obj">
  <p:cSld name="OBJECT">
    <p:spTree>
      <p:nvGrpSpPr>
        <p:cNvPr id="1" name="Shape 176"/>
        <p:cNvGrpSpPr/>
        <p:nvPr/>
      </p:nvGrpSpPr>
      <p:grpSpPr>
        <a:xfrm>
          <a:off x="0" y="0"/>
          <a:ext cx="0" cy="0"/>
          <a:chOff x="0" y="0"/>
          <a:chExt cx="0" cy="0"/>
        </a:xfrm>
      </p:grpSpPr>
      <p:sp>
        <p:nvSpPr>
          <p:cNvPr id="177" name="Google Shape;177;g11458692f8f_1_17"/>
          <p:cNvSpPr txBox="1">
            <a:spLocks noGrp="1"/>
          </p:cNvSpPr>
          <p:nvPr>
            <p:ph type="title"/>
          </p:nvPr>
        </p:nvSpPr>
        <p:spPr>
          <a:xfrm>
            <a:off x="502920" y="535519"/>
            <a:ext cx="6309360"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g11458692f8f_1_17"/>
          <p:cNvSpPr txBox="1">
            <a:spLocks noGrp="1"/>
          </p:cNvSpPr>
          <p:nvPr>
            <p:ph type="body" idx="1"/>
          </p:nvPr>
        </p:nvSpPr>
        <p:spPr>
          <a:xfrm>
            <a:off x="502920" y="2677584"/>
            <a:ext cx="630936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179" name="Google Shape;179;g11458692f8f_1_17"/>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11458692f8f_1_17"/>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g11458692f8f_1_17"/>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Antet secțiune" type="secHead">
  <p:cSld name="SECTION_HEADER">
    <p:spTree>
      <p:nvGrpSpPr>
        <p:cNvPr id="1" name="Shape 182"/>
        <p:cNvGrpSpPr/>
        <p:nvPr/>
      </p:nvGrpSpPr>
      <p:grpSpPr>
        <a:xfrm>
          <a:off x="0" y="0"/>
          <a:ext cx="0" cy="0"/>
          <a:chOff x="0" y="0"/>
          <a:chExt cx="0" cy="0"/>
        </a:xfrm>
      </p:grpSpPr>
      <p:sp>
        <p:nvSpPr>
          <p:cNvPr id="183" name="Google Shape;183;g11458692f8f_1_23"/>
          <p:cNvSpPr txBox="1">
            <a:spLocks noGrp="1"/>
          </p:cNvSpPr>
          <p:nvPr>
            <p:ph type="title"/>
          </p:nvPr>
        </p:nvSpPr>
        <p:spPr>
          <a:xfrm>
            <a:off x="499110" y="2507618"/>
            <a:ext cx="6309360"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11458692f8f_1_23"/>
          <p:cNvSpPr txBox="1">
            <a:spLocks noGrp="1"/>
          </p:cNvSpPr>
          <p:nvPr>
            <p:ph type="body" idx="1"/>
          </p:nvPr>
        </p:nvSpPr>
        <p:spPr>
          <a:xfrm>
            <a:off x="499110" y="6731215"/>
            <a:ext cx="6309360"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920"/>
              <a:buNone/>
              <a:defRPr sz="1920">
                <a:solidFill>
                  <a:schemeClr val="dk1"/>
                </a:solidFill>
              </a:defRPr>
            </a:lvl1pPr>
            <a:lvl2pPr marL="914400" lvl="1" indent="-228600" algn="l">
              <a:lnSpc>
                <a:spcPct val="90000"/>
              </a:lnSpc>
              <a:spcBef>
                <a:spcPts val="400"/>
              </a:spcBef>
              <a:spcAft>
                <a:spcPts val="0"/>
              </a:spcAft>
              <a:buClr>
                <a:srgbClr val="888888"/>
              </a:buClr>
              <a:buSzPts val="1600"/>
              <a:buNone/>
              <a:defRPr sz="1600">
                <a:solidFill>
                  <a:srgbClr val="888888"/>
                </a:solidFill>
              </a:defRPr>
            </a:lvl2pPr>
            <a:lvl3pPr marL="1371600" lvl="2" indent="-228600" algn="l">
              <a:lnSpc>
                <a:spcPct val="90000"/>
              </a:lnSpc>
              <a:spcBef>
                <a:spcPts val="400"/>
              </a:spcBef>
              <a:spcAft>
                <a:spcPts val="0"/>
              </a:spcAft>
              <a:buClr>
                <a:srgbClr val="888888"/>
              </a:buClr>
              <a:buSzPts val="1440"/>
              <a:buNone/>
              <a:defRPr sz="1440">
                <a:solidFill>
                  <a:srgbClr val="888888"/>
                </a:solidFill>
              </a:defRPr>
            </a:lvl3pPr>
            <a:lvl4pPr marL="1828800" lvl="3" indent="-228600" algn="l">
              <a:lnSpc>
                <a:spcPct val="90000"/>
              </a:lnSpc>
              <a:spcBef>
                <a:spcPts val="400"/>
              </a:spcBef>
              <a:spcAft>
                <a:spcPts val="0"/>
              </a:spcAft>
              <a:buClr>
                <a:srgbClr val="888888"/>
              </a:buClr>
              <a:buSzPts val="1280"/>
              <a:buNone/>
              <a:defRPr sz="1280">
                <a:solidFill>
                  <a:srgbClr val="888888"/>
                </a:solidFill>
              </a:defRPr>
            </a:lvl4pPr>
            <a:lvl5pPr marL="2286000" lvl="4" indent="-228600" algn="l">
              <a:lnSpc>
                <a:spcPct val="90000"/>
              </a:lnSpc>
              <a:spcBef>
                <a:spcPts val="400"/>
              </a:spcBef>
              <a:spcAft>
                <a:spcPts val="0"/>
              </a:spcAft>
              <a:buClr>
                <a:srgbClr val="888888"/>
              </a:buClr>
              <a:buSzPts val="1280"/>
              <a:buNone/>
              <a:defRPr sz="1280">
                <a:solidFill>
                  <a:srgbClr val="888888"/>
                </a:solidFill>
              </a:defRPr>
            </a:lvl5pPr>
            <a:lvl6pPr marL="2743200" lvl="5" indent="-228600" algn="l">
              <a:lnSpc>
                <a:spcPct val="90000"/>
              </a:lnSpc>
              <a:spcBef>
                <a:spcPts val="400"/>
              </a:spcBef>
              <a:spcAft>
                <a:spcPts val="0"/>
              </a:spcAft>
              <a:buClr>
                <a:srgbClr val="888888"/>
              </a:buClr>
              <a:buSzPts val="1280"/>
              <a:buNone/>
              <a:defRPr sz="1280">
                <a:solidFill>
                  <a:srgbClr val="888888"/>
                </a:solidFill>
              </a:defRPr>
            </a:lvl6pPr>
            <a:lvl7pPr marL="3200400" lvl="6" indent="-228600" algn="l">
              <a:lnSpc>
                <a:spcPct val="90000"/>
              </a:lnSpc>
              <a:spcBef>
                <a:spcPts val="400"/>
              </a:spcBef>
              <a:spcAft>
                <a:spcPts val="0"/>
              </a:spcAft>
              <a:buClr>
                <a:srgbClr val="888888"/>
              </a:buClr>
              <a:buSzPts val="1280"/>
              <a:buNone/>
              <a:defRPr sz="1280">
                <a:solidFill>
                  <a:srgbClr val="888888"/>
                </a:solidFill>
              </a:defRPr>
            </a:lvl7pPr>
            <a:lvl8pPr marL="3657600" lvl="7" indent="-228600" algn="l">
              <a:lnSpc>
                <a:spcPct val="90000"/>
              </a:lnSpc>
              <a:spcBef>
                <a:spcPts val="400"/>
              </a:spcBef>
              <a:spcAft>
                <a:spcPts val="0"/>
              </a:spcAft>
              <a:buClr>
                <a:srgbClr val="888888"/>
              </a:buClr>
              <a:buSzPts val="1280"/>
              <a:buNone/>
              <a:defRPr sz="1280">
                <a:solidFill>
                  <a:srgbClr val="888888"/>
                </a:solidFill>
              </a:defRPr>
            </a:lvl8pPr>
            <a:lvl9pPr marL="4114800" lvl="8" indent="-228600" algn="l">
              <a:lnSpc>
                <a:spcPct val="90000"/>
              </a:lnSpc>
              <a:spcBef>
                <a:spcPts val="400"/>
              </a:spcBef>
              <a:spcAft>
                <a:spcPts val="0"/>
              </a:spcAft>
              <a:buClr>
                <a:srgbClr val="888888"/>
              </a:buClr>
              <a:buSzPts val="1280"/>
              <a:buNone/>
              <a:defRPr sz="1280">
                <a:solidFill>
                  <a:srgbClr val="888888"/>
                </a:solidFill>
              </a:defRPr>
            </a:lvl9pPr>
          </a:lstStyle>
          <a:p>
            <a:endParaRPr/>
          </a:p>
        </p:txBody>
      </p:sp>
      <p:sp>
        <p:nvSpPr>
          <p:cNvPr id="185" name="Google Shape;185;g11458692f8f_1_23"/>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g11458692f8f_1_23"/>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g11458692f8f_1_23"/>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ouă tipuri de conținut" type="twoObj">
  <p:cSld name="TWO_OBJECTS">
    <p:spTree>
      <p:nvGrpSpPr>
        <p:cNvPr id="1" name="Shape 188"/>
        <p:cNvGrpSpPr/>
        <p:nvPr/>
      </p:nvGrpSpPr>
      <p:grpSpPr>
        <a:xfrm>
          <a:off x="0" y="0"/>
          <a:ext cx="0" cy="0"/>
          <a:chOff x="0" y="0"/>
          <a:chExt cx="0" cy="0"/>
        </a:xfrm>
      </p:grpSpPr>
      <p:sp>
        <p:nvSpPr>
          <p:cNvPr id="189" name="Google Shape;189;g11458692f8f_1_29"/>
          <p:cNvSpPr txBox="1">
            <a:spLocks noGrp="1"/>
          </p:cNvSpPr>
          <p:nvPr>
            <p:ph type="title"/>
          </p:nvPr>
        </p:nvSpPr>
        <p:spPr>
          <a:xfrm>
            <a:off x="502920" y="535519"/>
            <a:ext cx="6309360"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g11458692f8f_1_29"/>
          <p:cNvSpPr txBox="1">
            <a:spLocks noGrp="1"/>
          </p:cNvSpPr>
          <p:nvPr>
            <p:ph type="body" idx="1"/>
          </p:nvPr>
        </p:nvSpPr>
        <p:spPr>
          <a:xfrm>
            <a:off x="502920" y="2677584"/>
            <a:ext cx="310896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191" name="Google Shape;191;g11458692f8f_1_29"/>
          <p:cNvSpPr txBox="1">
            <a:spLocks noGrp="1"/>
          </p:cNvSpPr>
          <p:nvPr>
            <p:ph type="body" idx="2"/>
          </p:nvPr>
        </p:nvSpPr>
        <p:spPr>
          <a:xfrm>
            <a:off x="3703320" y="2677584"/>
            <a:ext cx="310896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192" name="Google Shape;192;g11458692f8f_1_29"/>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g11458692f8f_1_29"/>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g11458692f8f_1_29"/>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ație" type="twoTxTwoObj">
  <p:cSld name="TWO_OBJECTS_WITH_TEXT">
    <p:spTree>
      <p:nvGrpSpPr>
        <p:cNvPr id="1" name="Shape 195"/>
        <p:cNvGrpSpPr/>
        <p:nvPr/>
      </p:nvGrpSpPr>
      <p:grpSpPr>
        <a:xfrm>
          <a:off x="0" y="0"/>
          <a:ext cx="0" cy="0"/>
          <a:chOff x="0" y="0"/>
          <a:chExt cx="0" cy="0"/>
        </a:xfrm>
      </p:grpSpPr>
      <p:sp>
        <p:nvSpPr>
          <p:cNvPr id="196" name="Google Shape;196;g11458692f8f_1_36"/>
          <p:cNvSpPr txBox="1">
            <a:spLocks noGrp="1"/>
          </p:cNvSpPr>
          <p:nvPr>
            <p:ph type="title"/>
          </p:nvPr>
        </p:nvSpPr>
        <p:spPr>
          <a:xfrm>
            <a:off x="503873" y="535519"/>
            <a:ext cx="6309360"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g11458692f8f_1_36"/>
          <p:cNvSpPr txBox="1">
            <a:spLocks noGrp="1"/>
          </p:cNvSpPr>
          <p:nvPr>
            <p:ph type="body" idx="1"/>
          </p:nvPr>
        </p:nvSpPr>
        <p:spPr>
          <a:xfrm>
            <a:off x="503874" y="2465706"/>
            <a:ext cx="309467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00"/>
              </a:spcBef>
              <a:spcAft>
                <a:spcPts val="0"/>
              </a:spcAft>
              <a:buClr>
                <a:schemeClr val="dk1"/>
              </a:buClr>
              <a:buSzPts val="1920"/>
              <a:buNone/>
              <a:defRPr sz="192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40"/>
              <a:buNone/>
              <a:defRPr sz="1440" b="1"/>
            </a:lvl3pPr>
            <a:lvl4pPr marL="1828800" lvl="3" indent="-228600" algn="l">
              <a:lnSpc>
                <a:spcPct val="90000"/>
              </a:lnSpc>
              <a:spcBef>
                <a:spcPts val="400"/>
              </a:spcBef>
              <a:spcAft>
                <a:spcPts val="0"/>
              </a:spcAft>
              <a:buClr>
                <a:schemeClr val="dk1"/>
              </a:buClr>
              <a:buSzPts val="1280"/>
              <a:buNone/>
              <a:defRPr sz="1280" b="1"/>
            </a:lvl4pPr>
            <a:lvl5pPr marL="2286000" lvl="4" indent="-228600" algn="l">
              <a:lnSpc>
                <a:spcPct val="90000"/>
              </a:lnSpc>
              <a:spcBef>
                <a:spcPts val="400"/>
              </a:spcBef>
              <a:spcAft>
                <a:spcPts val="0"/>
              </a:spcAft>
              <a:buClr>
                <a:schemeClr val="dk1"/>
              </a:buClr>
              <a:buSzPts val="1280"/>
              <a:buNone/>
              <a:defRPr sz="1280" b="1"/>
            </a:lvl5pPr>
            <a:lvl6pPr marL="2743200" lvl="5" indent="-228600" algn="l">
              <a:lnSpc>
                <a:spcPct val="90000"/>
              </a:lnSpc>
              <a:spcBef>
                <a:spcPts val="400"/>
              </a:spcBef>
              <a:spcAft>
                <a:spcPts val="0"/>
              </a:spcAft>
              <a:buClr>
                <a:schemeClr val="dk1"/>
              </a:buClr>
              <a:buSzPts val="1280"/>
              <a:buNone/>
              <a:defRPr sz="1280" b="1"/>
            </a:lvl6pPr>
            <a:lvl7pPr marL="3200400" lvl="6" indent="-228600" algn="l">
              <a:lnSpc>
                <a:spcPct val="90000"/>
              </a:lnSpc>
              <a:spcBef>
                <a:spcPts val="400"/>
              </a:spcBef>
              <a:spcAft>
                <a:spcPts val="0"/>
              </a:spcAft>
              <a:buClr>
                <a:schemeClr val="dk1"/>
              </a:buClr>
              <a:buSzPts val="1280"/>
              <a:buNone/>
              <a:defRPr sz="1280" b="1"/>
            </a:lvl7pPr>
            <a:lvl8pPr marL="3657600" lvl="7" indent="-228600" algn="l">
              <a:lnSpc>
                <a:spcPct val="90000"/>
              </a:lnSpc>
              <a:spcBef>
                <a:spcPts val="400"/>
              </a:spcBef>
              <a:spcAft>
                <a:spcPts val="0"/>
              </a:spcAft>
              <a:buClr>
                <a:schemeClr val="dk1"/>
              </a:buClr>
              <a:buSzPts val="1280"/>
              <a:buNone/>
              <a:defRPr sz="1280" b="1"/>
            </a:lvl8pPr>
            <a:lvl9pPr marL="4114800" lvl="8" indent="-228600" algn="l">
              <a:lnSpc>
                <a:spcPct val="90000"/>
              </a:lnSpc>
              <a:spcBef>
                <a:spcPts val="400"/>
              </a:spcBef>
              <a:spcAft>
                <a:spcPts val="0"/>
              </a:spcAft>
              <a:buClr>
                <a:schemeClr val="dk1"/>
              </a:buClr>
              <a:buSzPts val="1280"/>
              <a:buNone/>
              <a:defRPr sz="1280" b="1"/>
            </a:lvl9pPr>
          </a:lstStyle>
          <a:p>
            <a:endParaRPr/>
          </a:p>
        </p:txBody>
      </p:sp>
      <p:sp>
        <p:nvSpPr>
          <p:cNvPr id="198" name="Google Shape;198;g11458692f8f_1_36"/>
          <p:cNvSpPr txBox="1">
            <a:spLocks noGrp="1"/>
          </p:cNvSpPr>
          <p:nvPr>
            <p:ph type="body" idx="2"/>
          </p:nvPr>
        </p:nvSpPr>
        <p:spPr>
          <a:xfrm>
            <a:off x="503874" y="3674110"/>
            <a:ext cx="309467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199" name="Google Shape;199;g11458692f8f_1_36"/>
          <p:cNvSpPr txBox="1">
            <a:spLocks noGrp="1"/>
          </p:cNvSpPr>
          <p:nvPr>
            <p:ph type="body" idx="3"/>
          </p:nvPr>
        </p:nvSpPr>
        <p:spPr>
          <a:xfrm>
            <a:off x="3703320" y="2465706"/>
            <a:ext cx="3109913"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00"/>
              </a:spcBef>
              <a:spcAft>
                <a:spcPts val="0"/>
              </a:spcAft>
              <a:buClr>
                <a:schemeClr val="dk1"/>
              </a:buClr>
              <a:buSzPts val="1920"/>
              <a:buNone/>
              <a:defRPr sz="192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40"/>
              <a:buNone/>
              <a:defRPr sz="1440" b="1"/>
            </a:lvl3pPr>
            <a:lvl4pPr marL="1828800" lvl="3" indent="-228600" algn="l">
              <a:lnSpc>
                <a:spcPct val="90000"/>
              </a:lnSpc>
              <a:spcBef>
                <a:spcPts val="400"/>
              </a:spcBef>
              <a:spcAft>
                <a:spcPts val="0"/>
              </a:spcAft>
              <a:buClr>
                <a:schemeClr val="dk1"/>
              </a:buClr>
              <a:buSzPts val="1280"/>
              <a:buNone/>
              <a:defRPr sz="1280" b="1"/>
            </a:lvl4pPr>
            <a:lvl5pPr marL="2286000" lvl="4" indent="-228600" algn="l">
              <a:lnSpc>
                <a:spcPct val="90000"/>
              </a:lnSpc>
              <a:spcBef>
                <a:spcPts val="400"/>
              </a:spcBef>
              <a:spcAft>
                <a:spcPts val="0"/>
              </a:spcAft>
              <a:buClr>
                <a:schemeClr val="dk1"/>
              </a:buClr>
              <a:buSzPts val="1280"/>
              <a:buNone/>
              <a:defRPr sz="1280" b="1"/>
            </a:lvl5pPr>
            <a:lvl6pPr marL="2743200" lvl="5" indent="-228600" algn="l">
              <a:lnSpc>
                <a:spcPct val="90000"/>
              </a:lnSpc>
              <a:spcBef>
                <a:spcPts val="400"/>
              </a:spcBef>
              <a:spcAft>
                <a:spcPts val="0"/>
              </a:spcAft>
              <a:buClr>
                <a:schemeClr val="dk1"/>
              </a:buClr>
              <a:buSzPts val="1280"/>
              <a:buNone/>
              <a:defRPr sz="1280" b="1"/>
            </a:lvl6pPr>
            <a:lvl7pPr marL="3200400" lvl="6" indent="-228600" algn="l">
              <a:lnSpc>
                <a:spcPct val="90000"/>
              </a:lnSpc>
              <a:spcBef>
                <a:spcPts val="400"/>
              </a:spcBef>
              <a:spcAft>
                <a:spcPts val="0"/>
              </a:spcAft>
              <a:buClr>
                <a:schemeClr val="dk1"/>
              </a:buClr>
              <a:buSzPts val="1280"/>
              <a:buNone/>
              <a:defRPr sz="1280" b="1"/>
            </a:lvl7pPr>
            <a:lvl8pPr marL="3657600" lvl="7" indent="-228600" algn="l">
              <a:lnSpc>
                <a:spcPct val="90000"/>
              </a:lnSpc>
              <a:spcBef>
                <a:spcPts val="400"/>
              </a:spcBef>
              <a:spcAft>
                <a:spcPts val="0"/>
              </a:spcAft>
              <a:buClr>
                <a:schemeClr val="dk1"/>
              </a:buClr>
              <a:buSzPts val="1280"/>
              <a:buNone/>
              <a:defRPr sz="1280" b="1"/>
            </a:lvl8pPr>
            <a:lvl9pPr marL="4114800" lvl="8" indent="-228600" algn="l">
              <a:lnSpc>
                <a:spcPct val="90000"/>
              </a:lnSpc>
              <a:spcBef>
                <a:spcPts val="400"/>
              </a:spcBef>
              <a:spcAft>
                <a:spcPts val="0"/>
              </a:spcAft>
              <a:buClr>
                <a:schemeClr val="dk1"/>
              </a:buClr>
              <a:buSzPts val="1280"/>
              <a:buNone/>
              <a:defRPr sz="1280" b="1"/>
            </a:lvl9pPr>
          </a:lstStyle>
          <a:p>
            <a:endParaRPr/>
          </a:p>
        </p:txBody>
      </p:sp>
      <p:sp>
        <p:nvSpPr>
          <p:cNvPr id="200" name="Google Shape;200;g11458692f8f_1_36"/>
          <p:cNvSpPr txBox="1">
            <a:spLocks noGrp="1"/>
          </p:cNvSpPr>
          <p:nvPr>
            <p:ph type="body" idx="4"/>
          </p:nvPr>
        </p:nvSpPr>
        <p:spPr>
          <a:xfrm>
            <a:off x="3703320" y="3674110"/>
            <a:ext cx="3109913"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201" name="Google Shape;201;g11458692f8f_1_36"/>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g11458692f8f_1_36"/>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g11458692f8f_1_36"/>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ținut cu legendă" type="objTx">
  <p:cSld name="OBJECT_WITH_CAPTION_TEXT">
    <p:spTree>
      <p:nvGrpSpPr>
        <p:cNvPr id="1" name="Shape 204"/>
        <p:cNvGrpSpPr/>
        <p:nvPr/>
      </p:nvGrpSpPr>
      <p:grpSpPr>
        <a:xfrm>
          <a:off x="0" y="0"/>
          <a:ext cx="0" cy="0"/>
          <a:chOff x="0" y="0"/>
          <a:chExt cx="0" cy="0"/>
        </a:xfrm>
      </p:grpSpPr>
      <p:sp>
        <p:nvSpPr>
          <p:cNvPr id="205" name="Google Shape;205;g11458692f8f_1_45"/>
          <p:cNvSpPr txBox="1">
            <a:spLocks noGrp="1"/>
          </p:cNvSpPr>
          <p:nvPr>
            <p:ph type="title"/>
          </p:nvPr>
        </p:nvSpPr>
        <p:spPr>
          <a:xfrm>
            <a:off x="503873" y="670560"/>
            <a:ext cx="235934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60"/>
              <a:buFont typeface="Calibri"/>
              <a:buNone/>
              <a:defRPr sz="25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g11458692f8f_1_45"/>
          <p:cNvSpPr txBox="1">
            <a:spLocks noGrp="1"/>
          </p:cNvSpPr>
          <p:nvPr>
            <p:ph type="body" idx="1"/>
          </p:nvPr>
        </p:nvSpPr>
        <p:spPr>
          <a:xfrm>
            <a:off x="3109913" y="1448226"/>
            <a:ext cx="3703320" cy="7147983"/>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800"/>
              </a:spcBef>
              <a:spcAft>
                <a:spcPts val="0"/>
              </a:spcAft>
              <a:buClr>
                <a:schemeClr val="dk1"/>
              </a:buClr>
              <a:buSzPts val="2560"/>
              <a:buChar char="•"/>
              <a:defRPr sz="2560"/>
            </a:lvl1pPr>
            <a:lvl2pPr marL="914400" lvl="1" indent="-370840" algn="l">
              <a:lnSpc>
                <a:spcPct val="90000"/>
              </a:lnSpc>
              <a:spcBef>
                <a:spcPts val="400"/>
              </a:spcBef>
              <a:spcAft>
                <a:spcPts val="0"/>
              </a:spcAft>
              <a:buClr>
                <a:schemeClr val="dk1"/>
              </a:buClr>
              <a:buSzPts val="2240"/>
              <a:buChar char="•"/>
              <a:defRPr sz="2240"/>
            </a:lvl2pPr>
            <a:lvl3pPr marL="1371600" lvl="2" indent="-350519" algn="l">
              <a:lnSpc>
                <a:spcPct val="90000"/>
              </a:lnSpc>
              <a:spcBef>
                <a:spcPts val="400"/>
              </a:spcBef>
              <a:spcAft>
                <a:spcPts val="0"/>
              </a:spcAft>
              <a:buClr>
                <a:schemeClr val="dk1"/>
              </a:buClr>
              <a:buSzPts val="1920"/>
              <a:buChar char="•"/>
              <a:defRPr sz="192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207" name="Google Shape;207;g11458692f8f_1_45"/>
          <p:cNvSpPr txBox="1">
            <a:spLocks noGrp="1"/>
          </p:cNvSpPr>
          <p:nvPr>
            <p:ph type="body" idx="2"/>
          </p:nvPr>
        </p:nvSpPr>
        <p:spPr>
          <a:xfrm>
            <a:off x="503873" y="3017520"/>
            <a:ext cx="235934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280"/>
              <a:buNone/>
              <a:defRPr sz="1280"/>
            </a:lvl1pPr>
            <a:lvl2pPr marL="914400" lvl="1" indent="-228600" algn="l">
              <a:lnSpc>
                <a:spcPct val="90000"/>
              </a:lnSpc>
              <a:spcBef>
                <a:spcPts val="400"/>
              </a:spcBef>
              <a:spcAft>
                <a:spcPts val="0"/>
              </a:spcAft>
              <a:buClr>
                <a:schemeClr val="dk1"/>
              </a:buClr>
              <a:buSzPts val="1120"/>
              <a:buNone/>
              <a:defRPr sz="1120"/>
            </a:lvl2pPr>
            <a:lvl3pPr marL="1371600" lvl="2" indent="-228600" algn="l">
              <a:lnSpc>
                <a:spcPct val="90000"/>
              </a:lnSpc>
              <a:spcBef>
                <a:spcPts val="400"/>
              </a:spcBef>
              <a:spcAft>
                <a:spcPts val="0"/>
              </a:spcAft>
              <a:buClr>
                <a:schemeClr val="dk1"/>
              </a:buClr>
              <a:buSzPts val="960"/>
              <a:buNone/>
              <a:defRPr sz="96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08" name="Google Shape;208;g11458692f8f_1_45"/>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g11458692f8f_1_45"/>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g11458692f8f_1_45"/>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zitiv titlu" type="title">
  <p:cSld name="TITLE">
    <p:spTree>
      <p:nvGrpSpPr>
        <p:cNvPr id="1" name="Shape 24"/>
        <p:cNvGrpSpPr/>
        <p:nvPr/>
      </p:nvGrpSpPr>
      <p:grpSpPr>
        <a:xfrm>
          <a:off x="0" y="0"/>
          <a:ext cx="0" cy="0"/>
          <a:chOff x="0" y="0"/>
          <a:chExt cx="0" cy="0"/>
        </a:xfrm>
      </p:grpSpPr>
      <p:sp>
        <p:nvSpPr>
          <p:cNvPr id="25" name="Google Shape;25;p25"/>
          <p:cNvSpPr txBox="1">
            <a:spLocks noGrp="1"/>
          </p:cNvSpPr>
          <p:nvPr>
            <p:ph type="ctrTitle"/>
          </p:nvPr>
        </p:nvSpPr>
        <p:spPr>
          <a:xfrm>
            <a:off x="548640" y="1646133"/>
            <a:ext cx="6217920" cy="35018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ubTitle" idx="1"/>
          </p:nvPr>
        </p:nvSpPr>
        <p:spPr>
          <a:xfrm>
            <a:off x="914400" y="5282989"/>
            <a:ext cx="54864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00"/>
              </a:spcBef>
              <a:spcAft>
                <a:spcPts val="0"/>
              </a:spcAft>
              <a:buClr>
                <a:schemeClr val="dk1"/>
              </a:buClr>
              <a:buSzPts val="1920"/>
              <a:buNone/>
              <a:defRPr sz="1920"/>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440"/>
              <a:buNone/>
              <a:defRPr sz="1440"/>
            </a:lvl3pPr>
            <a:lvl4pPr lvl="3" algn="ctr">
              <a:lnSpc>
                <a:spcPct val="90000"/>
              </a:lnSpc>
              <a:spcBef>
                <a:spcPts val="400"/>
              </a:spcBef>
              <a:spcAft>
                <a:spcPts val="0"/>
              </a:spcAft>
              <a:buClr>
                <a:schemeClr val="dk1"/>
              </a:buClr>
              <a:buSzPts val="1280"/>
              <a:buNone/>
              <a:defRPr sz="1280"/>
            </a:lvl4pPr>
            <a:lvl5pPr lvl="4" algn="ctr">
              <a:lnSpc>
                <a:spcPct val="90000"/>
              </a:lnSpc>
              <a:spcBef>
                <a:spcPts val="400"/>
              </a:spcBef>
              <a:spcAft>
                <a:spcPts val="0"/>
              </a:spcAft>
              <a:buClr>
                <a:schemeClr val="dk1"/>
              </a:buClr>
              <a:buSzPts val="1280"/>
              <a:buNone/>
              <a:defRPr sz="1280"/>
            </a:lvl5pPr>
            <a:lvl6pPr lvl="5" algn="ctr">
              <a:lnSpc>
                <a:spcPct val="90000"/>
              </a:lnSpc>
              <a:spcBef>
                <a:spcPts val="400"/>
              </a:spcBef>
              <a:spcAft>
                <a:spcPts val="0"/>
              </a:spcAft>
              <a:buClr>
                <a:schemeClr val="dk1"/>
              </a:buClr>
              <a:buSzPts val="1280"/>
              <a:buNone/>
              <a:defRPr sz="1280"/>
            </a:lvl6pPr>
            <a:lvl7pPr lvl="6" algn="ctr">
              <a:lnSpc>
                <a:spcPct val="90000"/>
              </a:lnSpc>
              <a:spcBef>
                <a:spcPts val="400"/>
              </a:spcBef>
              <a:spcAft>
                <a:spcPts val="0"/>
              </a:spcAft>
              <a:buClr>
                <a:schemeClr val="dk1"/>
              </a:buClr>
              <a:buSzPts val="1280"/>
              <a:buNone/>
              <a:defRPr sz="1280"/>
            </a:lvl7pPr>
            <a:lvl8pPr lvl="7" algn="ctr">
              <a:lnSpc>
                <a:spcPct val="90000"/>
              </a:lnSpc>
              <a:spcBef>
                <a:spcPts val="400"/>
              </a:spcBef>
              <a:spcAft>
                <a:spcPts val="0"/>
              </a:spcAft>
              <a:buClr>
                <a:schemeClr val="dk1"/>
              </a:buClr>
              <a:buSzPts val="1280"/>
              <a:buNone/>
              <a:defRPr sz="1280"/>
            </a:lvl8pPr>
            <a:lvl9pPr lvl="8" algn="ctr">
              <a:lnSpc>
                <a:spcPct val="90000"/>
              </a:lnSpc>
              <a:spcBef>
                <a:spcPts val="400"/>
              </a:spcBef>
              <a:spcAft>
                <a:spcPts val="0"/>
              </a:spcAft>
              <a:buClr>
                <a:schemeClr val="dk1"/>
              </a:buClr>
              <a:buSzPts val="1280"/>
              <a:buNone/>
              <a:defRPr sz="1280"/>
            </a:lvl9pPr>
          </a:lstStyle>
          <a:p>
            <a:endParaRPr/>
          </a:p>
        </p:txBody>
      </p:sp>
      <p:sp>
        <p:nvSpPr>
          <p:cNvPr id="27" name="Google Shape;27;p25"/>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5"/>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ine cu legendă" type="picTx">
  <p:cSld name="PICTURE_WITH_CAPTION_TEXT">
    <p:spTree>
      <p:nvGrpSpPr>
        <p:cNvPr id="1" name="Shape 211"/>
        <p:cNvGrpSpPr/>
        <p:nvPr/>
      </p:nvGrpSpPr>
      <p:grpSpPr>
        <a:xfrm>
          <a:off x="0" y="0"/>
          <a:ext cx="0" cy="0"/>
          <a:chOff x="0" y="0"/>
          <a:chExt cx="0" cy="0"/>
        </a:xfrm>
      </p:grpSpPr>
      <p:sp>
        <p:nvSpPr>
          <p:cNvPr id="212" name="Google Shape;212;g11458692f8f_1_52"/>
          <p:cNvSpPr txBox="1">
            <a:spLocks noGrp="1"/>
          </p:cNvSpPr>
          <p:nvPr>
            <p:ph type="title"/>
          </p:nvPr>
        </p:nvSpPr>
        <p:spPr>
          <a:xfrm>
            <a:off x="503873" y="670560"/>
            <a:ext cx="235934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60"/>
              <a:buFont typeface="Calibri"/>
              <a:buNone/>
              <a:defRPr sz="25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g11458692f8f_1_52"/>
          <p:cNvSpPr>
            <a:spLocks noGrp="1"/>
          </p:cNvSpPr>
          <p:nvPr>
            <p:ph type="pic" idx="2"/>
          </p:nvPr>
        </p:nvSpPr>
        <p:spPr>
          <a:xfrm>
            <a:off x="3109913" y="1448226"/>
            <a:ext cx="3703320" cy="7147983"/>
          </a:xfrm>
          <a:prstGeom prst="rect">
            <a:avLst/>
          </a:prstGeom>
          <a:noFill/>
          <a:ln>
            <a:noFill/>
          </a:ln>
        </p:spPr>
      </p:sp>
      <p:sp>
        <p:nvSpPr>
          <p:cNvPr id="214" name="Google Shape;214;g11458692f8f_1_52"/>
          <p:cNvSpPr txBox="1">
            <a:spLocks noGrp="1"/>
          </p:cNvSpPr>
          <p:nvPr>
            <p:ph type="body" idx="1"/>
          </p:nvPr>
        </p:nvSpPr>
        <p:spPr>
          <a:xfrm>
            <a:off x="503873" y="3017520"/>
            <a:ext cx="235934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280"/>
              <a:buNone/>
              <a:defRPr sz="1280"/>
            </a:lvl1pPr>
            <a:lvl2pPr marL="914400" lvl="1" indent="-228600" algn="l">
              <a:lnSpc>
                <a:spcPct val="90000"/>
              </a:lnSpc>
              <a:spcBef>
                <a:spcPts val="400"/>
              </a:spcBef>
              <a:spcAft>
                <a:spcPts val="0"/>
              </a:spcAft>
              <a:buClr>
                <a:schemeClr val="dk1"/>
              </a:buClr>
              <a:buSzPts val="1120"/>
              <a:buNone/>
              <a:defRPr sz="1120"/>
            </a:lvl2pPr>
            <a:lvl3pPr marL="1371600" lvl="2" indent="-228600" algn="l">
              <a:lnSpc>
                <a:spcPct val="90000"/>
              </a:lnSpc>
              <a:spcBef>
                <a:spcPts val="400"/>
              </a:spcBef>
              <a:spcAft>
                <a:spcPts val="0"/>
              </a:spcAft>
              <a:buClr>
                <a:schemeClr val="dk1"/>
              </a:buClr>
              <a:buSzPts val="960"/>
              <a:buNone/>
              <a:defRPr sz="96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15" name="Google Shape;215;g11458692f8f_1_52"/>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g11458692f8f_1_52"/>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g11458692f8f_1_52"/>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xt vertical și titlu" type="vertTx">
  <p:cSld name="VERTICAL_TEXT">
    <p:spTree>
      <p:nvGrpSpPr>
        <p:cNvPr id="1" name="Shape 218"/>
        <p:cNvGrpSpPr/>
        <p:nvPr/>
      </p:nvGrpSpPr>
      <p:grpSpPr>
        <a:xfrm>
          <a:off x="0" y="0"/>
          <a:ext cx="0" cy="0"/>
          <a:chOff x="0" y="0"/>
          <a:chExt cx="0" cy="0"/>
        </a:xfrm>
      </p:grpSpPr>
      <p:sp>
        <p:nvSpPr>
          <p:cNvPr id="219" name="Google Shape;219;g11458692f8f_1_59"/>
          <p:cNvSpPr txBox="1">
            <a:spLocks noGrp="1"/>
          </p:cNvSpPr>
          <p:nvPr>
            <p:ph type="title"/>
          </p:nvPr>
        </p:nvSpPr>
        <p:spPr>
          <a:xfrm>
            <a:off x="502920" y="535519"/>
            <a:ext cx="6309360"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g11458692f8f_1_59"/>
          <p:cNvSpPr txBox="1">
            <a:spLocks noGrp="1"/>
          </p:cNvSpPr>
          <p:nvPr>
            <p:ph type="body" idx="1"/>
          </p:nvPr>
        </p:nvSpPr>
        <p:spPr>
          <a:xfrm rot="5400000">
            <a:off x="466618" y="2713885"/>
            <a:ext cx="6381962" cy="63093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221" name="Google Shape;221;g11458692f8f_1_59"/>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g11458692f8f_1_59"/>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g11458692f8f_1_59"/>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u vertical și text" type="vertTitleAndTx">
  <p:cSld name="VERTICAL_TITLE_AND_VERTICAL_TEXT">
    <p:spTree>
      <p:nvGrpSpPr>
        <p:cNvPr id="1" name="Shape 224"/>
        <p:cNvGrpSpPr/>
        <p:nvPr/>
      </p:nvGrpSpPr>
      <p:grpSpPr>
        <a:xfrm>
          <a:off x="0" y="0"/>
          <a:ext cx="0" cy="0"/>
          <a:chOff x="0" y="0"/>
          <a:chExt cx="0" cy="0"/>
        </a:xfrm>
      </p:grpSpPr>
      <p:sp>
        <p:nvSpPr>
          <p:cNvPr id="225" name="Google Shape;225;g11458692f8f_1_65"/>
          <p:cNvSpPr txBox="1">
            <a:spLocks noGrp="1"/>
          </p:cNvSpPr>
          <p:nvPr>
            <p:ph type="title"/>
          </p:nvPr>
        </p:nvSpPr>
        <p:spPr>
          <a:xfrm rot="5400000">
            <a:off x="1761595" y="4008861"/>
            <a:ext cx="8524029" cy="15773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g11458692f8f_1_65"/>
          <p:cNvSpPr txBox="1">
            <a:spLocks noGrp="1"/>
          </p:cNvSpPr>
          <p:nvPr>
            <p:ph type="body" idx="1"/>
          </p:nvPr>
        </p:nvSpPr>
        <p:spPr>
          <a:xfrm rot="5400000">
            <a:off x="-1438804" y="2477241"/>
            <a:ext cx="8524029" cy="46405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227" name="Google Shape;227;g11458692f8f_1_65"/>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8" name="Google Shape;228;g11458692f8f_1_65"/>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g11458692f8f_1_65"/>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6"/>
        <p:cNvGrpSpPr/>
        <p:nvPr/>
      </p:nvGrpSpPr>
      <p:grpSpPr>
        <a:xfrm>
          <a:off x="0" y="0"/>
          <a:ext cx="0" cy="0"/>
          <a:chOff x="0" y="0"/>
          <a:chExt cx="0" cy="0"/>
        </a:xfrm>
      </p:grpSpPr>
      <p:sp>
        <p:nvSpPr>
          <p:cNvPr id="237" name="Google Shape;237;g11458692f8f_1_156"/>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g11458692f8f_1_156"/>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g11458692f8f_1_156"/>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0"/>
        <p:cNvGrpSpPr/>
        <p:nvPr/>
      </p:nvGrpSpPr>
      <p:grpSpPr>
        <a:xfrm>
          <a:off x="0" y="0"/>
          <a:ext cx="0" cy="0"/>
          <a:chOff x="0" y="0"/>
          <a:chExt cx="0" cy="0"/>
        </a:xfrm>
      </p:grpSpPr>
      <p:sp>
        <p:nvSpPr>
          <p:cNvPr id="241" name="Google Shape;241;g11458692f8f_1_160"/>
          <p:cNvSpPr txBox="1">
            <a:spLocks noGrp="1"/>
          </p:cNvSpPr>
          <p:nvPr>
            <p:ph type="ctrTitle"/>
          </p:nvPr>
        </p:nvSpPr>
        <p:spPr>
          <a:xfrm>
            <a:off x="663900" y="2003916"/>
            <a:ext cx="7524206" cy="138273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2" name="Google Shape;242;g11458692f8f_1_160"/>
          <p:cNvSpPr txBox="1">
            <a:spLocks noGrp="1"/>
          </p:cNvSpPr>
          <p:nvPr>
            <p:ph type="subTitle" idx="1"/>
          </p:nvPr>
        </p:nvSpPr>
        <p:spPr>
          <a:xfrm>
            <a:off x="1327801" y="3655428"/>
            <a:ext cx="6196405" cy="1648526"/>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02"/>
              </a:spcBef>
              <a:spcAft>
                <a:spcPts val="0"/>
              </a:spcAft>
              <a:buClr>
                <a:srgbClr val="888888"/>
              </a:buClr>
              <a:buSzPts val="3010"/>
              <a:buNone/>
              <a:defRPr>
                <a:solidFill>
                  <a:srgbClr val="888888"/>
                </a:solidFill>
              </a:defRPr>
            </a:lvl1pPr>
            <a:lvl2pPr lvl="1" algn="ctr">
              <a:lnSpc>
                <a:spcPct val="100000"/>
              </a:lnSpc>
              <a:spcBef>
                <a:spcPts val="527"/>
              </a:spcBef>
              <a:spcAft>
                <a:spcPts val="0"/>
              </a:spcAft>
              <a:buClr>
                <a:srgbClr val="888888"/>
              </a:buClr>
              <a:buSzPts val="2634"/>
              <a:buNone/>
              <a:defRPr>
                <a:solidFill>
                  <a:srgbClr val="888888"/>
                </a:solidFill>
              </a:defRPr>
            </a:lvl2pPr>
            <a:lvl3pPr lvl="2" algn="ctr">
              <a:lnSpc>
                <a:spcPct val="100000"/>
              </a:lnSpc>
              <a:spcBef>
                <a:spcPts val="451"/>
              </a:spcBef>
              <a:spcAft>
                <a:spcPts val="0"/>
              </a:spcAft>
              <a:buClr>
                <a:srgbClr val="888888"/>
              </a:buClr>
              <a:buSzPts val="2257"/>
              <a:buNone/>
              <a:defRPr>
                <a:solidFill>
                  <a:srgbClr val="888888"/>
                </a:solidFill>
              </a:defRPr>
            </a:lvl3pPr>
            <a:lvl4pPr lvl="3" algn="ctr">
              <a:lnSpc>
                <a:spcPct val="100000"/>
              </a:lnSpc>
              <a:spcBef>
                <a:spcPts val="376"/>
              </a:spcBef>
              <a:spcAft>
                <a:spcPts val="0"/>
              </a:spcAft>
              <a:buClr>
                <a:srgbClr val="888888"/>
              </a:buClr>
              <a:buSzPts val="1881"/>
              <a:buNone/>
              <a:defRPr>
                <a:solidFill>
                  <a:srgbClr val="888888"/>
                </a:solidFill>
              </a:defRPr>
            </a:lvl4pPr>
            <a:lvl5pPr lvl="4" algn="ctr">
              <a:lnSpc>
                <a:spcPct val="100000"/>
              </a:lnSpc>
              <a:spcBef>
                <a:spcPts val="376"/>
              </a:spcBef>
              <a:spcAft>
                <a:spcPts val="0"/>
              </a:spcAft>
              <a:buClr>
                <a:srgbClr val="888888"/>
              </a:buClr>
              <a:buSzPts val="1881"/>
              <a:buNone/>
              <a:defRPr>
                <a:solidFill>
                  <a:srgbClr val="888888"/>
                </a:solidFill>
              </a:defRPr>
            </a:lvl5pPr>
            <a:lvl6pPr lvl="5" algn="ctr">
              <a:lnSpc>
                <a:spcPct val="100000"/>
              </a:lnSpc>
              <a:spcBef>
                <a:spcPts val="376"/>
              </a:spcBef>
              <a:spcAft>
                <a:spcPts val="0"/>
              </a:spcAft>
              <a:buClr>
                <a:srgbClr val="888888"/>
              </a:buClr>
              <a:buSzPts val="1881"/>
              <a:buNone/>
              <a:defRPr>
                <a:solidFill>
                  <a:srgbClr val="888888"/>
                </a:solidFill>
              </a:defRPr>
            </a:lvl6pPr>
            <a:lvl7pPr lvl="6" algn="ctr">
              <a:lnSpc>
                <a:spcPct val="100000"/>
              </a:lnSpc>
              <a:spcBef>
                <a:spcPts val="376"/>
              </a:spcBef>
              <a:spcAft>
                <a:spcPts val="0"/>
              </a:spcAft>
              <a:buClr>
                <a:srgbClr val="888888"/>
              </a:buClr>
              <a:buSzPts val="1881"/>
              <a:buNone/>
              <a:defRPr>
                <a:solidFill>
                  <a:srgbClr val="888888"/>
                </a:solidFill>
              </a:defRPr>
            </a:lvl7pPr>
            <a:lvl8pPr lvl="7" algn="ctr">
              <a:lnSpc>
                <a:spcPct val="100000"/>
              </a:lnSpc>
              <a:spcBef>
                <a:spcPts val="376"/>
              </a:spcBef>
              <a:spcAft>
                <a:spcPts val="0"/>
              </a:spcAft>
              <a:buClr>
                <a:srgbClr val="888888"/>
              </a:buClr>
              <a:buSzPts val="1881"/>
              <a:buNone/>
              <a:defRPr>
                <a:solidFill>
                  <a:srgbClr val="888888"/>
                </a:solidFill>
              </a:defRPr>
            </a:lvl8pPr>
            <a:lvl9pPr lvl="8" algn="ctr">
              <a:lnSpc>
                <a:spcPct val="100000"/>
              </a:lnSpc>
              <a:spcBef>
                <a:spcPts val="376"/>
              </a:spcBef>
              <a:spcAft>
                <a:spcPts val="0"/>
              </a:spcAft>
              <a:buClr>
                <a:srgbClr val="888888"/>
              </a:buClr>
              <a:buSzPts val="1881"/>
              <a:buNone/>
              <a:defRPr>
                <a:solidFill>
                  <a:srgbClr val="888888"/>
                </a:solidFill>
              </a:defRPr>
            </a:lvl9pPr>
          </a:lstStyle>
          <a:p>
            <a:endParaRPr/>
          </a:p>
        </p:txBody>
      </p:sp>
      <p:sp>
        <p:nvSpPr>
          <p:cNvPr id="243" name="Google Shape;243;g11458692f8f_1_160"/>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g11458692f8f_1_160"/>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g11458692f8f_1_160"/>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6"/>
        <p:cNvGrpSpPr/>
        <p:nvPr/>
      </p:nvGrpSpPr>
      <p:grpSpPr>
        <a:xfrm>
          <a:off x="0" y="0"/>
          <a:ext cx="0" cy="0"/>
          <a:chOff x="0" y="0"/>
          <a:chExt cx="0" cy="0"/>
        </a:xfrm>
      </p:grpSpPr>
      <p:sp>
        <p:nvSpPr>
          <p:cNvPr id="247" name="Google Shape;247;g11458692f8f_1_166"/>
          <p:cNvSpPr txBox="1">
            <a:spLocks noGrp="1"/>
          </p:cNvSpPr>
          <p:nvPr>
            <p:ph type="title"/>
          </p:nvPr>
        </p:nvSpPr>
        <p:spPr>
          <a:xfrm>
            <a:off x="442600" y="258329"/>
            <a:ext cx="7966806" cy="107512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g11458692f8f_1_166"/>
          <p:cNvSpPr txBox="1">
            <a:spLocks noGrp="1"/>
          </p:cNvSpPr>
          <p:nvPr>
            <p:ph type="body" idx="1"/>
          </p:nvPr>
        </p:nvSpPr>
        <p:spPr>
          <a:xfrm>
            <a:off x="442600" y="1505177"/>
            <a:ext cx="7966806" cy="425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9" name="Google Shape;249;g11458692f8f_1_166"/>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0" name="Google Shape;250;g11458692f8f_1_166"/>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g11458692f8f_1_166"/>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2"/>
        <p:cNvGrpSpPr/>
        <p:nvPr/>
      </p:nvGrpSpPr>
      <p:grpSpPr>
        <a:xfrm>
          <a:off x="0" y="0"/>
          <a:ext cx="0" cy="0"/>
          <a:chOff x="0" y="0"/>
          <a:chExt cx="0" cy="0"/>
        </a:xfrm>
      </p:grpSpPr>
      <p:sp>
        <p:nvSpPr>
          <p:cNvPr id="253" name="Google Shape;253;g11458692f8f_1_172"/>
          <p:cNvSpPr txBox="1">
            <a:spLocks noGrp="1"/>
          </p:cNvSpPr>
          <p:nvPr>
            <p:ph type="title"/>
          </p:nvPr>
        </p:nvSpPr>
        <p:spPr>
          <a:xfrm>
            <a:off x="699247" y="4145208"/>
            <a:ext cx="7524206" cy="128119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762"/>
              <a:buFont typeface="Calibri"/>
              <a:buNone/>
              <a:defRPr sz="3762"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g11458692f8f_1_172"/>
          <p:cNvSpPr txBox="1">
            <a:spLocks noGrp="1"/>
          </p:cNvSpPr>
          <p:nvPr>
            <p:ph type="body" idx="1"/>
          </p:nvPr>
        </p:nvSpPr>
        <p:spPr>
          <a:xfrm>
            <a:off x="699247" y="2734106"/>
            <a:ext cx="7524206" cy="141110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76"/>
              </a:spcBef>
              <a:spcAft>
                <a:spcPts val="0"/>
              </a:spcAft>
              <a:buClr>
                <a:srgbClr val="888888"/>
              </a:buClr>
              <a:buSzPts val="1881"/>
              <a:buNone/>
              <a:defRPr sz="1881">
                <a:solidFill>
                  <a:srgbClr val="888888"/>
                </a:solidFill>
              </a:defRPr>
            </a:lvl1pPr>
            <a:lvl2pPr marL="914400" lvl="1" indent="-228600" algn="l">
              <a:lnSpc>
                <a:spcPct val="100000"/>
              </a:lnSpc>
              <a:spcBef>
                <a:spcPts val="339"/>
              </a:spcBef>
              <a:spcAft>
                <a:spcPts val="0"/>
              </a:spcAft>
              <a:buClr>
                <a:srgbClr val="888888"/>
              </a:buClr>
              <a:buSzPts val="1693"/>
              <a:buNone/>
              <a:defRPr sz="1693">
                <a:solidFill>
                  <a:srgbClr val="888888"/>
                </a:solidFill>
              </a:defRPr>
            </a:lvl2pPr>
            <a:lvl3pPr marL="1371600" lvl="2" indent="-228600" algn="l">
              <a:lnSpc>
                <a:spcPct val="100000"/>
              </a:lnSpc>
              <a:spcBef>
                <a:spcPts val="301"/>
              </a:spcBef>
              <a:spcAft>
                <a:spcPts val="0"/>
              </a:spcAft>
              <a:buClr>
                <a:srgbClr val="888888"/>
              </a:buClr>
              <a:buSzPts val="1505"/>
              <a:buNone/>
              <a:defRPr sz="1505">
                <a:solidFill>
                  <a:srgbClr val="888888"/>
                </a:solidFill>
              </a:defRPr>
            </a:lvl3pPr>
            <a:lvl4pPr marL="1828800" lvl="3" indent="-228600" algn="l">
              <a:lnSpc>
                <a:spcPct val="100000"/>
              </a:lnSpc>
              <a:spcBef>
                <a:spcPts val="263"/>
              </a:spcBef>
              <a:spcAft>
                <a:spcPts val="0"/>
              </a:spcAft>
              <a:buClr>
                <a:srgbClr val="888888"/>
              </a:buClr>
              <a:buSzPts val="1317"/>
              <a:buNone/>
              <a:defRPr sz="1317">
                <a:solidFill>
                  <a:srgbClr val="888888"/>
                </a:solidFill>
              </a:defRPr>
            </a:lvl4pPr>
            <a:lvl5pPr marL="2286000" lvl="4" indent="-228600" algn="l">
              <a:lnSpc>
                <a:spcPct val="100000"/>
              </a:lnSpc>
              <a:spcBef>
                <a:spcPts val="263"/>
              </a:spcBef>
              <a:spcAft>
                <a:spcPts val="0"/>
              </a:spcAft>
              <a:buClr>
                <a:srgbClr val="888888"/>
              </a:buClr>
              <a:buSzPts val="1317"/>
              <a:buNone/>
              <a:defRPr sz="1317">
                <a:solidFill>
                  <a:srgbClr val="888888"/>
                </a:solidFill>
              </a:defRPr>
            </a:lvl5pPr>
            <a:lvl6pPr marL="2743200" lvl="5" indent="-228600" algn="l">
              <a:lnSpc>
                <a:spcPct val="100000"/>
              </a:lnSpc>
              <a:spcBef>
                <a:spcPts val="263"/>
              </a:spcBef>
              <a:spcAft>
                <a:spcPts val="0"/>
              </a:spcAft>
              <a:buClr>
                <a:srgbClr val="888888"/>
              </a:buClr>
              <a:buSzPts val="1317"/>
              <a:buNone/>
              <a:defRPr sz="1317">
                <a:solidFill>
                  <a:srgbClr val="888888"/>
                </a:solidFill>
              </a:defRPr>
            </a:lvl6pPr>
            <a:lvl7pPr marL="3200400" lvl="6" indent="-228600" algn="l">
              <a:lnSpc>
                <a:spcPct val="100000"/>
              </a:lnSpc>
              <a:spcBef>
                <a:spcPts val="263"/>
              </a:spcBef>
              <a:spcAft>
                <a:spcPts val="0"/>
              </a:spcAft>
              <a:buClr>
                <a:srgbClr val="888888"/>
              </a:buClr>
              <a:buSzPts val="1317"/>
              <a:buNone/>
              <a:defRPr sz="1317">
                <a:solidFill>
                  <a:srgbClr val="888888"/>
                </a:solidFill>
              </a:defRPr>
            </a:lvl7pPr>
            <a:lvl8pPr marL="3657600" lvl="7" indent="-228600" algn="l">
              <a:lnSpc>
                <a:spcPct val="100000"/>
              </a:lnSpc>
              <a:spcBef>
                <a:spcPts val="263"/>
              </a:spcBef>
              <a:spcAft>
                <a:spcPts val="0"/>
              </a:spcAft>
              <a:buClr>
                <a:srgbClr val="888888"/>
              </a:buClr>
              <a:buSzPts val="1317"/>
              <a:buNone/>
              <a:defRPr sz="1317">
                <a:solidFill>
                  <a:srgbClr val="888888"/>
                </a:solidFill>
              </a:defRPr>
            </a:lvl8pPr>
            <a:lvl9pPr marL="4114800" lvl="8" indent="-228600" algn="l">
              <a:lnSpc>
                <a:spcPct val="100000"/>
              </a:lnSpc>
              <a:spcBef>
                <a:spcPts val="263"/>
              </a:spcBef>
              <a:spcAft>
                <a:spcPts val="0"/>
              </a:spcAft>
              <a:buClr>
                <a:srgbClr val="888888"/>
              </a:buClr>
              <a:buSzPts val="1317"/>
              <a:buNone/>
              <a:defRPr sz="1317">
                <a:solidFill>
                  <a:srgbClr val="888888"/>
                </a:solidFill>
              </a:defRPr>
            </a:lvl9pPr>
          </a:lstStyle>
          <a:p>
            <a:endParaRPr/>
          </a:p>
        </p:txBody>
      </p:sp>
      <p:sp>
        <p:nvSpPr>
          <p:cNvPr id="255" name="Google Shape;255;g11458692f8f_1_172"/>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g11458692f8f_1_172"/>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g11458692f8f_1_172"/>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8"/>
        <p:cNvGrpSpPr/>
        <p:nvPr/>
      </p:nvGrpSpPr>
      <p:grpSpPr>
        <a:xfrm>
          <a:off x="0" y="0"/>
          <a:ext cx="0" cy="0"/>
          <a:chOff x="0" y="0"/>
          <a:chExt cx="0" cy="0"/>
        </a:xfrm>
      </p:grpSpPr>
      <p:sp>
        <p:nvSpPr>
          <p:cNvPr id="259" name="Google Shape;259;g11458692f8f_1_178"/>
          <p:cNvSpPr txBox="1">
            <a:spLocks noGrp="1"/>
          </p:cNvSpPr>
          <p:nvPr>
            <p:ph type="title"/>
          </p:nvPr>
        </p:nvSpPr>
        <p:spPr>
          <a:xfrm>
            <a:off x="442600" y="258329"/>
            <a:ext cx="7966806" cy="107512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g11458692f8f_1_178"/>
          <p:cNvSpPr txBox="1">
            <a:spLocks noGrp="1"/>
          </p:cNvSpPr>
          <p:nvPr>
            <p:ph type="body" idx="1"/>
          </p:nvPr>
        </p:nvSpPr>
        <p:spPr>
          <a:xfrm>
            <a:off x="442600" y="1505177"/>
            <a:ext cx="3909636" cy="4257200"/>
          </a:xfrm>
          <a:prstGeom prst="rect">
            <a:avLst/>
          </a:prstGeom>
          <a:noFill/>
          <a:ln>
            <a:noFill/>
          </a:ln>
        </p:spPr>
        <p:txBody>
          <a:bodyPr spcFirstLastPara="1" wrap="square" lIns="91425" tIns="45700" rIns="91425" bIns="45700" anchor="t" anchorCtr="0">
            <a:normAutofit/>
          </a:bodyPr>
          <a:lstStyle>
            <a:lvl1pPr marL="457200" lvl="0" indent="-395859" algn="l">
              <a:lnSpc>
                <a:spcPct val="100000"/>
              </a:lnSpc>
              <a:spcBef>
                <a:spcPts val="527"/>
              </a:spcBef>
              <a:spcAft>
                <a:spcPts val="0"/>
              </a:spcAft>
              <a:buClr>
                <a:schemeClr val="dk1"/>
              </a:buClr>
              <a:buSzPts val="2634"/>
              <a:buChar char="•"/>
              <a:defRPr sz="2634"/>
            </a:lvl1pPr>
            <a:lvl2pPr marL="914400" lvl="1" indent="-371919" algn="l">
              <a:lnSpc>
                <a:spcPct val="100000"/>
              </a:lnSpc>
              <a:spcBef>
                <a:spcPts val="451"/>
              </a:spcBef>
              <a:spcAft>
                <a:spcPts val="0"/>
              </a:spcAft>
              <a:buClr>
                <a:schemeClr val="dk1"/>
              </a:buClr>
              <a:buSzPts val="2257"/>
              <a:buChar char="–"/>
              <a:defRPr sz="2257"/>
            </a:lvl2pPr>
            <a:lvl3pPr marL="1371600" lvl="2" indent="-348043" algn="l">
              <a:lnSpc>
                <a:spcPct val="100000"/>
              </a:lnSpc>
              <a:spcBef>
                <a:spcPts val="376"/>
              </a:spcBef>
              <a:spcAft>
                <a:spcPts val="0"/>
              </a:spcAft>
              <a:buClr>
                <a:schemeClr val="dk1"/>
              </a:buClr>
              <a:buSzPts val="1881"/>
              <a:buChar char="•"/>
              <a:defRPr sz="1881"/>
            </a:lvl3pPr>
            <a:lvl4pPr marL="1828800" lvl="3" indent="-336105" algn="l">
              <a:lnSpc>
                <a:spcPct val="100000"/>
              </a:lnSpc>
              <a:spcBef>
                <a:spcPts val="339"/>
              </a:spcBef>
              <a:spcAft>
                <a:spcPts val="0"/>
              </a:spcAft>
              <a:buClr>
                <a:schemeClr val="dk1"/>
              </a:buClr>
              <a:buSzPts val="1693"/>
              <a:buChar char="–"/>
              <a:defRPr sz="1693"/>
            </a:lvl4pPr>
            <a:lvl5pPr marL="2286000" lvl="4" indent="-336105" algn="l">
              <a:lnSpc>
                <a:spcPct val="100000"/>
              </a:lnSpc>
              <a:spcBef>
                <a:spcPts val="339"/>
              </a:spcBef>
              <a:spcAft>
                <a:spcPts val="0"/>
              </a:spcAft>
              <a:buClr>
                <a:schemeClr val="dk1"/>
              </a:buClr>
              <a:buSzPts val="1693"/>
              <a:buChar char="»"/>
              <a:defRPr sz="1693"/>
            </a:lvl5pPr>
            <a:lvl6pPr marL="2743200" lvl="5" indent="-336105" algn="l">
              <a:lnSpc>
                <a:spcPct val="100000"/>
              </a:lnSpc>
              <a:spcBef>
                <a:spcPts val="339"/>
              </a:spcBef>
              <a:spcAft>
                <a:spcPts val="0"/>
              </a:spcAft>
              <a:buClr>
                <a:schemeClr val="dk1"/>
              </a:buClr>
              <a:buSzPts val="1693"/>
              <a:buChar char="•"/>
              <a:defRPr sz="1693"/>
            </a:lvl6pPr>
            <a:lvl7pPr marL="3200400" lvl="6" indent="-336105" algn="l">
              <a:lnSpc>
                <a:spcPct val="100000"/>
              </a:lnSpc>
              <a:spcBef>
                <a:spcPts val="339"/>
              </a:spcBef>
              <a:spcAft>
                <a:spcPts val="0"/>
              </a:spcAft>
              <a:buClr>
                <a:schemeClr val="dk1"/>
              </a:buClr>
              <a:buSzPts val="1693"/>
              <a:buChar char="•"/>
              <a:defRPr sz="1693"/>
            </a:lvl7pPr>
            <a:lvl8pPr marL="3657600" lvl="7" indent="-336105" algn="l">
              <a:lnSpc>
                <a:spcPct val="100000"/>
              </a:lnSpc>
              <a:spcBef>
                <a:spcPts val="339"/>
              </a:spcBef>
              <a:spcAft>
                <a:spcPts val="0"/>
              </a:spcAft>
              <a:buClr>
                <a:schemeClr val="dk1"/>
              </a:buClr>
              <a:buSzPts val="1693"/>
              <a:buChar char="•"/>
              <a:defRPr sz="1693"/>
            </a:lvl8pPr>
            <a:lvl9pPr marL="4114800" lvl="8" indent="-336105" algn="l">
              <a:lnSpc>
                <a:spcPct val="100000"/>
              </a:lnSpc>
              <a:spcBef>
                <a:spcPts val="339"/>
              </a:spcBef>
              <a:spcAft>
                <a:spcPts val="0"/>
              </a:spcAft>
              <a:buClr>
                <a:schemeClr val="dk1"/>
              </a:buClr>
              <a:buSzPts val="1693"/>
              <a:buChar char="•"/>
              <a:defRPr sz="1693"/>
            </a:lvl9pPr>
          </a:lstStyle>
          <a:p>
            <a:endParaRPr/>
          </a:p>
        </p:txBody>
      </p:sp>
      <p:sp>
        <p:nvSpPr>
          <p:cNvPr id="261" name="Google Shape;261;g11458692f8f_1_178"/>
          <p:cNvSpPr txBox="1">
            <a:spLocks noGrp="1"/>
          </p:cNvSpPr>
          <p:nvPr>
            <p:ph type="body" idx="2"/>
          </p:nvPr>
        </p:nvSpPr>
        <p:spPr>
          <a:xfrm>
            <a:off x="4499770" y="1505177"/>
            <a:ext cx="3909636" cy="4257200"/>
          </a:xfrm>
          <a:prstGeom prst="rect">
            <a:avLst/>
          </a:prstGeom>
          <a:noFill/>
          <a:ln>
            <a:noFill/>
          </a:ln>
        </p:spPr>
        <p:txBody>
          <a:bodyPr spcFirstLastPara="1" wrap="square" lIns="91425" tIns="45700" rIns="91425" bIns="45700" anchor="t" anchorCtr="0">
            <a:normAutofit/>
          </a:bodyPr>
          <a:lstStyle>
            <a:lvl1pPr marL="457200" lvl="0" indent="-395859" algn="l">
              <a:lnSpc>
                <a:spcPct val="100000"/>
              </a:lnSpc>
              <a:spcBef>
                <a:spcPts val="527"/>
              </a:spcBef>
              <a:spcAft>
                <a:spcPts val="0"/>
              </a:spcAft>
              <a:buClr>
                <a:schemeClr val="dk1"/>
              </a:buClr>
              <a:buSzPts val="2634"/>
              <a:buChar char="•"/>
              <a:defRPr sz="2634"/>
            </a:lvl1pPr>
            <a:lvl2pPr marL="914400" lvl="1" indent="-371919" algn="l">
              <a:lnSpc>
                <a:spcPct val="100000"/>
              </a:lnSpc>
              <a:spcBef>
                <a:spcPts val="451"/>
              </a:spcBef>
              <a:spcAft>
                <a:spcPts val="0"/>
              </a:spcAft>
              <a:buClr>
                <a:schemeClr val="dk1"/>
              </a:buClr>
              <a:buSzPts val="2257"/>
              <a:buChar char="–"/>
              <a:defRPr sz="2257"/>
            </a:lvl2pPr>
            <a:lvl3pPr marL="1371600" lvl="2" indent="-348043" algn="l">
              <a:lnSpc>
                <a:spcPct val="100000"/>
              </a:lnSpc>
              <a:spcBef>
                <a:spcPts val="376"/>
              </a:spcBef>
              <a:spcAft>
                <a:spcPts val="0"/>
              </a:spcAft>
              <a:buClr>
                <a:schemeClr val="dk1"/>
              </a:buClr>
              <a:buSzPts val="1881"/>
              <a:buChar char="•"/>
              <a:defRPr sz="1881"/>
            </a:lvl3pPr>
            <a:lvl4pPr marL="1828800" lvl="3" indent="-336105" algn="l">
              <a:lnSpc>
                <a:spcPct val="100000"/>
              </a:lnSpc>
              <a:spcBef>
                <a:spcPts val="339"/>
              </a:spcBef>
              <a:spcAft>
                <a:spcPts val="0"/>
              </a:spcAft>
              <a:buClr>
                <a:schemeClr val="dk1"/>
              </a:buClr>
              <a:buSzPts val="1693"/>
              <a:buChar char="–"/>
              <a:defRPr sz="1693"/>
            </a:lvl4pPr>
            <a:lvl5pPr marL="2286000" lvl="4" indent="-336105" algn="l">
              <a:lnSpc>
                <a:spcPct val="100000"/>
              </a:lnSpc>
              <a:spcBef>
                <a:spcPts val="339"/>
              </a:spcBef>
              <a:spcAft>
                <a:spcPts val="0"/>
              </a:spcAft>
              <a:buClr>
                <a:schemeClr val="dk1"/>
              </a:buClr>
              <a:buSzPts val="1693"/>
              <a:buChar char="»"/>
              <a:defRPr sz="1693"/>
            </a:lvl5pPr>
            <a:lvl6pPr marL="2743200" lvl="5" indent="-336105" algn="l">
              <a:lnSpc>
                <a:spcPct val="100000"/>
              </a:lnSpc>
              <a:spcBef>
                <a:spcPts val="339"/>
              </a:spcBef>
              <a:spcAft>
                <a:spcPts val="0"/>
              </a:spcAft>
              <a:buClr>
                <a:schemeClr val="dk1"/>
              </a:buClr>
              <a:buSzPts val="1693"/>
              <a:buChar char="•"/>
              <a:defRPr sz="1693"/>
            </a:lvl6pPr>
            <a:lvl7pPr marL="3200400" lvl="6" indent="-336105" algn="l">
              <a:lnSpc>
                <a:spcPct val="100000"/>
              </a:lnSpc>
              <a:spcBef>
                <a:spcPts val="339"/>
              </a:spcBef>
              <a:spcAft>
                <a:spcPts val="0"/>
              </a:spcAft>
              <a:buClr>
                <a:schemeClr val="dk1"/>
              </a:buClr>
              <a:buSzPts val="1693"/>
              <a:buChar char="•"/>
              <a:defRPr sz="1693"/>
            </a:lvl7pPr>
            <a:lvl8pPr marL="3657600" lvl="7" indent="-336105" algn="l">
              <a:lnSpc>
                <a:spcPct val="100000"/>
              </a:lnSpc>
              <a:spcBef>
                <a:spcPts val="339"/>
              </a:spcBef>
              <a:spcAft>
                <a:spcPts val="0"/>
              </a:spcAft>
              <a:buClr>
                <a:schemeClr val="dk1"/>
              </a:buClr>
              <a:buSzPts val="1693"/>
              <a:buChar char="•"/>
              <a:defRPr sz="1693"/>
            </a:lvl8pPr>
            <a:lvl9pPr marL="4114800" lvl="8" indent="-336105" algn="l">
              <a:lnSpc>
                <a:spcPct val="100000"/>
              </a:lnSpc>
              <a:spcBef>
                <a:spcPts val="339"/>
              </a:spcBef>
              <a:spcAft>
                <a:spcPts val="0"/>
              </a:spcAft>
              <a:buClr>
                <a:schemeClr val="dk1"/>
              </a:buClr>
              <a:buSzPts val="1693"/>
              <a:buChar char="•"/>
              <a:defRPr sz="1693"/>
            </a:lvl9pPr>
          </a:lstStyle>
          <a:p>
            <a:endParaRPr/>
          </a:p>
        </p:txBody>
      </p:sp>
      <p:sp>
        <p:nvSpPr>
          <p:cNvPr id="262" name="Google Shape;262;g11458692f8f_1_178"/>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g11458692f8f_1_178"/>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g11458692f8f_1_178"/>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5"/>
        <p:cNvGrpSpPr/>
        <p:nvPr/>
      </p:nvGrpSpPr>
      <p:grpSpPr>
        <a:xfrm>
          <a:off x="0" y="0"/>
          <a:ext cx="0" cy="0"/>
          <a:chOff x="0" y="0"/>
          <a:chExt cx="0" cy="0"/>
        </a:xfrm>
      </p:grpSpPr>
      <p:sp>
        <p:nvSpPr>
          <p:cNvPr id="266" name="Google Shape;266;g11458692f8f_1_185"/>
          <p:cNvSpPr txBox="1">
            <a:spLocks noGrp="1"/>
          </p:cNvSpPr>
          <p:nvPr>
            <p:ph type="title"/>
          </p:nvPr>
        </p:nvSpPr>
        <p:spPr>
          <a:xfrm>
            <a:off x="442600" y="258329"/>
            <a:ext cx="7966806" cy="107512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139"/>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7" name="Google Shape;267;g11458692f8f_1_185"/>
          <p:cNvSpPr txBox="1">
            <a:spLocks noGrp="1"/>
          </p:cNvSpPr>
          <p:nvPr>
            <p:ph type="body" idx="1"/>
          </p:nvPr>
        </p:nvSpPr>
        <p:spPr>
          <a:xfrm>
            <a:off x="442600" y="1443954"/>
            <a:ext cx="3911174" cy="601771"/>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51"/>
              </a:spcBef>
              <a:spcAft>
                <a:spcPts val="0"/>
              </a:spcAft>
              <a:buClr>
                <a:schemeClr val="dk1"/>
              </a:buClr>
              <a:buSzPts val="2257"/>
              <a:buNone/>
              <a:defRPr sz="2257" b="1"/>
            </a:lvl1pPr>
            <a:lvl2pPr marL="914400" lvl="1" indent="-228600" algn="l">
              <a:lnSpc>
                <a:spcPct val="100000"/>
              </a:lnSpc>
              <a:spcBef>
                <a:spcPts val="376"/>
              </a:spcBef>
              <a:spcAft>
                <a:spcPts val="0"/>
              </a:spcAft>
              <a:buClr>
                <a:schemeClr val="dk1"/>
              </a:buClr>
              <a:buSzPts val="1881"/>
              <a:buNone/>
              <a:defRPr sz="1881" b="1"/>
            </a:lvl2pPr>
            <a:lvl3pPr marL="1371600" lvl="2" indent="-228600" algn="l">
              <a:lnSpc>
                <a:spcPct val="100000"/>
              </a:lnSpc>
              <a:spcBef>
                <a:spcPts val="339"/>
              </a:spcBef>
              <a:spcAft>
                <a:spcPts val="0"/>
              </a:spcAft>
              <a:buClr>
                <a:schemeClr val="dk1"/>
              </a:buClr>
              <a:buSzPts val="1693"/>
              <a:buNone/>
              <a:defRPr sz="1693" b="1"/>
            </a:lvl3pPr>
            <a:lvl4pPr marL="1828800" lvl="3" indent="-228600" algn="l">
              <a:lnSpc>
                <a:spcPct val="100000"/>
              </a:lnSpc>
              <a:spcBef>
                <a:spcPts val="301"/>
              </a:spcBef>
              <a:spcAft>
                <a:spcPts val="0"/>
              </a:spcAft>
              <a:buClr>
                <a:schemeClr val="dk1"/>
              </a:buClr>
              <a:buSzPts val="1505"/>
              <a:buNone/>
              <a:defRPr sz="1505" b="1"/>
            </a:lvl4pPr>
            <a:lvl5pPr marL="2286000" lvl="4" indent="-228600" algn="l">
              <a:lnSpc>
                <a:spcPct val="100000"/>
              </a:lnSpc>
              <a:spcBef>
                <a:spcPts val="301"/>
              </a:spcBef>
              <a:spcAft>
                <a:spcPts val="0"/>
              </a:spcAft>
              <a:buClr>
                <a:schemeClr val="dk1"/>
              </a:buClr>
              <a:buSzPts val="1505"/>
              <a:buNone/>
              <a:defRPr sz="1505" b="1"/>
            </a:lvl5pPr>
            <a:lvl6pPr marL="2743200" lvl="5" indent="-228600" algn="l">
              <a:lnSpc>
                <a:spcPct val="100000"/>
              </a:lnSpc>
              <a:spcBef>
                <a:spcPts val="301"/>
              </a:spcBef>
              <a:spcAft>
                <a:spcPts val="0"/>
              </a:spcAft>
              <a:buClr>
                <a:schemeClr val="dk1"/>
              </a:buClr>
              <a:buSzPts val="1505"/>
              <a:buNone/>
              <a:defRPr sz="1505" b="1"/>
            </a:lvl6pPr>
            <a:lvl7pPr marL="3200400" lvl="6" indent="-228600" algn="l">
              <a:lnSpc>
                <a:spcPct val="100000"/>
              </a:lnSpc>
              <a:spcBef>
                <a:spcPts val="301"/>
              </a:spcBef>
              <a:spcAft>
                <a:spcPts val="0"/>
              </a:spcAft>
              <a:buClr>
                <a:schemeClr val="dk1"/>
              </a:buClr>
              <a:buSzPts val="1505"/>
              <a:buNone/>
              <a:defRPr sz="1505" b="1"/>
            </a:lvl7pPr>
            <a:lvl8pPr marL="3657600" lvl="7" indent="-228600" algn="l">
              <a:lnSpc>
                <a:spcPct val="100000"/>
              </a:lnSpc>
              <a:spcBef>
                <a:spcPts val="301"/>
              </a:spcBef>
              <a:spcAft>
                <a:spcPts val="0"/>
              </a:spcAft>
              <a:buClr>
                <a:schemeClr val="dk1"/>
              </a:buClr>
              <a:buSzPts val="1505"/>
              <a:buNone/>
              <a:defRPr sz="1505" b="1"/>
            </a:lvl8pPr>
            <a:lvl9pPr marL="4114800" lvl="8" indent="-228600" algn="l">
              <a:lnSpc>
                <a:spcPct val="100000"/>
              </a:lnSpc>
              <a:spcBef>
                <a:spcPts val="301"/>
              </a:spcBef>
              <a:spcAft>
                <a:spcPts val="0"/>
              </a:spcAft>
              <a:buClr>
                <a:schemeClr val="dk1"/>
              </a:buClr>
              <a:buSzPts val="1505"/>
              <a:buNone/>
              <a:defRPr sz="1505" b="1"/>
            </a:lvl9pPr>
          </a:lstStyle>
          <a:p>
            <a:endParaRPr/>
          </a:p>
        </p:txBody>
      </p:sp>
      <p:sp>
        <p:nvSpPr>
          <p:cNvPr id="268" name="Google Shape;268;g11458692f8f_1_185"/>
          <p:cNvSpPr txBox="1">
            <a:spLocks noGrp="1"/>
          </p:cNvSpPr>
          <p:nvPr>
            <p:ph type="body" idx="2"/>
          </p:nvPr>
        </p:nvSpPr>
        <p:spPr>
          <a:xfrm>
            <a:off x="442600" y="2045726"/>
            <a:ext cx="3911174" cy="3716651"/>
          </a:xfrm>
          <a:prstGeom prst="rect">
            <a:avLst/>
          </a:prstGeom>
          <a:noFill/>
          <a:ln>
            <a:noFill/>
          </a:ln>
        </p:spPr>
        <p:txBody>
          <a:bodyPr spcFirstLastPara="1" wrap="square" lIns="91425" tIns="45700" rIns="91425" bIns="45700" anchor="t" anchorCtr="0">
            <a:normAutofit/>
          </a:bodyPr>
          <a:lstStyle>
            <a:lvl1pPr marL="457200" lvl="0" indent="-371919" algn="l">
              <a:lnSpc>
                <a:spcPct val="100000"/>
              </a:lnSpc>
              <a:spcBef>
                <a:spcPts val="451"/>
              </a:spcBef>
              <a:spcAft>
                <a:spcPts val="0"/>
              </a:spcAft>
              <a:buClr>
                <a:schemeClr val="dk1"/>
              </a:buClr>
              <a:buSzPts val="2257"/>
              <a:buChar char="•"/>
              <a:defRPr sz="2257"/>
            </a:lvl1pPr>
            <a:lvl2pPr marL="914400" lvl="1" indent="-348043" algn="l">
              <a:lnSpc>
                <a:spcPct val="100000"/>
              </a:lnSpc>
              <a:spcBef>
                <a:spcPts val="376"/>
              </a:spcBef>
              <a:spcAft>
                <a:spcPts val="0"/>
              </a:spcAft>
              <a:buClr>
                <a:schemeClr val="dk1"/>
              </a:buClr>
              <a:buSzPts val="1881"/>
              <a:buChar char="–"/>
              <a:defRPr sz="1881"/>
            </a:lvl2pPr>
            <a:lvl3pPr marL="1371600" lvl="2" indent="-336105" algn="l">
              <a:lnSpc>
                <a:spcPct val="100000"/>
              </a:lnSpc>
              <a:spcBef>
                <a:spcPts val="339"/>
              </a:spcBef>
              <a:spcAft>
                <a:spcPts val="0"/>
              </a:spcAft>
              <a:buClr>
                <a:schemeClr val="dk1"/>
              </a:buClr>
              <a:buSzPts val="1693"/>
              <a:buChar char="•"/>
              <a:defRPr sz="1693"/>
            </a:lvl3pPr>
            <a:lvl4pPr marL="1828800" lvl="3" indent="-324167" algn="l">
              <a:lnSpc>
                <a:spcPct val="100000"/>
              </a:lnSpc>
              <a:spcBef>
                <a:spcPts val="301"/>
              </a:spcBef>
              <a:spcAft>
                <a:spcPts val="0"/>
              </a:spcAft>
              <a:buClr>
                <a:schemeClr val="dk1"/>
              </a:buClr>
              <a:buSzPts val="1505"/>
              <a:buChar char="–"/>
              <a:defRPr sz="1505"/>
            </a:lvl4pPr>
            <a:lvl5pPr marL="2286000" lvl="4" indent="-324167" algn="l">
              <a:lnSpc>
                <a:spcPct val="100000"/>
              </a:lnSpc>
              <a:spcBef>
                <a:spcPts val="301"/>
              </a:spcBef>
              <a:spcAft>
                <a:spcPts val="0"/>
              </a:spcAft>
              <a:buClr>
                <a:schemeClr val="dk1"/>
              </a:buClr>
              <a:buSzPts val="1505"/>
              <a:buChar char="»"/>
              <a:defRPr sz="1505"/>
            </a:lvl5pPr>
            <a:lvl6pPr marL="2743200" lvl="5" indent="-324167" algn="l">
              <a:lnSpc>
                <a:spcPct val="100000"/>
              </a:lnSpc>
              <a:spcBef>
                <a:spcPts val="301"/>
              </a:spcBef>
              <a:spcAft>
                <a:spcPts val="0"/>
              </a:spcAft>
              <a:buClr>
                <a:schemeClr val="dk1"/>
              </a:buClr>
              <a:buSzPts val="1505"/>
              <a:buChar char="•"/>
              <a:defRPr sz="1505"/>
            </a:lvl6pPr>
            <a:lvl7pPr marL="3200400" lvl="6" indent="-324167" algn="l">
              <a:lnSpc>
                <a:spcPct val="100000"/>
              </a:lnSpc>
              <a:spcBef>
                <a:spcPts val="301"/>
              </a:spcBef>
              <a:spcAft>
                <a:spcPts val="0"/>
              </a:spcAft>
              <a:buClr>
                <a:schemeClr val="dk1"/>
              </a:buClr>
              <a:buSzPts val="1505"/>
              <a:buChar char="•"/>
              <a:defRPr sz="1505"/>
            </a:lvl7pPr>
            <a:lvl8pPr marL="3657600" lvl="7" indent="-324167" algn="l">
              <a:lnSpc>
                <a:spcPct val="100000"/>
              </a:lnSpc>
              <a:spcBef>
                <a:spcPts val="301"/>
              </a:spcBef>
              <a:spcAft>
                <a:spcPts val="0"/>
              </a:spcAft>
              <a:buClr>
                <a:schemeClr val="dk1"/>
              </a:buClr>
              <a:buSzPts val="1505"/>
              <a:buChar char="•"/>
              <a:defRPr sz="1505"/>
            </a:lvl8pPr>
            <a:lvl9pPr marL="4114800" lvl="8" indent="-324167" algn="l">
              <a:lnSpc>
                <a:spcPct val="100000"/>
              </a:lnSpc>
              <a:spcBef>
                <a:spcPts val="301"/>
              </a:spcBef>
              <a:spcAft>
                <a:spcPts val="0"/>
              </a:spcAft>
              <a:buClr>
                <a:schemeClr val="dk1"/>
              </a:buClr>
              <a:buSzPts val="1505"/>
              <a:buChar char="•"/>
              <a:defRPr sz="1505"/>
            </a:lvl9pPr>
          </a:lstStyle>
          <a:p>
            <a:endParaRPr/>
          </a:p>
        </p:txBody>
      </p:sp>
      <p:sp>
        <p:nvSpPr>
          <p:cNvPr id="269" name="Google Shape;269;g11458692f8f_1_185"/>
          <p:cNvSpPr txBox="1">
            <a:spLocks noGrp="1"/>
          </p:cNvSpPr>
          <p:nvPr>
            <p:ph type="body" idx="3"/>
          </p:nvPr>
        </p:nvSpPr>
        <p:spPr>
          <a:xfrm>
            <a:off x="4496697" y="1443954"/>
            <a:ext cx="3912710" cy="601771"/>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51"/>
              </a:spcBef>
              <a:spcAft>
                <a:spcPts val="0"/>
              </a:spcAft>
              <a:buClr>
                <a:schemeClr val="dk1"/>
              </a:buClr>
              <a:buSzPts val="2257"/>
              <a:buNone/>
              <a:defRPr sz="2257" b="1"/>
            </a:lvl1pPr>
            <a:lvl2pPr marL="914400" lvl="1" indent="-228600" algn="l">
              <a:lnSpc>
                <a:spcPct val="100000"/>
              </a:lnSpc>
              <a:spcBef>
                <a:spcPts val="376"/>
              </a:spcBef>
              <a:spcAft>
                <a:spcPts val="0"/>
              </a:spcAft>
              <a:buClr>
                <a:schemeClr val="dk1"/>
              </a:buClr>
              <a:buSzPts val="1881"/>
              <a:buNone/>
              <a:defRPr sz="1881" b="1"/>
            </a:lvl2pPr>
            <a:lvl3pPr marL="1371600" lvl="2" indent="-228600" algn="l">
              <a:lnSpc>
                <a:spcPct val="100000"/>
              </a:lnSpc>
              <a:spcBef>
                <a:spcPts val="339"/>
              </a:spcBef>
              <a:spcAft>
                <a:spcPts val="0"/>
              </a:spcAft>
              <a:buClr>
                <a:schemeClr val="dk1"/>
              </a:buClr>
              <a:buSzPts val="1693"/>
              <a:buNone/>
              <a:defRPr sz="1693" b="1"/>
            </a:lvl3pPr>
            <a:lvl4pPr marL="1828800" lvl="3" indent="-228600" algn="l">
              <a:lnSpc>
                <a:spcPct val="100000"/>
              </a:lnSpc>
              <a:spcBef>
                <a:spcPts val="301"/>
              </a:spcBef>
              <a:spcAft>
                <a:spcPts val="0"/>
              </a:spcAft>
              <a:buClr>
                <a:schemeClr val="dk1"/>
              </a:buClr>
              <a:buSzPts val="1505"/>
              <a:buNone/>
              <a:defRPr sz="1505" b="1"/>
            </a:lvl4pPr>
            <a:lvl5pPr marL="2286000" lvl="4" indent="-228600" algn="l">
              <a:lnSpc>
                <a:spcPct val="100000"/>
              </a:lnSpc>
              <a:spcBef>
                <a:spcPts val="301"/>
              </a:spcBef>
              <a:spcAft>
                <a:spcPts val="0"/>
              </a:spcAft>
              <a:buClr>
                <a:schemeClr val="dk1"/>
              </a:buClr>
              <a:buSzPts val="1505"/>
              <a:buNone/>
              <a:defRPr sz="1505" b="1"/>
            </a:lvl5pPr>
            <a:lvl6pPr marL="2743200" lvl="5" indent="-228600" algn="l">
              <a:lnSpc>
                <a:spcPct val="100000"/>
              </a:lnSpc>
              <a:spcBef>
                <a:spcPts val="301"/>
              </a:spcBef>
              <a:spcAft>
                <a:spcPts val="0"/>
              </a:spcAft>
              <a:buClr>
                <a:schemeClr val="dk1"/>
              </a:buClr>
              <a:buSzPts val="1505"/>
              <a:buNone/>
              <a:defRPr sz="1505" b="1"/>
            </a:lvl6pPr>
            <a:lvl7pPr marL="3200400" lvl="6" indent="-228600" algn="l">
              <a:lnSpc>
                <a:spcPct val="100000"/>
              </a:lnSpc>
              <a:spcBef>
                <a:spcPts val="301"/>
              </a:spcBef>
              <a:spcAft>
                <a:spcPts val="0"/>
              </a:spcAft>
              <a:buClr>
                <a:schemeClr val="dk1"/>
              </a:buClr>
              <a:buSzPts val="1505"/>
              <a:buNone/>
              <a:defRPr sz="1505" b="1"/>
            </a:lvl7pPr>
            <a:lvl8pPr marL="3657600" lvl="7" indent="-228600" algn="l">
              <a:lnSpc>
                <a:spcPct val="100000"/>
              </a:lnSpc>
              <a:spcBef>
                <a:spcPts val="301"/>
              </a:spcBef>
              <a:spcAft>
                <a:spcPts val="0"/>
              </a:spcAft>
              <a:buClr>
                <a:schemeClr val="dk1"/>
              </a:buClr>
              <a:buSzPts val="1505"/>
              <a:buNone/>
              <a:defRPr sz="1505" b="1"/>
            </a:lvl8pPr>
            <a:lvl9pPr marL="4114800" lvl="8" indent="-228600" algn="l">
              <a:lnSpc>
                <a:spcPct val="100000"/>
              </a:lnSpc>
              <a:spcBef>
                <a:spcPts val="301"/>
              </a:spcBef>
              <a:spcAft>
                <a:spcPts val="0"/>
              </a:spcAft>
              <a:buClr>
                <a:schemeClr val="dk1"/>
              </a:buClr>
              <a:buSzPts val="1505"/>
              <a:buNone/>
              <a:defRPr sz="1505" b="1"/>
            </a:lvl9pPr>
          </a:lstStyle>
          <a:p>
            <a:endParaRPr/>
          </a:p>
        </p:txBody>
      </p:sp>
      <p:sp>
        <p:nvSpPr>
          <p:cNvPr id="270" name="Google Shape;270;g11458692f8f_1_185"/>
          <p:cNvSpPr txBox="1">
            <a:spLocks noGrp="1"/>
          </p:cNvSpPr>
          <p:nvPr>
            <p:ph type="body" idx="4"/>
          </p:nvPr>
        </p:nvSpPr>
        <p:spPr>
          <a:xfrm>
            <a:off x="4496697" y="2045726"/>
            <a:ext cx="3912710" cy="3716651"/>
          </a:xfrm>
          <a:prstGeom prst="rect">
            <a:avLst/>
          </a:prstGeom>
          <a:noFill/>
          <a:ln>
            <a:noFill/>
          </a:ln>
        </p:spPr>
        <p:txBody>
          <a:bodyPr spcFirstLastPara="1" wrap="square" lIns="91425" tIns="45700" rIns="91425" bIns="45700" anchor="t" anchorCtr="0">
            <a:normAutofit/>
          </a:bodyPr>
          <a:lstStyle>
            <a:lvl1pPr marL="457200" lvl="0" indent="-371919" algn="l">
              <a:lnSpc>
                <a:spcPct val="100000"/>
              </a:lnSpc>
              <a:spcBef>
                <a:spcPts val="451"/>
              </a:spcBef>
              <a:spcAft>
                <a:spcPts val="0"/>
              </a:spcAft>
              <a:buClr>
                <a:schemeClr val="dk1"/>
              </a:buClr>
              <a:buSzPts val="2257"/>
              <a:buChar char="•"/>
              <a:defRPr sz="2257"/>
            </a:lvl1pPr>
            <a:lvl2pPr marL="914400" lvl="1" indent="-348043" algn="l">
              <a:lnSpc>
                <a:spcPct val="100000"/>
              </a:lnSpc>
              <a:spcBef>
                <a:spcPts val="376"/>
              </a:spcBef>
              <a:spcAft>
                <a:spcPts val="0"/>
              </a:spcAft>
              <a:buClr>
                <a:schemeClr val="dk1"/>
              </a:buClr>
              <a:buSzPts val="1881"/>
              <a:buChar char="–"/>
              <a:defRPr sz="1881"/>
            </a:lvl2pPr>
            <a:lvl3pPr marL="1371600" lvl="2" indent="-336105" algn="l">
              <a:lnSpc>
                <a:spcPct val="100000"/>
              </a:lnSpc>
              <a:spcBef>
                <a:spcPts val="339"/>
              </a:spcBef>
              <a:spcAft>
                <a:spcPts val="0"/>
              </a:spcAft>
              <a:buClr>
                <a:schemeClr val="dk1"/>
              </a:buClr>
              <a:buSzPts val="1693"/>
              <a:buChar char="•"/>
              <a:defRPr sz="1693"/>
            </a:lvl3pPr>
            <a:lvl4pPr marL="1828800" lvl="3" indent="-324167" algn="l">
              <a:lnSpc>
                <a:spcPct val="100000"/>
              </a:lnSpc>
              <a:spcBef>
                <a:spcPts val="301"/>
              </a:spcBef>
              <a:spcAft>
                <a:spcPts val="0"/>
              </a:spcAft>
              <a:buClr>
                <a:schemeClr val="dk1"/>
              </a:buClr>
              <a:buSzPts val="1505"/>
              <a:buChar char="–"/>
              <a:defRPr sz="1505"/>
            </a:lvl4pPr>
            <a:lvl5pPr marL="2286000" lvl="4" indent="-324167" algn="l">
              <a:lnSpc>
                <a:spcPct val="100000"/>
              </a:lnSpc>
              <a:spcBef>
                <a:spcPts val="301"/>
              </a:spcBef>
              <a:spcAft>
                <a:spcPts val="0"/>
              </a:spcAft>
              <a:buClr>
                <a:schemeClr val="dk1"/>
              </a:buClr>
              <a:buSzPts val="1505"/>
              <a:buChar char="»"/>
              <a:defRPr sz="1505"/>
            </a:lvl5pPr>
            <a:lvl6pPr marL="2743200" lvl="5" indent="-324167" algn="l">
              <a:lnSpc>
                <a:spcPct val="100000"/>
              </a:lnSpc>
              <a:spcBef>
                <a:spcPts val="301"/>
              </a:spcBef>
              <a:spcAft>
                <a:spcPts val="0"/>
              </a:spcAft>
              <a:buClr>
                <a:schemeClr val="dk1"/>
              </a:buClr>
              <a:buSzPts val="1505"/>
              <a:buChar char="•"/>
              <a:defRPr sz="1505"/>
            </a:lvl6pPr>
            <a:lvl7pPr marL="3200400" lvl="6" indent="-324167" algn="l">
              <a:lnSpc>
                <a:spcPct val="100000"/>
              </a:lnSpc>
              <a:spcBef>
                <a:spcPts val="301"/>
              </a:spcBef>
              <a:spcAft>
                <a:spcPts val="0"/>
              </a:spcAft>
              <a:buClr>
                <a:schemeClr val="dk1"/>
              </a:buClr>
              <a:buSzPts val="1505"/>
              <a:buChar char="•"/>
              <a:defRPr sz="1505"/>
            </a:lvl7pPr>
            <a:lvl8pPr marL="3657600" lvl="7" indent="-324167" algn="l">
              <a:lnSpc>
                <a:spcPct val="100000"/>
              </a:lnSpc>
              <a:spcBef>
                <a:spcPts val="301"/>
              </a:spcBef>
              <a:spcAft>
                <a:spcPts val="0"/>
              </a:spcAft>
              <a:buClr>
                <a:schemeClr val="dk1"/>
              </a:buClr>
              <a:buSzPts val="1505"/>
              <a:buChar char="•"/>
              <a:defRPr sz="1505"/>
            </a:lvl8pPr>
            <a:lvl9pPr marL="4114800" lvl="8" indent="-324167" algn="l">
              <a:lnSpc>
                <a:spcPct val="100000"/>
              </a:lnSpc>
              <a:spcBef>
                <a:spcPts val="301"/>
              </a:spcBef>
              <a:spcAft>
                <a:spcPts val="0"/>
              </a:spcAft>
              <a:buClr>
                <a:schemeClr val="dk1"/>
              </a:buClr>
              <a:buSzPts val="1505"/>
              <a:buChar char="•"/>
              <a:defRPr sz="1505"/>
            </a:lvl9pPr>
          </a:lstStyle>
          <a:p>
            <a:endParaRPr/>
          </a:p>
        </p:txBody>
      </p:sp>
      <p:sp>
        <p:nvSpPr>
          <p:cNvPr id="271" name="Google Shape;271;g11458692f8f_1_185"/>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g11458692f8f_1_185"/>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g11458692f8f_1_185"/>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
        <p:cNvGrpSpPr/>
        <p:nvPr/>
      </p:nvGrpSpPr>
      <p:grpSpPr>
        <a:xfrm>
          <a:off x="0" y="0"/>
          <a:ext cx="0" cy="0"/>
          <a:chOff x="0" y="0"/>
          <a:chExt cx="0" cy="0"/>
        </a:xfrm>
      </p:grpSpPr>
      <p:sp>
        <p:nvSpPr>
          <p:cNvPr id="275" name="Google Shape;275;g11458692f8f_1_194"/>
          <p:cNvSpPr txBox="1">
            <a:spLocks noGrp="1"/>
          </p:cNvSpPr>
          <p:nvPr>
            <p:ph type="title"/>
          </p:nvPr>
        </p:nvSpPr>
        <p:spPr>
          <a:xfrm>
            <a:off x="442600" y="258329"/>
            <a:ext cx="7966806" cy="107512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g11458692f8f_1_194"/>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g11458692f8f_1_194"/>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g11458692f8f_1_194"/>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u și conținut" type="obj">
  <p:cSld name="OBJECT">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502920" y="535519"/>
            <a:ext cx="6309360"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body" idx="1"/>
          </p:nvPr>
        </p:nvSpPr>
        <p:spPr>
          <a:xfrm>
            <a:off x="502920" y="2677584"/>
            <a:ext cx="630936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33" name="Google Shape;33;p26"/>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9"/>
        <p:cNvGrpSpPr/>
        <p:nvPr/>
      </p:nvGrpSpPr>
      <p:grpSpPr>
        <a:xfrm>
          <a:off x="0" y="0"/>
          <a:ext cx="0" cy="0"/>
          <a:chOff x="0" y="0"/>
          <a:chExt cx="0" cy="0"/>
        </a:xfrm>
      </p:grpSpPr>
      <p:sp>
        <p:nvSpPr>
          <p:cNvPr id="280" name="Google Shape;280;g11458692f8f_1_199"/>
          <p:cNvSpPr txBox="1">
            <a:spLocks noGrp="1"/>
          </p:cNvSpPr>
          <p:nvPr>
            <p:ph type="title"/>
          </p:nvPr>
        </p:nvSpPr>
        <p:spPr>
          <a:xfrm>
            <a:off x="442601" y="256835"/>
            <a:ext cx="2912249" cy="109304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81"/>
              <a:buFont typeface="Calibri"/>
              <a:buNone/>
              <a:defRPr sz="1881"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g11458692f8f_1_199"/>
          <p:cNvSpPr txBox="1">
            <a:spLocks noGrp="1"/>
          </p:cNvSpPr>
          <p:nvPr>
            <p:ph type="body" idx="1"/>
          </p:nvPr>
        </p:nvSpPr>
        <p:spPr>
          <a:xfrm>
            <a:off x="3460889" y="256836"/>
            <a:ext cx="4948518" cy="5505541"/>
          </a:xfrm>
          <a:prstGeom prst="rect">
            <a:avLst/>
          </a:prstGeom>
          <a:noFill/>
          <a:ln>
            <a:noFill/>
          </a:ln>
        </p:spPr>
        <p:txBody>
          <a:bodyPr spcFirstLastPara="1" wrap="square" lIns="91425" tIns="45700" rIns="91425" bIns="45700" anchor="t" anchorCtr="0">
            <a:normAutofit/>
          </a:bodyPr>
          <a:lstStyle>
            <a:lvl1pPr marL="457200" lvl="0" indent="-419735" algn="l">
              <a:lnSpc>
                <a:spcPct val="100000"/>
              </a:lnSpc>
              <a:spcBef>
                <a:spcPts val="602"/>
              </a:spcBef>
              <a:spcAft>
                <a:spcPts val="0"/>
              </a:spcAft>
              <a:buClr>
                <a:schemeClr val="dk1"/>
              </a:buClr>
              <a:buSzPts val="3010"/>
              <a:buChar char="•"/>
              <a:defRPr sz="3010"/>
            </a:lvl1pPr>
            <a:lvl2pPr marL="914400" lvl="1" indent="-395858" algn="l">
              <a:lnSpc>
                <a:spcPct val="100000"/>
              </a:lnSpc>
              <a:spcBef>
                <a:spcPts val="527"/>
              </a:spcBef>
              <a:spcAft>
                <a:spcPts val="0"/>
              </a:spcAft>
              <a:buClr>
                <a:schemeClr val="dk1"/>
              </a:buClr>
              <a:buSzPts val="2634"/>
              <a:buChar char="–"/>
              <a:defRPr sz="2634"/>
            </a:lvl2pPr>
            <a:lvl3pPr marL="1371600" lvl="2" indent="-371919" algn="l">
              <a:lnSpc>
                <a:spcPct val="100000"/>
              </a:lnSpc>
              <a:spcBef>
                <a:spcPts val="451"/>
              </a:spcBef>
              <a:spcAft>
                <a:spcPts val="0"/>
              </a:spcAft>
              <a:buClr>
                <a:schemeClr val="dk1"/>
              </a:buClr>
              <a:buSzPts val="2257"/>
              <a:buChar char="•"/>
              <a:defRPr sz="2257"/>
            </a:lvl3pPr>
            <a:lvl4pPr marL="1828800" lvl="3" indent="-348043" algn="l">
              <a:lnSpc>
                <a:spcPct val="100000"/>
              </a:lnSpc>
              <a:spcBef>
                <a:spcPts val="376"/>
              </a:spcBef>
              <a:spcAft>
                <a:spcPts val="0"/>
              </a:spcAft>
              <a:buClr>
                <a:schemeClr val="dk1"/>
              </a:buClr>
              <a:buSzPts val="1881"/>
              <a:buChar char="–"/>
              <a:defRPr sz="1881"/>
            </a:lvl4pPr>
            <a:lvl5pPr marL="2286000" lvl="4" indent="-348043" algn="l">
              <a:lnSpc>
                <a:spcPct val="100000"/>
              </a:lnSpc>
              <a:spcBef>
                <a:spcPts val="376"/>
              </a:spcBef>
              <a:spcAft>
                <a:spcPts val="0"/>
              </a:spcAft>
              <a:buClr>
                <a:schemeClr val="dk1"/>
              </a:buClr>
              <a:buSzPts val="1881"/>
              <a:buChar char="»"/>
              <a:defRPr sz="1881"/>
            </a:lvl5pPr>
            <a:lvl6pPr marL="2743200" lvl="5" indent="-348043" algn="l">
              <a:lnSpc>
                <a:spcPct val="100000"/>
              </a:lnSpc>
              <a:spcBef>
                <a:spcPts val="376"/>
              </a:spcBef>
              <a:spcAft>
                <a:spcPts val="0"/>
              </a:spcAft>
              <a:buClr>
                <a:schemeClr val="dk1"/>
              </a:buClr>
              <a:buSzPts val="1881"/>
              <a:buChar char="•"/>
              <a:defRPr sz="1881"/>
            </a:lvl6pPr>
            <a:lvl7pPr marL="3200400" lvl="6" indent="-348043" algn="l">
              <a:lnSpc>
                <a:spcPct val="100000"/>
              </a:lnSpc>
              <a:spcBef>
                <a:spcPts val="376"/>
              </a:spcBef>
              <a:spcAft>
                <a:spcPts val="0"/>
              </a:spcAft>
              <a:buClr>
                <a:schemeClr val="dk1"/>
              </a:buClr>
              <a:buSzPts val="1881"/>
              <a:buChar char="•"/>
              <a:defRPr sz="1881"/>
            </a:lvl7pPr>
            <a:lvl8pPr marL="3657600" lvl="7" indent="-348043" algn="l">
              <a:lnSpc>
                <a:spcPct val="100000"/>
              </a:lnSpc>
              <a:spcBef>
                <a:spcPts val="376"/>
              </a:spcBef>
              <a:spcAft>
                <a:spcPts val="0"/>
              </a:spcAft>
              <a:buClr>
                <a:schemeClr val="dk1"/>
              </a:buClr>
              <a:buSzPts val="1881"/>
              <a:buChar char="•"/>
              <a:defRPr sz="1881"/>
            </a:lvl8pPr>
            <a:lvl9pPr marL="4114800" lvl="8" indent="-348043" algn="l">
              <a:lnSpc>
                <a:spcPct val="100000"/>
              </a:lnSpc>
              <a:spcBef>
                <a:spcPts val="376"/>
              </a:spcBef>
              <a:spcAft>
                <a:spcPts val="0"/>
              </a:spcAft>
              <a:buClr>
                <a:schemeClr val="dk1"/>
              </a:buClr>
              <a:buSzPts val="1881"/>
              <a:buChar char="•"/>
              <a:defRPr sz="1881"/>
            </a:lvl9pPr>
          </a:lstStyle>
          <a:p>
            <a:endParaRPr/>
          </a:p>
        </p:txBody>
      </p:sp>
      <p:sp>
        <p:nvSpPr>
          <p:cNvPr id="282" name="Google Shape;282;g11458692f8f_1_199"/>
          <p:cNvSpPr txBox="1">
            <a:spLocks noGrp="1"/>
          </p:cNvSpPr>
          <p:nvPr>
            <p:ph type="body" idx="2"/>
          </p:nvPr>
        </p:nvSpPr>
        <p:spPr>
          <a:xfrm>
            <a:off x="442601" y="1349881"/>
            <a:ext cx="2912249" cy="441249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63"/>
              </a:spcBef>
              <a:spcAft>
                <a:spcPts val="0"/>
              </a:spcAft>
              <a:buClr>
                <a:schemeClr val="dk1"/>
              </a:buClr>
              <a:buSzPts val="1317"/>
              <a:buNone/>
              <a:defRPr sz="1317"/>
            </a:lvl1pPr>
            <a:lvl2pPr marL="914400" lvl="1" indent="-228600" algn="l">
              <a:lnSpc>
                <a:spcPct val="100000"/>
              </a:lnSpc>
              <a:spcBef>
                <a:spcPts val="226"/>
              </a:spcBef>
              <a:spcAft>
                <a:spcPts val="0"/>
              </a:spcAft>
              <a:buClr>
                <a:schemeClr val="dk1"/>
              </a:buClr>
              <a:buSzPts val="1129"/>
              <a:buNone/>
              <a:defRPr sz="1129"/>
            </a:lvl2pPr>
            <a:lvl3pPr marL="1371600" lvl="2" indent="-228600" algn="l">
              <a:lnSpc>
                <a:spcPct val="100000"/>
              </a:lnSpc>
              <a:spcBef>
                <a:spcPts val="188"/>
              </a:spcBef>
              <a:spcAft>
                <a:spcPts val="0"/>
              </a:spcAft>
              <a:buClr>
                <a:schemeClr val="dk1"/>
              </a:buClr>
              <a:buSzPts val="941"/>
              <a:buNone/>
              <a:defRPr sz="941"/>
            </a:lvl3pPr>
            <a:lvl4pPr marL="1828800" lvl="3" indent="-228600" algn="l">
              <a:lnSpc>
                <a:spcPct val="100000"/>
              </a:lnSpc>
              <a:spcBef>
                <a:spcPts val="169"/>
              </a:spcBef>
              <a:spcAft>
                <a:spcPts val="0"/>
              </a:spcAft>
              <a:buClr>
                <a:schemeClr val="dk1"/>
              </a:buClr>
              <a:buSzPts val="847"/>
              <a:buNone/>
              <a:defRPr sz="847"/>
            </a:lvl4pPr>
            <a:lvl5pPr marL="2286000" lvl="4" indent="-228600" algn="l">
              <a:lnSpc>
                <a:spcPct val="100000"/>
              </a:lnSpc>
              <a:spcBef>
                <a:spcPts val="169"/>
              </a:spcBef>
              <a:spcAft>
                <a:spcPts val="0"/>
              </a:spcAft>
              <a:buClr>
                <a:schemeClr val="dk1"/>
              </a:buClr>
              <a:buSzPts val="847"/>
              <a:buNone/>
              <a:defRPr sz="847"/>
            </a:lvl5pPr>
            <a:lvl6pPr marL="2743200" lvl="5" indent="-228600" algn="l">
              <a:lnSpc>
                <a:spcPct val="100000"/>
              </a:lnSpc>
              <a:spcBef>
                <a:spcPts val="169"/>
              </a:spcBef>
              <a:spcAft>
                <a:spcPts val="0"/>
              </a:spcAft>
              <a:buClr>
                <a:schemeClr val="dk1"/>
              </a:buClr>
              <a:buSzPts val="847"/>
              <a:buNone/>
              <a:defRPr sz="847"/>
            </a:lvl6pPr>
            <a:lvl7pPr marL="3200400" lvl="6" indent="-228600" algn="l">
              <a:lnSpc>
                <a:spcPct val="100000"/>
              </a:lnSpc>
              <a:spcBef>
                <a:spcPts val="169"/>
              </a:spcBef>
              <a:spcAft>
                <a:spcPts val="0"/>
              </a:spcAft>
              <a:buClr>
                <a:schemeClr val="dk1"/>
              </a:buClr>
              <a:buSzPts val="847"/>
              <a:buNone/>
              <a:defRPr sz="847"/>
            </a:lvl7pPr>
            <a:lvl8pPr marL="3657600" lvl="7" indent="-228600" algn="l">
              <a:lnSpc>
                <a:spcPct val="100000"/>
              </a:lnSpc>
              <a:spcBef>
                <a:spcPts val="169"/>
              </a:spcBef>
              <a:spcAft>
                <a:spcPts val="0"/>
              </a:spcAft>
              <a:buClr>
                <a:schemeClr val="dk1"/>
              </a:buClr>
              <a:buSzPts val="847"/>
              <a:buNone/>
              <a:defRPr sz="847"/>
            </a:lvl8pPr>
            <a:lvl9pPr marL="4114800" lvl="8" indent="-228600" algn="l">
              <a:lnSpc>
                <a:spcPct val="100000"/>
              </a:lnSpc>
              <a:spcBef>
                <a:spcPts val="169"/>
              </a:spcBef>
              <a:spcAft>
                <a:spcPts val="0"/>
              </a:spcAft>
              <a:buClr>
                <a:schemeClr val="dk1"/>
              </a:buClr>
              <a:buSzPts val="847"/>
              <a:buNone/>
              <a:defRPr sz="847"/>
            </a:lvl9pPr>
          </a:lstStyle>
          <a:p>
            <a:endParaRPr/>
          </a:p>
        </p:txBody>
      </p:sp>
      <p:sp>
        <p:nvSpPr>
          <p:cNvPr id="283" name="Google Shape;283;g11458692f8f_1_199"/>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g11458692f8f_1_199"/>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g11458692f8f_1_199"/>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6"/>
        <p:cNvGrpSpPr/>
        <p:nvPr/>
      </p:nvGrpSpPr>
      <p:grpSpPr>
        <a:xfrm>
          <a:off x="0" y="0"/>
          <a:ext cx="0" cy="0"/>
          <a:chOff x="0" y="0"/>
          <a:chExt cx="0" cy="0"/>
        </a:xfrm>
      </p:grpSpPr>
      <p:sp>
        <p:nvSpPr>
          <p:cNvPr id="287" name="Google Shape;287;g11458692f8f_1_206"/>
          <p:cNvSpPr txBox="1">
            <a:spLocks noGrp="1"/>
          </p:cNvSpPr>
          <p:nvPr>
            <p:ph type="title"/>
          </p:nvPr>
        </p:nvSpPr>
        <p:spPr>
          <a:xfrm>
            <a:off x="1735055" y="4515529"/>
            <a:ext cx="5311204" cy="53308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881"/>
              <a:buFont typeface="Calibri"/>
              <a:buNone/>
              <a:defRPr sz="1881"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g11458692f8f_1_206"/>
          <p:cNvSpPr>
            <a:spLocks noGrp="1"/>
          </p:cNvSpPr>
          <p:nvPr>
            <p:ph type="pic" idx="2"/>
          </p:nvPr>
        </p:nvSpPr>
        <p:spPr>
          <a:xfrm>
            <a:off x="1735055" y="576387"/>
            <a:ext cx="5311204" cy="3870453"/>
          </a:xfrm>
          <a:prstGeom prst="rect">
            <a:avLst/>
          </a:prstGeom>
          <a:noFill/>
          <a:ln>
            <a:noFill/>
          </a:ln>
        </p:spPr>
      </p:sp>
      <p:sp>
        <p:nvSpPr>
          <p:cNvPr id="289" name="Google Shape;289;g11458692f8f_1_206"/>
          <p:cNvSpPr txBox="1">
            <a:spLocks noGrp="1"/>
          </p:cNvSpPr>
          <p:nvPr>
            <p:ph type="body" idx="1"/>
          </p:nvPr>
        </p:nvSpPr>
        <p:spPr>
          <a:xfrm>
            <a:off x="1735055" y="5048613"/>
            <a:ext cx="5311204" cy="75706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63"/>
              </a:spcBef>
              <a:spcAft>
                <a:spcPts val="0"/>
              </a:spcAft>
              <a:buClr>
                <a:schemeClr val="dk1"/>
              </a:buClr>
              <a:buSzPts val="1317"/>
              <a:buNone/>
              <a:defRPr sz="1317"/>
            </a:lvl1pPr>
            <a:lvl2pPr marL="914400" lvl="1" indent="-228600" algn="l">
              <a:lnSpc>
                <a:spcPct val="100000"/>
              </a:lnSpc>
              <a:spcBef>
                <a:spcPts val="226"/>
              </a:spcBef>
              <a:spcAft>
                <a:spcPts val="0"/>
              </a:spcAft>
              <a:buClr>
                <a:schemeClr val="dk1"/>
              </a:buClr>
              <a:buSzPts val="1129"/>
              <a:buNone/>
              <a:defRPr sz="1129"/>
            </a:lvl2pPr>
            <a:lvl3pPr marL="1371600" lvl="2" indent="-228600" algn="l">
              <a:lnSpc>
                <a:spcPct val="100000"/>
              </a:lnSpc>
              <a:spcBef>
                <a:spcPts val="188"/>
              </a:spcBef>
              <a:spcAft>
                <a:spcPts val="0"/>
              </a:spcAft>
              <a:buClr>
                <a:schemeClr val="dk1"/>
              </a:buClr>
              <a:buSzPts val="941"/>
              <a:buNone/>
              <a:defRPr sz="941"/>
            </a:lvl3pPr>
            <a:lvl4pPr marL="1828800" lvl="3" indent="-228600" algn="l">
              <a:lnSpc>
                <a:spcPct val="100000"/>
              </a:lnSpc>
              <a:spcBef>
                <a:spcPts val="169"/>
              </a:spcBef>
              <a:spcAft>
                <a:spcPts val="0"/>
              </a:spcAft>
              <a:buClr>
                <a:schemeClr val="dk1"/>
              </a:buClr>
              <a:buSzPts val="847"/>
              <a:buNone/>
              <a:defRPr sz="847"/>
            </a:lvl4pPr>
            <a:lvl5pPr marL="2286000" lvl="4" indent="-228600" algn="l">
              <a:lnSpc>
                <a:spcPct val="100000"/>
              </a:lnSpc>
              <a:spcBef>
                <a:spcPts val="169"/>
              </a:spcBef>
              <a:spcAft>
                <a:spcPts val="0"/>
              </a:spcAft>
              <a:buClr>
                <a:schemeClr val="dk1"/>
              </a:buClr>
              <a:buSzPts val="847"/>
              <a:buNone/>
              <a:defRPr sz="847"/>
            </a:lvl5pPr>
            <a:lvl6pPr marL="2743200" lvl="5" indent="-228600" algn="l">
              <a:lnSpc>
                <a:spcPct val="100000"/>
              </a:lnSpc>
              <a:spcBef>
                <a:spcPts val="169"/>
              </a:spcBef>
              <a:spcAft>
                <a:spcPts val="0"/>
              </a:spcAft>
              <a:buClr>
                <a:schemeClr val="dk1"/>
              </a:buClr>
              <a:buSzPts val="847"/>
              <a:buNone/>
              <a:defRPr sz="847"/>
            </a:lvl6pPr>
            <a:lvl7pPr marL="3200400" lvl="6" indent="-228600" algn="l">
              <a:lnSpc>
                <a:spcPct val="100000"/>
              </a:lnSpc>
              <a:spcBef>
                <a:spcPts val="169"/>
              </a:spcBef>
              <a:spcAft>
                <a:spcPts val="0"/>
              </a:spcAft>
              <a:buClr>
                <a:schemeClr val="dk1"/>
              </a:buClr>
              <a:buSzPts val="847"/>
              <a:buNone/>
              <a:defRPr sz="847"/>
            </a:lvl7pPr>
            <a:lvl8pPr marL="3657600" lvl="7" indent="-228600" algn="l">
              <a:lnSpc>
                <a:spcPct val="100000"/>
              </a:lnSpc>
              <a:spcBef>
                <a:spcPts val="169"/>
              </a:spcBef>
              <a:spcAft>
                <a:spcPts val="0"/>
              </a:spcAft>
              <a:buClr>
                <a:schemeClr val="dk1"/>
              </a:buClr>
              <a:buSzPts val="847"/>
              <a:buNone/>
              <a:defRPr sz="847"/>
            </a:lvl8pPr>
            <a:lvl9pPr marL="4114800" lvl="8" indent="-228600" algn="l">
              <a:lnSpc>
                <a:spcPct val="100000"/>
              </a:lnSpc>
              <a:spcBef>
                <a:spcPts val="169"/>
              </a:spcBef>
              <a:spcAft>
                <a:spcPts val="0"/>
              </a:spcAft>
              <a:buClr>
                <a:schemeClr val="dk1"/>
              </a:buClr>
              <a:buSzPts val="847"/>
              <a:buNone/>
              <a:defRPr sz="847"/>
            </a:lvl9pPr>
          </a:lstStyle>
          <a:p>
            <a:endParaRPr/>
          </a:p>
        </p:txBody>
      </p:sp>
      <p:sp>
        <p:nvSpPr>
          <p:cNvPr id="290" name="Google Shape;290;g11458692f8f_1_206"/>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1" name="Google Shape;291;g11458692f8f_1_206"/>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g11458692f8f_1_206"/>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3"/>
        <p:cNvGrpSpPr/>
        <p:nvPr/>
      </p:nvGrpSpPr>
      <p:grpSpPr>
        <a:xfrm>
          <a:off x="0" y="0"/>
          <a:ext cx="0" cy="0"/>
          <a:chOff x="0" y="0"/>
          <a:chExt cx="0" cy="0"/>
        </a:xfrm>
      </p:grpSpPr>
      <p:sp>
        <p:nvSpPr>
          <p:cNvPr id="294" name="Google Shape;294;g11458692f8f_1_213"/>
          <p:cNvSpPr txBox="1">
            <a:spLocks noGrp="1"/>
          </p:cNvSpPr>
          <p:nvPr>
            <p:ph type="title"/>
          </p:nvPr>
        </p:nvSpPr>
        <p:spPr>
          <a:xfrm>
            <a:off x="442600" y="258329"/>
            <a:ext cx="7966806" cy="1075126"/>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g11458692f8f_1_213"/>
          <p:cNvSpPr txBox="1">
            <a:spLocks noGrp="1"/>
          </p:cNvSpPr>
          <p:nvPr>
            <p:ph type="body" idx="1"/>
          </p:nvPr>
        </p:nvSpPr>
        <p:spPr>
          <a:xfrm rot="5400000">
            <a:off x="2297403" y="-349626"/>
            <a:ext cx="4257200" cy="796680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6" name="Google Shape;296;g11458692f8f_1_213"/>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g11458692f8f_1_213"/>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g11458692f8f_1_213"/>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9"/>
        <p:cNvGrpSpPr/>
        <p:nvPr/>
      </p:nvGrpSpPr>
      <p:grpSpPr>
        <a:xfrm>
          <a:off x="0" y="0"/>
          <a:ext cx="0" cy="0"/>
          <a:chOff x="0" y="0"/>
          <a:chExt cx="0" cy="0"/>
        </a:xfrm>
      </p:grpSpPr>
      <p:sp>
        <p:nvSpPr>
          <p:cNvPr id="300" name="Google Shape;300;g11458692f8f_1_219"/>
          <p:cNvSpPr txBox="1">
            <a:spLocks noGrp="1"/>
          </p:cNvSpPr>
          <p:nvPr>
            <p:ph type="title"/>
          </p:nvPr>
        </p:nvSpPr>
        <p:spPr>
          <a:xfrm rot="5400000">
            <a:off x="4661533" y="2014503"/>
            <a:ext cx="5504047" cy="199170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g11458692f8f_1_219"/>
          <p:cNvSpPr txBox="1">
            <a:spLocks noGrp="1"/>
          </p:cNvSpPr>
          <p:nvPr>
            <p:ph type="body" idx="1"/>
          </p:nvPr>
        </p:nvSpPr>
        <p:spPr>
          <a:xfrm rot="5400000">
            <a:off x="604362" y="96568"/>
            <a:ext cx="5504047" cy="5827571"/>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2" name="Google Shape;302;g11458692f8f_1_219"/>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g11458692f8f_1_219"/>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g11458692f8f_1_219"/>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ntet secțiune" type="secHead">
  <p:cSld name="SECTION_HEADER">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499110" y="2507618"/>
            <a:ext cx="6309360"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499110" y="6731215"/>
            <a:ext cx="6309360"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920"/>
              <a:buNone/>
              <a:defRPr sz="1920">
                <a:solidFill>
                  <a:schemeClr val="dk1"/>
                </a:solidFill>
              </a:defRPr>
            </a:lvl1pPr>
            <a:lvl2pPr marL="914400" lvl="1" indent="-228600" algn="l">
              <a:lnSpc>
                <a:spcPct val="90000"/>
              </a:lnSpc>
              <a:spcBef>
                <a:spcPts val="400"/>
              </a:spcBef>
              <a:spcAft>
                <a:spcPts val="0"/>
              </a:spcAft>
              <a:buClr>
                <a:srgbClr val="888888"/>
              </a:buClr>
              <a:buSzPts val="1600"/>
              <a:buNone/>
              <a:defRPr sz="1600">
                <a:solidFill>
                  <a:srgbClr val="888888"/>
                </a:solidFill>
              </a:defRPr>
            </a:lvl2pPr>
            <a:lvl3pPr marL="1371600" lvl="2" indent="-228600" algn="l">
              <a:lnSpc>
                <a:spcPct val="90000"/>
              </a:lnSpc>
              <a:spcBef>
                <a:spcPts val="400"/>
              </a:spcBef>
              <a:spcAft>
                <a:spcPts val="0"/>
              </a:spcAft>
              <a:buClr>
                <a:srgbClr val="888888"/>
              </a:buClr>
              <a:buSzPts val="1440"/>
              <a:buNone/>
              <a:defRPr sz="1440">
                <a:solidFill>
                  <a:srgbClr val="888888"/>
                </a:solidFill>
              </a:defRPr>
            </a:lvl3pPr>
            <a:lvl4pPr marL="1828800" lvl="3" indent="-228600" algn="l">
              <a:lnSpc>
                <a:spcPct val="90000"/>
              </a:lnSpc>
              <a:spcBef>
                <a:spcPts val="400"/>
              </a:spcBef>
              <a:spcAft>
                <a:spcPts val="0"/>
              </a:spcAft>
              <a:buClr>
                <a:srgbClr val="888888"/>
              </a:buClr>
              <a:buSzPts val="1280"/>
              <a:buNone/>
              <a:defRPr sz="1280">
                <a:solidFill>
                  <a:srgbClr val="888888"/>
                </a:solidFill>
              </a:defRPr>
            </a:lvl4pPr>
            <a:lvl5pPr marL="2286000" lvl="4" indent="-228600" algn="l">
              <a:lnSpc>
                <a:spcPct val="90000"/>
              </a:lnSpc>
              <a:spcBef>
                <a:spcPts val="400"/>
              </a:spcBef>
              <a:spcAft>
                <a:spcPts val="0"/>
              </a:spcAft>
              <a:buClr>
                <a:srgbClr val="888888"/>
              </a:buClr>
              <a:buSzPts val="1280"/>
              <a:buNone/>
              <a:defRPr sz="1280">
                <a:solidFill>
                  <a:srgbClr val="888888"/>
                </a:solidFill>
              </a:defRPr>
            </a:lvl5pPr>
            <a:lvl6pPr marL="2743200" lvl="5" indent="-228600" algn="l">
              <a:lnSpc>
                <a:spcPct val="90000"/>
              </a:lnSpc>
              <a:spcBef>
                <a:spcPts val="400"/>
              </a:spcBef>
              <a:spcAft>
                <a:spcPts val="0"/>
              </a:spcAft>
              <a:buClr>
                <a:srgbClr val="888888"/>
              </a:buClr>
              <a:buSzPts val="1280"/>
              <a:buNone/>
              <a:defRPr sz="1280">
                <a:solidFill>
                  <a:srgbClr val="888888"/>
                </a:solidFill>
              </a:defRPr>
            </a:lvl6pPr>
            <a:lvl7pPr marL="3200400" lvl="6" indent="-228600" algn="l">
              <a:lnSpc>
                <a:spcPct val="90000"/>
              </a:lnSpc>
              <a:spcBef>
                <a:spcPts val="400"/>
              </a:spcBef>
              <a:spcAft>
                <a:spcPts val="0"/>
              </a:spcAft>
              <a:buClr>
                <a:srgbClr val="888888"/>
              </a:buClr>
              <a:buSzPts val="1280"/>
              <a:buNone/>
              <a:defRPr sz="1280">
                <a:solidFill>
                  <a:srgbClr val="888888"/>
                </a:solidFill>
              </a:defRPr>
            </a:lvl7pPr>
            <a:lvl8pPr marL="3657600" lvl="7" indent="-228600" algn="l">
              <a:lnSpc>
                <a:spcPct val="90000"/>
              </a:lnSpc>
              <a:spcBef>
                <a:spcPts val="400"/>
              </a:spcBef>
              <a:spcAft>
                <a:spcPts val="0"/>
              </a:spcAft>
              <a:buClr>
                <a:srgbClr val="888888"/>
              </a:buClr>
              <a:buSzPts val="1280"/>
              <a:buNone/>
              <a:defRPr sz="1280">
                <a:solidFill>
                  <a:srgbClr val="888888"/>
                </a:solidFill>
              </a:defRPr>
            </a:lvl8pPr>
            <a:lvl9pPr marL="4114800" lvl="8" indent="-228600" algn="l">
              <a:lnSpc>
                <a:spcPct val="90000"/>
              </a:lnSpc>
              <a:spcBef>
                <a:spcPts val="400"/>
              </a:spcBef>
              <a:spcAft>
                <a:spcPts val="0"/>
              </a:spcAft>
              <a:buClr>
                <a:srgbClr val="888888"/>
              </a:buClr>
              <a:buSzPts val="1280"/>
              <a:buNone/>
              <a:defRPr sz="1280">
                <a:solidFill>
                  <a:srgbClr val="888888"/>
                </a:solidFill>
              </a:defRPr>
            </a:lvl9pPr>
          </a:lstStyle>
          <a:p>
            <a:endParaRPr/>
          </a:p>
        </p:txBody>
      </p:sp>
      <p:sp>
        <p:nvSpPr>
          <p:cNvPr id="39" name="Google Shape;39;p27"/>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7"/>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7"/>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uă tipuri de conținut" type="twoObj">
  <p:cSld name="TWO_OBJECTS">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502920" y="535519"/>
            <a:ext cx="6309360"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body" idx="1"/>
          </p:nvPr>
        </p:nvSpPr>
        <p:spPr>
          <a:xfrm>
            <a:off x="502920" y="2677584"/>
            <a:ext cx="310896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45" name="Google Shape;45;p28"/>
          <p:cNvSpPr txBox="1">
            <a:spLocks noGrp="1"/>
          </p:cNvSpPr>
          <p:nvPr>
            <p:ph type="body" idx="2"/>
          </p:nvPr>
        </p:nvSpPr>
        <p:spPr>
          <a:xfrm>
            <a:off x="3703320" y="2677584"/>
            <a:ext cx="310896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ție" type="twoTxTwoObj">
  <p:cSld name="TWO_OBJECTS_WITH_TEXT">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503873" y="535519"/>
            <a:ext cx="6309360"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body" idx="1"/>
          </p:nvPr>
        </p:nvSpPr>
        <p:spPr>
          <a:xfrm>
            <a:off x="503874" y="2465706"/>
            <a:ext cx="309467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00"/>
              </a:spcBef>
              <a:spcAft>
                <a:spcPts val="0"/>
              </a:spcAft>
              <a:buClr>
                <a:schemeClr val="dk1"/>
              </a:buClr>
              <a:buSzPts val="1920"/>
              <a:buNone/>
              <a:defRPr sz="192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40"/>
              <a:buNone/>
              <a:defRPr sz="1440" b="1"/>
            </a:lvl3pPr>
            <a:lvl4pPr marL="1828800" lvl="3" indent="-228600" algn="l">
              <a:lnSpc>
                <a:spcPct val="90000"/>
              </a:lnSpc>
              <a:spcBef>
                <a:spcPts val="400"/>
              </a:spcBef>
              <a:spcAft>
                <a:spcPts val="0"/>
              </a:spcAft>
              <a:buClr>
                <a:schemeClr val="dk1"/>
              </a:buClr>
              <a:buSzPts val="1280"/>
              <a:buNone/>
              <a:defRPr sz="1280" b="1"/>
            </a:lvl4pPr>
            <a:lvl5pPr marL="2286000" lvl="4" indent="-228600" algn="l">
              <a:lnSpc>
                <a:spcPct val="90000"/>
              </a:lnSpc>
              <a:spcBef>
                <a:spcPts val="400"/>
              </a:spcBef>
              <a:spcAft>
                <a:spcPts val="0"/>
              </a:spcAft>
              <a:buClr>
                <a:schemeClr val="dk1"/>
              </a:buClr>
              <a:buSzPts val="1280"/>
              <a:buNone/>
              <a:defRPr sz="1280" b="1"/>
            </a:lvl5pPr>
            <a:lvl6pPr marL="2743200" lvl="5" indent="-228600" algn="l">
              <a:lnSpc>
                <a:spcPct val="90000"/>
              </a:lnSpc>
              <a:spcBef>
                <a:spcPts val="400"/>
              </a:spcBef>
              <a:spcAft>
                <a:spcPts val="0"/>
              </a:spcAft>
              <a:buClr>
                <a:schemeClr val="dk1"/>
              </a:buClr>
              <a:buSzPts val="1280"/>
              <a:buNone/>
              <a:defRPr sz="1280" b="1"/>
            </a:lvl6pPr>
            <a:lvl7pPr marL="3200400" lvl="6" indent="-228600" algn="l">
              <a:lnSpc>
                <a:spcPct val="90000"/>
              </a:lnSpc>
              <a:spcBef>
                <a:spcPts val="400"/>
              </a:spcBef>
              <a:spcAft>
                <a:spcPts val="0"/>
              </a:spcAft>
              <a:buClr>
                <a:schemeClr val="dk1"/>
              </a:buClr>
              <a:buSzPts val="1280"/>
              <a:buNone/>
              <a:defRPr sz="1280" b="1"/>
            </a:lvl7pPr>
            <a:lvl8pPr marL="3657600" lvl="7" indent="-228600" algn="l">
              <a:lnSpc>
                <a:spcPct val="90000"/>
              </a:lnSpc>
              <a:spcBef>
                <a:spcPts val="400"/>
              </a:spcBef>
              <a:spcAft>
                <a:spcPts val="0"/>
              </a:spcAft>
              <a:buClr>
                <a:schemeClr val="dk1"/>
              </a:buClr>
              <a:buSzPts val="1280"/>
              <a:buNone/>
              <a:defRPr sz="1280" b="1"/>
            </a:lvl8pPr>
            <a:lvl9pPr marL="4114800" lvl="8" indent="-228600" algn="l">
              <a:lnSpc>
                <a:spcPct val="90000"/>
              </a:lnSpc>
              <a:spcBef>
                <a:spcPts val="400"/>
              </a:spcBef>
              <a:spcAft>
                <a:spcPts val="0"/>
              </a:spcAft>
              <a:buClr>
                <a:schemeClr val="dk1"/>
              </a:buClr>
              <a:buSzPts val="1280"/>
              <a:buNone/>
              <a:defRPr sz="1280" b="1"/>
            </a:lvl9pPr>
          </a:lstStyle>
          <a:p>
            <a:endParaRPr/>
          </a:p>
        </p:txBody>
      </p:sp>
      <p:sp>
        <p:nvSpPr>
          <p:cNvPr id="52" name="Google Shape;52;p29"/>
          <p:cNvSpPr txBox="1">
            <a:spLocks noGrp="1"/>
          </p:cNvSpPr>
          <p:nvPr>
            <p:ph type="body" idx="2"/>
          </p:nvPr>
        </p:nvSpPr>
        <p:spPr>
          <a:xfrm>
            <a:off x="503874" y="3674110"/>
            <a:ext cx="309467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53" name="Google Shape;53;p29"/>
          <p:cNvSpPr txBox="1">
            <a:spLocks noGrp="1"/>
          </p:cNvSpPr>
          <p:nvPr>
            <p:ph type="body" idx="3"/>
          </p:nvPr>
        </p:nvSpPr>
        <p:spPr>
          <a:xfrm>
            <a:off x="3703320" y="2465706"/>
            <a:ext cx="3109913"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00"/>
              </a:spcBef>
              <a:spcAft>
                <a:spcPts val="0"/>
              </a:spcAft>
              <a:buClr>
                <a:schemeClr val="dk1"/>
              </a:buClr>
              <a:buSzPts val="1920"/>
              <a:buNone/>
              <a:defRPr sz="1920" b="1"/>
            </a:lvl1pPr>
            <a:lvl2pPr marL="914400" lvl="1" indent="-228600" algn="l">
              <a:lnSpc>
                <a:spcPct val="90000"/>
              </a:lnSpc>
              <a:spcBef>
                <a:spcPts val="400"/>
              </a:spcBef>
              <a:spcAft>
                <a:spcPts val="0"/>
              </a:spcAft>
              <a:buClr>
                <a:schemeClr val="dk1"/>
              </a:buClr>
              <a:buSzPts val="1600"/>
              <a:buNone/>
              <a:defRPr sz="1600" b="1"/>
            </a:lvl2pPr>
            <a:lvl3pPr marL="1371600" lvl="2" indent="-228600" algn="l">
              <a:lnSpc>
                <a:spcPct val="90000"/>
              </a:lnSpc>
              <a:spcBef>
                <a:spcPts val="400"/>
              </a:spcBef>
              <a:spcAft>
                <a:spcPts val="0"/>
              </a:spcAft>
              <a:buClr>
                <a:schemeClr val="dk1"/>
              </a:buClr>
              <a:buSzPts val="1440"/>
              <a:buNone/>
              <a:defRPr sz="1440" b="1"/>
            </a:lvl3pPr>
            <a:lvl4pPr marL="1828800" lvl="3" indent="-228600" algn="l">
              <a:lnSpc>
                <a:spcPct val="90000"/>
              </a:lnSpc>
              <a:spcBef>
                <a:spcPts val="400"/>
              </a:spcBef>
              <a:spcAft>
                <a:spcPts val="0"/>
              </a:spcAft>
              <a:buClr>
                <a:schemeClr val="dk1"/>
              </a:buClr>
              <a:buSzPts val="1280"/>
              <a:buNone/>
              <a:defRPr sz="1280" b="1"/>
            </a:lvl4pPr>
            <a:lvl5pPr marL="2286000" lvl="4" indent="-228600" algn="l">
              <a:lnSpc>
                <a:spcPct val="90000"/>
              </a:lnSpc>
              <a:spcBef>
                <a:spcPts val="400"/>
              </a:spcBef>
              <a:spcAft>
                <a:spcPts val="0"/>
              </a:spcAft>
              <a:buClr>
                <a:schemeClr val="dk1"/>
              </a:buClr>
              <a:buSzPts val="1280"/>
              <a:buNone/>
              <a:defRPr sz="1280" b="1"/>
            </a:lvl5pPr>
            <a:lvl6pPr marL="2743200" lvl="5" indent="-228600" algn="l">
              <a:lnSpc>
                <a:spcPct val="90000"/>
              </a:lnSpc>
              <a:spcBef>
                <a:spcPts val="400"/>
              </a:spcBef>
              <a:spcAft>
                <a:spcPts val="0"/>
              </a:spcAft>
              <a:buClr>
                <a:schemeClr val="dk1"/>
              </a:buClr>
              <a:buSzPts val="1280"/>
              <a:buNone/>
              <a:defRPr sz="1280" b="1"/>
            </a:lvl6pPr>
            <a:lvl7pPr marL="3200400" lvl="6" indent="-228600" algn="l">
              <a:lnSpc>
                <a:spcPct val="90000"/>
              </a:lnSpc>
              <a:spcBef>
                <a:spcPts val="400"/>
              </a:spcBef>
              <a:spcAft>
                <a:spcPts val="0"/>
              </a:spcAft>
              <a:buClr>
                <a:schemeClr val="dk1"/>
              </a:buClr>
              <a:buSzPts val="1280"/>
              <a:buNone/>
              <a:defRPr sz="1280" b="1"/>
            </a:lvl7pPr>
            <a:lvl8pPr marL="3657600" lvl="7" indent="-228600" algn="l">
              <a:lnSpc>
                <a:spcPct val="90000"/>
              </a:lnSpc>
              <a:spcBef>
                <a:spcPts val="400"/>
              </a:spcBef>
              <a:spcAft>
                <a:spcPts val="0"/>
              </a:spcAft>
              <a:buClr>
                <a:schemeClr val="dk1"/>
              </a:buClr>
              <a:buSzPts val="1280"/>
              <a:buNone/>
              <a:defRPr sz="1280" b="1"/>
            </a:lvl8pPr>
            <a:lvl9pPr marL="4114800" lvl="8" indent="-228600" algn="l">
              <a:lnSpc>
                <a:spcPct val="90000"/>
              </a:lnSpc>
              <a:spcBef>
                <a:spcPts val="400"/>
              </a:spcBef>
              <a:spcAft>
                <a:spcPts val="0"/>
              </a:spcAft>
              <a:buClr>
                <a:schemeClr val="dk1"/>
              </a:buClr>
              <a:buSzPts val="1280"/>
              <a:buNone/>
              <a:defRPr sz="1280" b="1"/>
            </a:lvl9pPr>
          </a:lstStyle>
          <a:p>
            <a:endParaRPr/>
          </a:p>
        </p:txBody>
      </p:sp>
      <p:sp>
        <p:nvSpPr>
          <p:cNvPr id="54" name="Google Shape;54;p29"/>
          <p:cNvSpPr txBox="1">
            <a:spLocks noGrp="1"/>
          </p:cNvSpPr>
          <p:nvPr>
            <p:ph type="body" idx="4"/>
          </p:nvPr>
        </p:nvSpPr>
        <p:spPr>
          <a:xfrm>
            <a:off x="3703320" y="3674110"/>
            <a:ext cx="3109913"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00"/>
              </a:spcBef>
              <a:spcAft>
                <a:spcPts val="0"/>
              </a:spcAft>
              <a:buClr>
                <a:schemeClr val="dk1"/>
              </a:buClr>
              <a:buSzPts val="18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42900" algn="l">
              <a:lnSpc>
                <a:spcPct val="90000"/>
              </a:lnSpc>
              <a:spcBef>
                <a:spcPts val="400"/>
              </a:spcBef>
              <a:spcAft>
                <a:spcPts val="0"/>
              </a:spcAft>
              <a:buClr>
                <a:schemeClr val="dk1"/>
              </a:buClr>
              <a:buSzPts val="1800"/>
              <a:buChar char="•"/>
              <a:defRPr/>
            </a:lvl3pPr>
            <a:lvl4pPr marL="1828800" lvl="3" indent="-342900" algn="l">
              <a:lnSpc>
                <a:spcPct val="90000"/>
              </a:lnSpc>
              <a:spcBef>
                <a:spcPts val="400"/>
              </a:spcBef>
              <a:spcAft>
                <a:spcPts val="0"/>
              </a:spcAft>
              <a:buClr>
                <a:schemeClr val="dk1"/>
              </a:buClr>
              <a:buSzPts val="1800"/>
              <a:buChar char="•"/>
              <a:defRPr/>
            </a:lvl4pPr>
            <a:lvl5pPr marL="2286000" lvl="4" indent="-342900" algn="l">
              <a:lnSpc>
                <a:spcPct val="90000"/>
              </a:lnSpc>
              <a:spcBef>
                <a:spcPts val="400"/>
              </a:spcBef>
              <a:spcAft>
                <a:spcPts val="0"/>
              </a:spcAft>
              <a:buClr>
                <a:schemeClr val="dk1"/>
              </a:buClr>
              <a:buSzPts val="1800"/>
              <a:buChar char="•"/>
              <a:defRPr/>
            </a:lvl5pPr>
            <a:lvl6pPr marL="2743200" lvl="5" indent="-342900" algn="l">
              <a:lnSpc>
                <a:spcPct val="90000"/>
              </a:lnSpc>
              <a:spcBef>
                <a:spcPts val="400"/>
              </a:spcBef>
              <a:spcAft>
                <a:spcPts val="0"/>
              </a:spcAft>
              <a:buClr>
                <a:schemeClr val="dk1"/>
              </a:buClr>
              <a:buSzPts val="1800"/>
              <a:buChar char="•"/>
              <a:defRPr/>
            </a:lvl6pPr>
            <a:lvl7pPr marL="3200400" lvl="6" indent="-342900" algn="l">
              <a:lnSpc>
                <a:spcPct val="90000"/>
              </a:lnSpc>
              <a:spcBef>
                <a:spcPts val="400"/>
              </a:spcBef>
              <a:spcAft>
                <a:spcPts val="0"/>
              </a:spcAft>
              <a:buClr>
                <a:schemeClr val="dk1"/>
              </a:buClr>
              <a:buSzPts val="1800"/>
              <a:buChar char="•"/>
              <a:defRPr/>
            </a:lvl7pPr>
            <a:lvl8pPr marL="3657600" lvl="7" indent="-342900" algn="l">
              <a:lnSpc>
                <a:spcPct val="90000"/>
              </a:lnSpc>
              <a:spcBef>
                <a:spcPts val="400"/>
              </a:spcBef>
              <a:spcAft>
                <a:spcPts val="0"/>
              </a:spcAft>
              <a:buClr>
                <a:schemeClr val="dk1"/>
              </a:buClr>
              <a:buSzPts val="1800"/>
              <a:buChar char="•"/>
              <a:defRPr/>
            </a:lvl8pPr>
            <a:lvl9pPr marL="4114800" lvl="8" indent="-342900" algn="l">
              <a:lnSpc>
                <a:spcPct val="90000"/>
              </a:lnSpc>
              <a:spcBef>
                <a:spcPts val="400"/>
              </a:spcBef>
              <a:spcAft>
                <a:spcPts val="0"/>
              </a:spcAft>
              <a:buClr>
                <a:schemeClr val="dk1"/>
              </a:buClr>
              <a:buSzPts val="1800"/>
              <a:buChar char="•"/>
              <a:defRPr/>
            </a:lvl9pPr>
          </a:lstStyle>
          <a:p>
            <a:endParaRPr/>
          </a:p>
        </p:txBody>
      </p:sp>
      <p:sp>
        <p:nvSpPr>
          <p:cNvPr id="55" name="Google Shape;55;p29"/>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ținut cu legendă"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503873" y="670560"/>
            <a:ext cx="235934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60"/>
              <a:buFont typeface="Calibri"/>
              <a:buNone/>
              <a:defRPr sz="25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3109913" y="1448226"/>
            <a:ext cx="3703320" cy="7147983"/>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800"/>
              </a:spcBef>
              <a:spcAft>
                <a:spcPts val="0"/>
              </a:spcAft>
              <a:buClr>
                <a:schemeClr val="dk1"/>
              </a:buClr>
              <a:buSzPts val="2560"/>
              <a:buChar char="•"/>
              <a:defRPr sz="2560"/>
            </a:lvl1pPr>
            <a:lvl2pPr marL="914400" lvl="1" indent="-370840" algn="l">
              <a:lnSpc>
                <a:spcPct val="90000"/>
              </a:lnSpc>
              <a:spcBef>
                <a:spcPts val="400"/>
              </a:spcBef>
              <a:spcAft>
                <a:spcPts val="0"/>
              </a:spcAft>
              <a:buClr>
                <a:schemeClr val="dk1"/>
              </a:buClr>
              <a:buSzPts val="2240"/>
              <a:buChar char="•"/>
              <a:defRPr sz="2240"/>
            </a:lvl2pPr>
            <a:lvl3pPr marL="1371600" lvl="2" indent="-350519" algn="l">
              <a:lnSpc>
                <a:spcPct val="90000"/>
              </a:lnSpc>
              <a:spcBef>
                <a:spcPts val="400"/>
              </a:spcBef>
              <a:spcAft>
                <a:spcPts val="0"/>
              </a:spcAft>
              <a:buClr>
                <a:schemeClr val="dk1"/>
              </a:buClr>
              <a:buSzPts val="1920"/>
              <a:buChar char="•"/>
              <a:defRPr sz="1920"/>
            </a:lvl3pPr>
            <a:lvl4pPr marL="1828800" lvl="3" indent="-330200" algn="l">
              <a:lnSpc>
                <a:spcPct val="90000"/>
              </a:lnSpc>
              <a:spcBef>
                <a:spcPts val="400"/>
              </a:spcBef>
              <a:spcAft>
                <a:spcPts val="0"/>
              </a:spcAft>
              <a:buClr>
                <a:schemeClr val="dk1"/>
              </a:buClr>
              <a:buSzPts val="1600"/>
              <a:buChar char="•"/>
              <a:defRPr sz="1600"/>
            </a:lvl4pPr>
            <a:lvl5pPr marL="2286000" lvl="4" indent="-330200" algn="l">
              <a:lnSpc>
                <a:spcPct val="90000"/>
              </a:lnSpc>
              <a:spcBef>
                <a:spcPts val="400"/>
              </a:spcBef>
              <a:spcAft>
                <a:spcPts val="0"/>
              </a:spcAft>
              <a:buClr>
                <a:schemeClr val="dk1"/>
              </a:buClr>
              <a:buSzPts val="1600"/>
              <a:buChar char="•"/>
              <a:defRPr sz="1600"/>
            </a:lvl5pPr>
            <a:lvl6pPr marL="2743200" lvl="5" indent="-330200" algn="l">
              <a:lnSpc>
                <a:spcPct val="90000"/>
              </a:lnSpc>
              <a:spcBef>
                <a:spcPts val="400"/>
              </a:spcBef>
              <a:spcAft>
                <a:spcPts val="0"/>
              </a:spcAft>
              <a:buClr>
                <a:schemeClr val="dk1"/>
              </a:buClr>
              <a:buSzPts val="1600"/>
              <a:buChar char="•"/>
              <a:defRPr sz="1600"/>
            </a:lvl6pPr>
            <a:lvl7pPr marL="3200400" lvl="6" indent="-330200" algn="l">
              <a:lnSpc>
                <a:spcPct val="90000"/>
              </a:lnSpc>
              <a:spcBef>
                <a:spcPts val="400"/>
              </a:spcBef>
              <a:spcAft>
                <a:spcPts val="0"/>
              </a:spcAft>
              <a:buClr>
                <a:schemeClr val="dk1"/>
              </a:buClr>
              <a:buSzPts val="1600"/>
              <a:buChar char="•"/>
              <a:defRPr sz="1600"/>
            </a:lvl7pPr>
            <a:lvl8pPr marL="3657600" lvl="7" indent="-330200" algn="l">
              <a:lnSpc>
                <a:spcPct val="90000"/>
              </a:lnSpc>
              <a:spcBef>
                <a:spcPts val="400"/>
              </a:spcBef>
              <a:spcAft>
                <a:spcPts val="0"/>
              </a:spcAft>
              <a:buClr>
                <a:schemeClr val="dk1"/>
              </a:buClr>
              <a:buSzPts val="1600"/>
              <a:buChar char="•"/>
              <a:defRPr sz="1600"/>
            </a:lvl8pPr>
            <a:lvl9pPr marL="4114800" lvl="8" indent="-330200" algn="l">
              <a:lnSpc>
                <a:spcPct val="90000"/>
              </a:lnSpc>
              <a:spcBef>
                <a:spcPts val="400"/>
              </a:spcBef>
              <a:spcAft>
                <a:spcPts val="0"/>
              </a:spcAft>
              <a:buClr>
                <a:schemeClr val="dk1"/>
              </a:buClr>
              <a:buSzPts val="1600"/>
              <a:buChar char="•"/>
              <a:defRPr sz="1600"/>
            </a:lvl9pPr>
          </a:lstStyle>
          <a:p>
            <a:endParaRPr/>
          </a:p>
        </p:txBody>
      </p:sp>
      <p:sp>
        <p:nvSpPr>
          <p:cNvPr id="61" name="Google Shape;61;p30"/>
          <p:cNvSpPr txBox="1">
            <a:spLocks noGrp="1"/>
          </p:cNvSpPr>
          <p:nvPr>
            <p:ph type="body" idx="2"/>
          </p:nvPr>
        </p:nvSpPr>
        <p:spPr>
          <a:xfrm>
            <a:off x="503873" y="3017520"/>
            <a:ext cx="235934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280"/>
              <a:buNone/>
              <a:defRPr sz="1280"/>
            </a:lvl1pPr>
            <a:lvl2pPr marL="914400" lvl="1" indent="-228600" algn="l">
              <a:lnSpc>
                <a:spcPct val="90000"/>
              </a:lnSpc>
              <a:spcBef>
                <a:spcPts val="400"/>
              </a:spcBef>
              <a:spcAft>
                <a:spcPts val="0"/>
              </a:spcAft>
              <a:buClr>
                <a:schemeClr val="dk1"/>
              </a:buClr>
              <a:buSzPts val="1120"/>
              <a:buNone/>
              <a:defRPr sz="1120"/>
            </a:lvl2pPr>
            <a:lvl3pPr marL="1371600" lvl="2" indent="-228600" algn="l">
              <a:lnSpc>
                <a:spcPct val="90000"/>
              </a:lnSpc>
              <a:spcBef>
                <a:spcPts val="400"/>
              </a:spcBef>
              <a:spcAft>
                <a:spcPts val="0"/>
              </a:spcAft>
              <a:buClr>
                <a:schemeClr val="dk1"/>
              </a:buClr>
              <a:buSzPts val="960"/>
              <a:buNone/>
              <a:defRPr sz="96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2" name="Google Shape;62;p30"/>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ine cu legendă"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503873" y="670560"/>
            <a:ext cx="235934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60"/>
              <a:buFont typeface="Calibri"/>
              <a:buNone/>
              <a:defRPr sz="256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a:spLocks noGrp="1"/>
          </p:cNvSpPr>
          <p:nvPr>
            <p:ph type="pic" idx="2"/>
          </p:nvPr>
        </p:nvSpPr>
        <p:spPr>
          <a:xfrm>
            <a:off x="3109913" y="1448226"/>
            <a:ext cx="3703320" cy="7147983"/>
          </a:xfrm>
          <a:prstGeom prst="rect">
            <a:avLst/>
          </a:prstGeom>
          <a:noFill/>
          <a:ln>
            <a:noFill/>
          </a:ln>
        </p:spPr>
      </p:sp>
      <p:sp>
        <p:nvSpPr>
          <p:cNvPr id="68" name="Google Shape;68;p31"/>
          <p:cNvSpPr txBox="1">
            <a:spLocks noGrp="1"/>
          </p:cNvSpPr>
          <p:nvPr>
            <p:ph type="body" idx="1"/>
          </p:nvPr>
        </p:nvSpPr>
        <p:spPr>
          <a:xfrm>
            <a:off x="503873" y="3017520"/>
            <a:ext cx="235934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00"/>
              </a:spcBef>
              <a:spcAft>
                <a:spcPts val="0"/>
              </a:spcAft>
              <a:buClr>
                <a:schemeClr val="dk1"/>
              </a:buClr>
              <a:buSzPts val="1280"/>
              <a:buNone/>
              <a:defRPr sz="1280"/>
            </a:lvl1pPr>
            <a:lvl2pPr marL="914400" lvl="1" indent="-228600" algn="l">
              <a:lnSpc>
                <a:spcPct val="90000"/>
              </a:lnSpc>
              <a:spcBef>
                <a:spcPts val="400"/>
              </a:spcBef>
              <a:spcAft>
                <a:spcPts val="0"/>
              </a:spcAft>
              <a:buClr>
                <a:schemeClr val="dk1"/>
              </a:buClr>
              <a:buSzPts val="1120"/>
              <a:buNone/>
              <a:defRPr sz="1120"/>
            </a:lvl2pPr>
            <a:lvl3pPr marL="1371600" lvl="2" indent="-228600" algn="l">
              <a:lnSpc>
                <a:spcPct val="90000"/>
              </a:lnSpc>
              <a:spcBef>
                <a:spcPts val="400"/>
              </a:spcBef>
              <a:spcAft>
                <a:spcPts val="0"/>
              </a:spcAft>
              <a:buClr>
                <a:schemeClr val="dk1"/>
              </a:buClr>
              <a:buSzPts val="960"/>
              <a:buNone/>
              <a:defRPr sz="96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9" name="Google Shape;69;p31"/>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502920" y="535519"/>
            <a:ext cx="6309360"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20"/>
              <a:buFont typeface="Calibri"/>
              <a:buNone/>
              <a:defRPr sz="352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502920" y="2677584"/>
            <a:ext cx="6309360" cy="6381962"/>
          </a:xfrm>
          <a:prstGeom prst="rect">
            <a:avLst/>
          </a:prstGeom>
          <a:noFill/>
          <a:ln>
            <a:noFill/>
          </a:ln>
        </p:spPr>
        <p:txBody>
          <a:bodyPr spcFirstLastPara="1" wrap="square" lIns="91425" tIns="45700" rIns="91425" bIns="45700" anchor="t" anchorCtr="0">
            <a:normAutofit/>
          </a:bodyPr>
          <a:lstStyle>
            <a:lvl1pPr marL="457200" marR="0" lvl="0" indent="-370840" algn="l" rtl="0">
              <a:lnSpc>
                <a:spcPct val="90000"/>
              </a:lnSpc>
              <a:spcBef>
                <a:spcPts val="800"/>
              </a:spcBef>
              <a:spcAft>
                <a:spcPts val="0"/>
              </a:spcAft>
              <a:buClr>
                <a:schemeClr val="dk1"/>
              </a:buClr>
              <a:buSzPts val="2240"/>
              <a:buFont typeface="Arial"/>
              <a:buChar char="•"/>
              <a:defRPr sz="224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400"/>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4pPr>
            <a:lvl5pPr marL="2286000" marR="0" lvl="4"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5pPr>
            <a:lvl6pPr marL="2743200" marR="0" lvl="5"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6pPr>
            <a:lvl7pPr marL="3200400" marR="0" lvl="6"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7pPr>
            <a:lvl8pPr marL="3657600" marR="0" lvl="7" indent="-320040"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8pPr>
            <a:lvl9pPr marL="4114800" marR="0" lvl="8" indent="-320040"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3"/>
          <p:cNvSpPr txBox="1">
            <a:spLocks noGrp="1"/>
          </p:cNvSpPr>
          <p:nvPr>
            <p:ph type="title"/>
          </p:nvPr>
        </p:nvSpPr>
        <p:spPr>
          <a:xfrm>
            <a:off x="442600" y="258329"/>
            <a:ext cx="7966806" cy="1075126"/>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139"/>
              <a:buFont typeface="Calibri"/>
              <a:buNone/>
              <a:defRPr sz="4139"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3"/>
          <p:cNvSpPr txBox="1">
            <a:spLocks noGrp="1"/>
          </p:cNvSpPr>
          <p:nvPr>
            <p:ph type="body" idx="1"/>
          </p:nvPr>
        </p:nvSpPr>
        <p:spPr>
          <a:xfrm>
            <a:off x="442600" y="1505177"/>
            <a:ext cx="7966806" cy="4257200"/>
          </a:xfrm>
          <a:prstGeom prst="rect">
            <a:avLst/>
          </a:prstGeom>
          <a:noFill/>
          <a:ln>
            <a:noFill/>
          </a:ln>
        </p:spPr>
        <p:txBody>
          <a:bodyPr spcFirstLastPara="1" wrap="square" lIns="91425" tIns="45700" rIns="91425" bIns="45700" anchor="t" anchorCtr="0">
            <a:normAutofit/>
          </a:bodyPr>
          <a:lstStyle>
            <a:lvl1pPr marL="457200" marR="0" lvl="0" indent="-419735" algn="l" rtl="0">
              <a:lnSpc>
                <a:spcPct val="100000"/>
              </a:lnSpc>
              <a:spcBef>
                <a:spcPts val="602"/>
              </a:spcBef>
              <a:spcAft>
                <a:spcPts val="0"/>
              </a:spcAft>
              <a:buClr>
                <a:schemeClr val="dk1"/>
              </a:buClr>
              <a:buSzPts val="3010"/>
              <a:buFont typeface="Arial"/>
              <a:buChar char="•"/>
              <a:defRPr sz="3010" b="0" i="0" u="none" strike="noStrike" cap="none">
                <a:solidFill>
                  <a:schemeClr val="dk1"/>
                </a:solidFill>
                <a:latin typeface="Calibri"/>
                <a:ea typeface="Calibri"/>
                <a:cs typeface="Calibri"/>
                <a:sym typeface="Calibri"/>
              </a:defRPr>
            </a:lvl1pPr>
            <a:lvl2pPr marL="914400" marR="0" lvl="1" indent="-395858" algn="l" rtl="0">
              <a:lnSpc>
                <a:spcPct val="100000"/>
              </a:lnSpc>
              <a:spcBef>
                <a:spcPts val="527"/>
              </a:spcBef>
              <a:spcAft>
                <a:spcPts val="0"/>
              </a:spcAft>
              <a:buClr>
                <a:schemeClr val="dk1"/>
              </a:buClr>
              <a:buSzPts val="2634"/>
              <a:buFont typeface="Arial"/>
              <a:buChar char="–"/>
              <a:defRPr sz="2634" b="0" i="0" u="none" strike="noStrike" cap="none">
                <a:solidFill>
                  <a:schemeClr val="dk1"/>
                </a:solidFill>
                <a:latin typeface="Calibri"/>
                <a:ea typeface="Calibri"/>
                <a:cs typeface="Calibri"/>
                <a:sym typeface="Calibri"/>
              </a:defRPr>
            </a:lvl2pPr>
            <a:lvl3pPr marL="1371600" marR="0" lvl="2" indent="-371919" algn="l" rtl="0">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3pPr>
            <a:lvl4pPr marL="1828800" marR="0" lvl="3" indent="-348043" algn="l" rtl="0">
              <a:lnSpc>
                <a:spcPct val="100000"/>
              </a:lnSpc>
              <a:spcBef>
                <a:spcPts val="376"/>
              </a:spcBef>
              <a:spcAft>
                <a:spcPts val="0"/>
              </a:spcAft>
              <a:buClr>
                <a:schemeClr val="dk1"/>
              </a:buClr>
              <a:buSzPts val="1881"/>
              <a:buFont typeface="Arial"/>
              <a:buChar char="–"/>
              <a:defRPr sz="1881" b="0" i="0" u="none" strike="noStrike" cap="none">
                <a:solidFill>
                  <a:schemeClr val="dk1"/>
                </a:solidFill>
                <a:latin typeface="Calibri"/>
                <a:ea typeface="Calibri"/>
                <a:cs typeface="Calibri"/>
                <a:sym typeface="Calibri"/>
              </a:defRPr>
            </a:lvl4pPr>
            <a:lvl5pPr marL="2286000" marR="0" lvl="4" indent="-348043" algn="l" rtl="0">
              <a:lnSpc>
                <a:spcPct val="100000"/>
              </a:lnSpc>
              <a:spcBef>
                <a:spcPts val="376"/>
              </a:spcBef>
              <a:spcAft>
                <a:spcPts val="0"/>
              </a:spcAft>
              <a:buClr>
                <a:schemeClr val="dk1"/>
              </a:buClr>
              <a:buSzPts val="1881"/>
              <a:buFont typeface="Arial"/>
              <a:buChar char="»"/>
              <a:defRPr sz="1881" b="0" i="0" u="none" strike="noStrike" cap="none">
                <a:solidFill>
                  <a:schemeClr val="dk1"/>
                </a:solidFill>
                <a:latin typeface="Calibri"/>
                <a:ea typeface="Calibri"/>
                <a:cs typeface="Calibri"/>
                <a:sym typeface="Calibri"/>
              </a:defRPr>
            </a:lvl5pPr>
            <a:lvl6pPr marL="2743200" marR="0" lvl="5" indent="-348043" algn="l" rtl="0">
              <a:lnSpc>
                <a:spcPct val="100000"/>
              </a:lnSpc>
              <a:spcBef>
                <a:spcPts val="376"/>
              </a:spcBef>
              <a:spcAft>
                <a:spcPts val="0"/>
              </a:spcAft>
              <a:buClr>
                <a:schemeClr val="dk1"/>
              </a:buClr>
              <a:buSzPts val="1881"/>
              <a:buFont typeface="Arial"/>
              <a:buChar char="•"/>
              <a:defRPr sz="1881" b="0" i="0" u="none" strike="noStrike" cap="none">
                <a:solidFill>
                  <a:schemeClr val="dk1"/>
                </a:solidFill>
                <a:latin typeface="Calibri"/>
                <a:ea typeface="Calibri"/>
                <a:cs typeface="Calibri"/>
                <a:sym typeface="Calibri"/>
              </a:defRPr>
            </a:lvl6pPr>
            <a:lvl7pPr marL="3200400" marR="0" lvl="6" indent="-348043" algn="l" rtl="0">
              <a:lnSpc>
                <a:spcPct val="100000"/>
              </a:lnSpc>
              <a:spcBef>
                <a:spcPts val="376"/>
              </a:spcBef>
              <a:spcAft>
                <a:spcPts val="0"/>
              </a:spcAft>
              <a:buClr>
                <a:schemeClr val="dk1"/>
              </a:buClr>
              <a:buSzPts val="1881"/>
              <a:buFont typeface="Arial"/>
              <a:buChar char="•"/>
              <a:defRPr sz="1881" b="0" i="0" u="none" strike="noStrike" cap="none">
                <a:solidFill>
                  <a:schemeClr val="dk1"/>
                </a:solidFill>
                <a:latin typeface="Calibri"/>
                <a:ea typeface="Calibri"/>
                <a:cs typeface="Calibri"/>
                <a:sym typeface="Calibri"/>
              </a:defRPr>
            </a:lvl7pPr>
            <a:lvl8pPr marL="3657600" marR="0" lvl="7" indent="-348043" algn="l" rtl="0">
              <a:lnSpc>
                <a:spcPct val="100000"/>
              </a:lnSpc>
              <a:spcBef>
                <a:spcPts val="376"/>
              </a:spcBef>
              <a:spcAft>
                <a:spcPts val="0"/>
              </a:spcAft>
              <a:buClr>
                <a:schemeClr val="dk1"/>
              </a:buClr>
              <a:buSzPts val="1881"/>
              <a:buFont typeface="Arial"/>
              <a:buChar char="•"/>
              <a:defRPr sz="1881" b="0" i="0" u="none" strike="noStrike" cap="none">
                <a:solidFill>
                  <a:schemeClr val="dk1"/>
                </a:solidFill>
                <a:latin typeface="Calibri"/>
                <a:ea typeface="Calibri"/>
                <a:cs typeface="Calibri"/>
                <a:sym typeface="Calibri"/>
              </a:defRPr>
            </a:lvl8pPr>
            <a:lvl9pPr marL="4114800" marR="0" lvl="8" indent="-348043" algn="l" rtl="0">
              <a:lnSpc>
                <a:spcPct val="100000"/>
              </a:lnSpc>
              <a:spcBef>
                <a:spcPts val="376"/>
              </a:spcBef>
              <a:spcAft>
                <a:spcPts val="0"/>
              </a:spcAft>
              <a:buClr>
                <a:schemeClr val="dk1"/>
              </a:buClr>
              <a:buSzPts val="1881"/>
              <a:buFont typeface="Arial"/>
              <a:buChar char="•"/>
              <a:defRPr sz="1881" b="0" i="0" u="none" strike="noStrike" cap="none">
                <a:solidFill>
                  <a:schemeClr val="dk1"/>
                </a:solidFill>
                <a:latin typeface="Calibri"/>
                <a:ea typeface="Calibri"/>
                <a:cs typeface="Calibri"/>
                <a:sym typeface="Calibri"/>
              </a:defRPr>
            </a:lvl9pPr>
          </a:lstStyle>
          <a:p>
            <a:endParaRPr/>
          </a:p>
        </p:txBody>
      </p:sp>
      <p:sp>
        <p:nvSpPr>
          <p:cNvPr id="87" name="Google Shape;87;p23"/>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29"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3"/>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129"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3"/>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g11458692f8f_1_0"/>
          <p:cNvSpPr txBox="1">
            <a:spLocks noGrp="1"/>
          </p:cNvSpPr>
          <p:nvPr>
            <p:ph type="title"/>
          </p:nvPr>
        </p:nvSpPr>
        <p:spPr>
          <a:xfrm>
            <a:off x="502920" y="535519"/>
            <a:ext cx="6309360"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20"/>
              <a:buFont typeface="Calibri"/>
              <a:buNone/>
              <a:defRPr sz="352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g11458692f8f_1_0"/>
          <p:cNvSpPr txBox="1">
            <a:spLocks noGrp="1"/>
          </p:cNvSpPr>
          <p:nvPr>
            <p:ph type="body" idx="1"/>
          </p:nvPr>
        </p:nvSpPr>
        <p:spPr>
          <a:xfrm>
            <a:off x="502920" y="2677584"/>
            <a:ext cx="6309360" cy="6381962"/>
          </a:xfrm>
          <a:prstGeom prst="rect">
            <a:avLst/>
          </a:prstGeom>
          <a:noFill/>
          <a:ln>
            <a:noFill/>
          </a:ln>
        </p:spPr>
        <p:txBody>
          <a:bodyPr spcFirstLastPara="1" wrap="square" lIns="91425" tIns="45700" rIns="91425" bIns="45700" anchor="t" anchorCtr="0">
            <a:normAutofit/>
          </a:bodyPr>
          <a:lstStyle>
            <a:lvl1pPr marL="457200" marR="0" lvl="0" indent="-370840" algn="l" rtl="0">
              <a:lnSpc>
                <a:spcPct val="90000"/>
              </a:lnSpc>
              <a:spcBef>
                <a:spcPts val="800"/>
              </a:spcBef>
              <a:spcAft>
                <a:spcPts val="0"/>
              </a:spcAft>
              <a:buClr>
                <a:schemeClr val="dk1"/>
              </a:buClr>
              <a:buSzPts val="2240"/>
              <a:buFont typeface="Arial"/>
              <a:buChar char="•"/>
              <a:defRPr sz="224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400"/>
              </a:spcBef>
              <a:spcAft>
                <a:spcPts val="0"/>
              </a:spcAft>
              <a:buClr>
                <a:schemeClr val="dk1"/>
              </a:buClr>
              <a:buSzPts val="1920"/>
              <a:buFont typeface="Arial"/>
              <a:buChar char="•"/>
              <a:defRPr sz="192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4pPr>
            <a:lvl5pPr marL="2286000" marR="0" lvl="4"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5pPr>
            <a:lvl6pPr marL="2743200" marR="0" lvl="5"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6pPr>
            <a:lvl7pPr marL="3200400" marR="0" lvl="6" indent="-320039"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7pPr>
            <a:lvl8pPr marL="3657600" marR="0" lvl="7" indent="-320040"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8pPr>
            <a:lvl9pPr marL="4114800" marR="0" lvl="8" indent="-320040" algn="l" rtl="0">
              <a:lnSpc>
                <a:spcPct val="90000"/>
              </a:lnSpc>
              <a:spcBef>
                <a:spcPts val="400"/>
              </a:spcBef>
              <a:spcAft>
                <a:spcPts val="0"/>
              </a:spcAft>
              <a:buClr>
                <a:schemeClr val="dk1"/>
              </a:buClr>
              <a:buSzPts val="1440"/>
              <a:buFont typeface="Arial"/>
              <a:buChar char="•"/>
              <a:defRPr sz="1440" b="0" i="0" u="none" strike="noStrike" cap="none">
                <a:solidFill>
                  <a:schemeClr val="dk1"/>
                </a:solidFill>
                <a:latin typeface="Calibri"/>
                <a:ea typeface="Calibri"/>
                <a:cs typeface="Calibri"/>
                <a:sym typeface="Calibri"/>
              </a:defRPr>
            </a:lvl9pPr>
          </a:lstStyle>
          <a:p>
            <a:endParaRPr/>
          </a:p>
        </p:txBody>
      </p:sp>
      <p:sp>
        <p:nvSpPr>
          <p:cNvPr id="162" name="Google Shape;162;g11458692f8f_1_0"/>
          <p:cNvSpPr txBox="1">
            <a:spLocks noGrp="1"/>
          </p:cNvSpPr>
          <p:nvPr>
            <p:ph type="dt" idx="10"/>
          </p:nvPr>
        </p:nvSpPr>
        <p:spPr>
          <a:xfrm>
            <a:off x="502920" y="9322649"/>
            <a:ext cx="1645920" cy="53551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g11458692f8f_1_0"/>
          <p:cNvSpPr txBox="1">
            <a:spLocks noGrp="1"/>
          </p:cNvSpPr>
          <p:nvPr>
            <p:ph type="ftr" idx="11"/>
          </p:nvPr>
        </p:nvSpPr>
        <p:spPr>
          <a:xfrm>
            <a:off x="2423160" y="9322649"/>
            <a:ext cx="2468880" cy="53551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6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g11458692f8f_1_0"/>
          <p:cNvSpPr txBox="1">
            <a:spLocks noGrp="1"/>
          </p:cNvSpPr>
          <p:nvPr>
            <p:ph type="sldNum" idx="12"/>
          </p:nvPr>
        </p:nvSpPr>
        <p:spPr>
          <a:xfrm>
            <a:off x="5166360" y="9322649"/>
            <a:ext cx="1645920" cy="53551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6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g11458692f8f_1_150"/>
          <p:cNvSpPr txBox="1">
            <a:spLocks noGrp="1"/>
          </p:cNvSpPr>
          <p:nvPr>
            <p:ph type="title"/>
          </p:nvPr>
        </p:nvSpPr>
        <p:spPr>
          <a:xfrm>
            <a:off x="442600" y="258329"/>
            <a:ext cx="7966806" cy="1075126"/>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139"/>
              <a:buFont typeface="Calibri"/>
              <a:buNone/>
              <a:defRPr sz="4139"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2" name="Google Shape;232;g11458692f8f_1_150"/>
          <p:cNvSpPr txBox="1">
            <a:spLocks noGrp="1"/>
          </p:cNvSpPr>
          <p:nvPr>
            <p:ph type="body" idx="1"/>
          </p:nvPr>
        </p:nvSpPr>
        <p:spPr>
          <a:xfrm>
            <a:off x="442600" y="1505177"/>
            <a:ext cx="7966806" cy="4257200"/>
          </a:xfrm>
          <a:prstGeom prst="rect">
            <a:avLst/>
          </a:prstGeom>
          <a:noFill/>
          <a:ln>
            <a:noFill/>
          </a:ln>
        </p:spPr>
        <p:txBody>
          <a:bodyPr spcFirstLastPara="1" wrap="square" lIns="91425" tIns="45700" rIns="91425" bIns="45700" anchor="t" anchorCtr="0">
            <a:normAutofit/>
          </a:bodyPr>
          <a:lstStyle>
            <a:lvl1pPr marL="457200" marR="0" lvl="0" indent="-419735" algn="l" rtl="0">
              <a:lnSpc>
                <a:spcPct val="100000"/>
              </a:lnSpc>
              <a:spcBef>
                <a:spcPts val="602"/>
              </a:spcBef>
              <a:spcAft>
                <a:spcPts val="0"/>
              </a:spcAft>
              <a:buClr>
                <a:schemeClr val="dk1"/>
              </a:buClr>
              <a:buSzPts val="3010"/>
              <a:buFont typeface="Arial"/>
              <a:buChar char="•"/>
              <a:defRPr sz="3010" b="0" i="0" u="none" strike="noStrike" cap="none">
                <a:solidFill>
                  <a:schemeClr val="dk1"/>
                </a:solidFill>
                <a:latin typeface="Calibri"/>
                <a:ea typeface="Calibri"/>
                <a:cs typeface="Calibri"/>
                <a:sym typeface="Calibri"/>
              </a:defRPr>
            </a:lvl1pPr>
            <a:lvl2pPr marL="914400" marR="0" lvl="1" indent="-395858" algn="l" rtl="0">
              <a:lnSpc>
                <a:spcPct val="100000"/>
              </a:lnSpc>
              <a:spcBef>
                <a:spcPts val="527"/>
              </a:spcBef>
              <a:spcAft>
                <a:spcPts val="0"/>
              </a:spcAft>
              <a:buClr>
                <a:schemeClr val="dk1"/>
              </a:buClr>
              <a:buSzPts val="2634"/>
              <a:buFont typeface="Arial"/>
              <a:buChar char="–"/>
              <a:defRPr sz="2634" b="0" i="0" u="none" strike="noStrike" cap="none">
                <a:solidFill>
                  <a:schemeClr val="dk1"/>
                </a:solidFill>
                <a:latin typeface="Calibri"/>
                <a:ea typeface="Calibri"/>
                <a:cs typeface="Calibri"/>
                <a:sym typeface="Calibri"/>
              </a:defRPr>
            </a:lvl2pPr>
            <a:lvl3pPr marL="1371600" marR="0" lvl="2" indent="-371919" algn="l" rtl="0">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3pPr>
            <a:lvl4pPr marL="1828800" marR="0" lvl="3" indent="-348043" algn="l" rtl="0">
              <a:lnSpc>
                <a:spcPct val="100000"/>
              </a:lnSpc>
              <a:spcBef>
                <a:spcPts val="376"/>
              </a:spcBef>
              <a:spcAft>
                <a:spcPts val="0"/>
              </a:spcAft>
              <a:buClr>
                <a:schemeClr val="dk1"/>
              </a:buClr>
              <a:buSzPts val="1881"/>
              <a:buFont typeface="Arial"/>
              <a:buChar char="–"/>
              <a:defRPr sz="1881" b="0" i="0" u="none" strike="noStrike" cap="none">
                <a:solidFill>
                  <a:schemeClr val="dk1"/>
                </a:solidFill>
                <a:latin typeface="Calibri"/>
                <a:ea typeface="Calibri"/>
                <a:cs typeface="Calibri"/>
                <a:sym typeface="Calibri"/>
              </a:defRPr>
            </a:lvl4pPr>
            <a:lvl5pPr marL="2286000" marR="0" lvl="4" indent="-348043" algn="l" rtl="0">
              <a:lnSpc>
                <a:spcPct val="100000"/>
              </a:lnSpc>
              <a:spcBef>
                <a:spcPts val="376"/>
              </a:spcBef>
              <a:spcAft>
                <a:spcPts val="0"/>
              </a:spcAft>
              <a:buClr>
                <a:schemeClr val="dk1"/>
              </a:buClr>
              <a:buSzPts val="1881"/>
              <a:buFont typeface="Arial"/>
              <a:buChar char="»"/>
              <a:defRPr sz="1881" b="0" i="0" u="none" strike="noStrike" cap="none">
                <a:solidFill>
                  <a:schemeClr val="dk1"/>
                </a:solidFill>
                <a:latin typeface="Calibri"/>
                <a:ea typeface="Calibri"/>
                <a:cs typeface="Calibri"/>
                <a:sym typeface="Calibri"/>
              </a:defRPr>
            </a:lvl5pPr>
            <a:lvl6pPr marL="2743200" marR="0" lvl="5" indent="-348043" algn="l" rtl="0">
              <a:lnSpc>
                <a:spcPct val="100000"/>
              </a:lnSpc>
              <a:spcBef>
                <a:spcPts val="376"/>
              </a:spcBef>
              <a:spcAft>
                <a:spcPts val="0"/>
              </a:spcAft>
              <a:buClr>
                <a:schemeClr val="dk1"/>
              </a:buClr>
              <a:buSzPts val="1881"/>
              <a:buFont typeface="Arial"/>
              <a:buChar char="•"/>
              <a:defRPr sz="1881" b="0" i="0" u="none" strike="noStrike" cap="none">
                <a:solidFill>
                  <a:schemeClr val="dk1"/>
                </a:solidFill>
                <a:latin typeface="Calibri"/>
                <a:ea typeface="Calibri"/>
                <a:cs typeface="Calibri"/>
                <a:sym typeface="Calibri"/>
              </a:defRPr>
            </a:lvl6pPr>
            <a:lvl7pPr marL="3200400" marR="0" lvl="6" indent="-348043" algn="l" rtl="0">
              <a:lnSpc>
                <a:spcPct val="100000"/>
              </a:lnSpc>
              <a:spcBef>
                <a:spcPts val="376"/>
              </a:spcBef>
              <a:spcAft>
                <a:spcPts val="0"/>
              </a:spcAft>
              <a:buClr>
                <a:schemeClr val="dk1"/>
              </a:buClr>
              <a:buSzPts val="1881"/>
              <a:buFont typeface="Arial"/>
              <a:buChar char="•"/>
              <a:defRPr sz="1881" b="0" i="0" u="none" strike="noStrike" cap="none">
                <a:solidFill>
                  <a:schemeClr val="dk1"/>
                </a:solidFill>
                <a:latin typeface="Calibri"/>
                <a:ea typeface="Calibri"/>
                <a:cs typeface="Calibri"/>
                <a:sym typeface="Calibri"/>
              </a:defRPr>
            </a:lvl7pPr>
            <a:lvl8pPr marL="3657600" marR="0" lvl="7" indent="-348043" algn="l" rtl="0">
              <a:lnSpc>
                <a:spcPct val="100000"/>
              </a:lnSpc>
              <a:spcBef>
                <a:spcPts val="376"/>
              </a:spcBef>
              <a:spcAft>
                <a:spcPts val="0"/>
              </a:spcAft>
              <a:buClr>
                <a:schemeClr val="dk1"/>
              </a:buClr>
              <a:buSzPts val="1881"/>
              <a:buFont typeface="Arial"/>
              <a:buChar char="•"/>
              <a:defRPr sz="1881" b="0" i="0" u="none" strike="noStrike" cap="none">
                <a:solidFill>
                  <a:schemeClr val="dk1"/>
                </a:solidFill>
                <a:latin typeface="Calibri"/>
                <a:ea typeface="Calibri"/>
                <a:cs typeface="Calibri"/>
                <a:sym typeface="Calibri"/>
              </a:defRPr>
            </a:lvl8pPr>
            <a:lvl9pPr marL="4114800" marR="0" lvl="8" indent="-348043" algn="l" rtl="0">
              <a:lnSpc>
                <a:spcPct val="100000"/>
              </a:lnSpc>
              <a:spcBef>
                <a:spcPts val="376"/>
              </a:spcBef>
              <a:spcAft>
                <a:spcPts val="0"/>
              </a:spcAft>
              <a:buClr>
                <a:schemeClr val="dk1"/>
              </a:buClr>
              <a:buSzPts val="1881"/>
              <a:buFont typeface="Arial"/>
              <a:buChar char="•"/>
              <a:defRPr sz="1881" b="0" i="0" u="none" strike="noStrike" cap="none">
                <a:solidFill>
                  <a:schemeClr val="dk1"/>
                </a:solidFill>
                <a:latin typeface="Calibri"/>
                <a:ea typeface="Calibri"/>
                <a:cs typeface="Calibri"/>
                <a:sym typeface="Calibri"/>
              </a:defRPr>
            </a:lvl9pPr>
          </a:lstStyle>
          <a:p>
            <a:endParaRPr/>
          </a:p>
        </p:txBody>
      </p:sp>
      <p:sp>
        <p:nvSpPr>
          <p:cNvPr id="233" name="Google Shape;233;g11458692f8f_1_150"/>
          <p:cNvSpPr txBox="1">
            <a:spLocks noGrp="1"/>
          </p:cNvSpPr>
          <p:nvPr>
            <p:ph type="dt" idx="10"/>
          </p:nvPr>
        </p:nvSpPr>
        <p:spPr>
          <a:xfrm>
            <a:off x="442600" y="5978895"/>
            <a:ext cx="2065468" cy="34344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29"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4" name="Google Shape;234;g11458692f8f_1_150"/>
          <p:cNvSpPr txBox="1">
            <a:spLocks noGrp="1"/>
          </p:cNvSpPr>
          <p:nvPr>
            <p:ph type="ftr" idx="11"/>
          </p:nvPr>
        </p:nvSpPr>
        <p:spPr>
          <a:xfrm>
            <a:off x="3024436" y="5978895"/>
            <a:ext cx="2803135" cy="34344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129"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g11458692f8f_1_150"/>
          <p:cNvSpPr txBox="1">
            <a:spLocks noGrp="1"/>
          </p:cNvSpPr>
          <p:nvPr>
            <p:ph type="sldNum" idx="12"/>
          </p:nvPr>
        </p:nvSpPr>
        <p:spPr>
          <a:xfrm>
            <a:off x="6343938" y="5978895"/>
            <a:ext cx="2065468" cy="34344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129"/>
              <a:buFont typeface="Arial"/>
              <a:buNone/>
              <a:defRPr sz="112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youtube.com/playlist?list=PLHSIfioizVW14SYhHbQA9-umdzQ5khYl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cBxN9E5f7pc"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sustainableserviceinds.eu/"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33.xml"/><Relationship Id="rId4" Type="http://schemas.openxmlformats.org/officeDocument/2006/relationships/hyperlink" Target="https://www.youtube.com/watch?v=XZb6eHdi_os"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33.xml"/><Relationship Id="rId6" Type="http://schemas.openxmlformats.org/officeDocument/2006/relationships/hyperlink" Target="https://www.unodc.org/e4j/en/tertiary/global-podcast-series/episode-1.html" TargetMode="External"/><Relationship Id="rId5" Type="http://schemas.openxmlformats.org/officeDocument/2006/relationships/hyperlink" Target="https://www.youtube.com/watch?v=zsNFMZrtfWY" TargetMode="External"/><Relationship Id="rId4" Type="http://schemas.openxmlformats.org/officeDocument/2006/relationships/hyperlink" Target="https://youtu.be/0SySKkrnVD4"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3.xml"/><Relationship Id="rId6" Type="http://schemas.openxmlformats.org/officeDocument/2006/relationships/hyperlink" Target="https://www.youtube.com/watch?v=XZb6eHdi_o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youtube.com/watch?v=zsNFMZrtfWY" TargetMode="External"/><Relationship Id="rId2" Type="http://schemas.openxmlformats.org/officeDocument/2006/relationships/notesSlide" Target="../notesSlides/notesSlide79.xml"/><Relationship Id="rId1" Type="http://schemas.openxmlformats.org/officeDocument/2006/relationships/slideLayout" Target="../slideLayouts/slideLayout23.xml"/><Relationship Id="rId6" Type="http://schemas.openxmlformats.org/officeDocument/2006/relationships/hyperlink" Target="https://youtu.be/0SySKkrnVD4"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3.xml"/><Relationship Id="rId6" Type="http://schemas.openxmlformats.org/officeDocument/2006/relationships/hyperlink" Target="https://www.unodc.org/e4j/en/tertiary/global-podcast-series/episode-1.html"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1"/>
          <p:cNvPicPr preferRelativeResize="0"/>
          <p:nvPr/>
        </p:nvPicPr>
        <p:blipFill rotWithShape="1">
          <a:blip r:embed="rId3">
            <a:alphaModFix/>
          </a:blip>
          <a:srcRect/>
          <a:stretch/>
        </p:blipFill>
        <p:spPr>
          <a:xfrm>
            <a:off x="0" y="-91100"/>
            <a:ext cx="7315200" cy="10240599"/>
          </a:xfrm>
          <a:prstGeom prst="rect">
            <a:avLst/>
          </a:prstGeom>
          <a:noFill/>
          <a:ln>
            <a:noFill/>
          </a:ln>
        </p:spPr>
      </p:pic>
      <p:sp>
        <p:nvSpPr>
          <p:cNvPr id="310" name="Google Shape;310;p1"/>
          <p:cNvSpPr txBox="1"/>
          <p:nvPr/>
        </p:nvSpPr>
        <p:spPr>
          <a:xfrm>
            <a:off x="586853" y="7806519"/>
            <a:ext cx="6523630"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lt1"/>
                </a:solidFill>
                <a:latin typeface="Times New Roman"/>
                <a:ea typeface="Times New Roman"/>
                <a:cs typeface="Times New Roman"/>
                <a:sym typeface="Times New Roman"/>
              </a:rPr>
              <a:t>TRAINING ACTIVITIES FOR PEOPLE WITH DOWN SYNDROME</a:t>
            </a:r>
            <a:endParaRPr sz="3000" b="1" i="0" u="none" strike="noStrike" cap="none">
              <a:solidFill>
                <a:schemeClr val="lt1"/>
              </a:solidFill>
              <a:latin typeface="Times New Roman"/>
              <a:ea typeface="Times New Roman"/>
              <a:cs typeface="Times New Roman"/>
              <a:sym typeface="Times New Roman"/>
            </a:endParaRPr>
          </a:p>
        </p:txBody>
      </p:sp>
      <p:sp>
        <p:nvSpPr>
          <p:cNvPr id="311" name="Google Shape;311;p1"/>
          <p:cNvSpPr txBox="1"/>
          <p:nvPr/>
        </p:nvSpPr>
        <p:spPr>
          <a:xfrm>
            <a:off x="1815152" y="9193453"/>
            <a:ext cx="529533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F5496"/>
                </a:solidFill>
                <a:latin typeface="Times New Roman"/>
                <a:ea typeface="Times New Roman"/>
                <a:cs typeface="Times New Roman"/>
                <a:sym typeface="Times New Roman"/>
              </a:rPr>
              <a:t>A GUIDE FOR TRAINERS</a:t>
            </a:r>
            <a:endParaRPr sz="3200" b="1" i="0" u="none" strike="noStrike" cap="none">
              <a:solidFill>
                <a:srgbClr val="2F5496"/>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10"/>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433" name="Google Shape;433;p10"/>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434" name="Google Shape;434;p10"/>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10</a:t>
            </a:r>
            <a:endParaRPr sz="1400" b="0" i="0" u="none" strike="noStrike" cap="none">
              <a:solidFill>
                <a:srgbClr val="000000"/>
              </a:solidFill>
              <a:latin typeface="Arial"/>
              <a:ea typeface="Arial"/>
              <a:cs typeface="Arial"/>
              <a:sym typeface="Arial"/>
            </a:endParaRPr>
          </a:p>
        </p:txBody>
      </p:sp>
      <p:sp>
        <p:nvSpPr>
          <p:cNvPr id="435" name="Google Shape;435;p10"/>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436" name="Google Shape;436;p10"/>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437" name="Google Shape;437;p10"/>
          <p:cNvSpPr txBox="1"/>
          <p:nvPr/>
        </p:nvSpPr>
        <p:spPr>
          <a:xfrm>
            <a:off x="950835" y="921987"/>
            <a:ext cx="5873444" cy="223106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Objectives:</a:t>
            </a:r>
            <a:endParaRPr sz="1800" b="0" i="0" u="none" strike="noStrike" cap="none">
              <a:solidFill>
                <a:schemeClr val="dk1"/>
              </a:solidFill>
              <a:latin typeface="Calibri"/>
              <a:ea typeface="Calibri"/>
              <a:cs typeface="Calibri"/>
              <a:sym typeface="Calibri"/>
            </a:endParaRPr>
          </a:p>
          <a:p>
            <a:pPr marL="284480" marR="0" lvl="0" indent="-284480" algn="just" rtl="0">
              <a:lnSpc>
                <a:spcPct val="100000"/>
              </a:lnSpc>
              <a:spcBef>
                <a:spcPts val="600"/>
              </a:spcBef>
              <a:spcAft>
                <a:spcPts val="0"/>
              </a:spcAft>
              <a:buClr>
                <a:srgbClr val="222222"/>
              </a:buClr>
              <a:buSzPts val="1400"/>
              <a:buFont typeface="Noto Sans Symbols"/>
              <a:buChar char="▪"/>
            </a:pPr>
            <a:r>
              <a:rPr lang="en-US" sz="1400" b="0" i="0" u="none" strike="noStrike" cap="none">
                <a:solidFill>
                  <a:srgbClr val="222222"/>
                </a:solidFill>
                <a:latin typeface="Calibri"/>
                <a:ea typeface="Calibri"/>
                <a:cs typeface="Calibri"/>
                <a:sym typeface="Calibri"/>
              </a:rPr>
              <a:t>To know the 2030 Agenda and the Sustainable Development Goals.</a:t>
            </a:r>
            <a:endParaRPr sz="1400" b="0" i="0" u="none" strike="noStrike" cap="none">
              <a:solidFill>
                <a:schemeClr val="dk1"/>
              </a:solidFill>
              <a:latin typeface="Calibri"/>
              <a:ea typeface="Calibri"/>
              <a:cs typeface="Calibri"/>
              <a:sym typeface="Calibri"/>
            </a:endParaRPr>
          </a:p>
          <a:p>
            <a:pPr marL="284480" marR="0" lvl="0" indent="-284480" algn="just" rtl="0">
              <a:lnSpc>
                <a:spcPct val="100000"/>
              </a:lnSpc>
              <a:spcBef>
                <a:spcPts val="1200"/>
              </a:spcBef>
              <a:spcAft>
                <a:spcPts val="0"/>
              </a:spcAft>
              <a:buClr>
                <a:srgbClr val="222222"/>
              </a:buClr>
              <a:buSzPts val="1400"/>
              <a:buFont typeface="Noto Sans Symbols"/>
              <a:buChar char="▪"/>
            </a:pPr>
            <a:r>
              <a:rPr lang="en-US" sz="1400" b="0" i="0" u="none" strike="noStrike" cap="none">
                <a:solidFill>
                  <a:srgbClr val="222222"/>
                </a:solidFill>
                <a:latin typeface="Calibri"/>
                <a:ea typeface="Calibri"/>
                <a:cs typeface="Calibri"/>
                <a:sym typeface="Calibri"/>
              </a:rPr>
              <a:t>To know what SDGs are and what they aim to achieve.</a:t>
            </a:r>
            <a:endParaRPr sz="1400" b="0" i="0" u="none" strike="noStrike" cap="none">
              <a:solidFill>
                <a:schemeClr val="dk1"/>
              </a:solidFill>
              <a:latin typeface="Calibri"/>
              <a:ea typeface="Calibri"/>
              <a:cs typeface="Calibri"/>
              <a:sym typeface="Calibri"/>
            </a:endParaRPr>
          </a:p>
          <a:p>
            <a:pPr marL="284480" marR="0" lvl="0" indent="-284480" algn="just" rtl="0">
              <a:lnSpc>
                <a:spcPct val="100000"/>
              </a:lnSpc>
              <a:spcBef>
                <a:spcPts val="1200"/>
              </a:spcBef>
              <a:spcAft>
                <a:spcPts val="0"/>
              </a:spcAft>
              <a:buClr>
                <a:srgbClr val="222222"/>
              </a:buClr>
              <a:buSzPts val="1400"/>
              <a:buFont typeface="Noto Sans Symbols"/>
              <a:buChar char="▪"/>
            </a:pPr>
            <a:r>
              <a:rPr lang="en-US" sz="1400" b="0" i="0" u="none" strike="noStrike" cap="none">
                <a:solidFill>
                  <a:srgbClr val="222222"/>
                </a:solidFill>
                <a:latin typeface="Calibri"/>
                <a:ea typeface="Calibri"/>
                <a:cs typeface="Calibri"/>
                <a:sym typeface="Calibri"/>
              </a:rPr>
              <a:t>To know that achieving SDGs requires indoor and outdoor activities.</a:t>
            </a:r>
            <a:endParaRPr sz="1400" b="0" i="0" u="none" strike="noStrike" cap="none">
              <a:solidFill>
                <a:schemeClr val="dk1"/>
              </a:solidFill>
              <a:latin typeface="Calibri"/>
              <a:ea typeface="Calibri"/>
              <a:cs typeface="Calibri"/>
              <a:sym typeface="Calibri"/>
            </a:endParaRPr>
          </a:p>
          <a:p>
            <a:pPr marL="284480" marR="0" lvl="0" indent="-284480" algn="just" rtl="0">
              <a:lnSpc>
                <a:spcPct val="100000"/>
              </a:lnSpc>
              <a:spcBef>
                <a:spcPts val="1200"/>
              </a:spcBef>
              <a:spcAft>
                <a:spcPts val="0"/>
              </a:spcAft>
              <a:buClr>
                <a:srgbClr val="222222"/>
              </a:buClr>
              <a:buSzPts val="1400"/>
              <a:buFont typeface="Noto Sans Symbols"/>
              <a:buChar char="▪"/>
            </a:pPr>
            <a:r>
              <a:rPr lang="en-US" sz="1400" b="0" i="0" u="none" strike="noStrike" cap="none">
                <a:solidFill>
                  <a:srgbClr val="222222"/>
                </a:solidFill>
                <a:latin typeface="Calibri"/>
                <a:ea typeface="Calibri"/>
                <a:cs typeface="Calibri"/>
                <a:sym typeface="Calibri"/>
              </a:rPr>
              <a:t>To value SDG and to be aware of their importance.</a:t>
            </a:r>
            <a:endParaRPr sz="1400" b="0" i="0" u="none" strike="noStrike" cap="none">
              <a:solidFill>
                <a:schemeClr val="dk1"/>
              </a:solidFill>
              <a:latin typeface="Calibri"/>
              <a:ea typeface="Calibri"/>
              <a:cs typeface="Calibri"/>
              <a:sym typeface="Calibri"/>
            </a:endParaRPr>
          </a:p>
          <a:p>
            <a:pPr marL="284480" marR="0" lvl="0" indent="-284480" algn="just" rtl="0">
              <a:lnSpc>
                <a:spcPct val="100000"/>
              </a:lnSpc>
              <a:spcBef>
                <a:spcPts val="600"/>
              </a:spcBef>
              <a:spcAft>
                <a:spcPts val="0"/>
              </a:spcAft>
              <a:buClr>
                <a:srgbClr val="222222"/>
              </a:buClr>
              <a:buSzPts val="1400"/>
              <a:buFont typeface="Noto Sans Symbols"/>
              <a:buChar char="▪"/>
            </a:pPr>
            <a:r>
              <a:rPr lang="en-US" sz="1400" b="0" i="0" u="none" strike="noStrike" cap="none">
                <a:solidFill>
                  <a:srgbClr val="222222"/>
                </a:solidFill>
                <a:latin typeface="Calibri"/>
                <a:ea typeface="Calibri"/>
                <a:cs typeface="Calibri"/>
                <a:sym typeface="Calibri"/>
              </a:rPr>
              <a:t>To know that the WHOLE WORLD pledge to leave no one behind in order to achieve a better planet together.</a:t>
            </a:r>
            <a:endParaRPr sz="1400" b="0" i="0" u="none" strike="noStrike" cap="none">
              <a:solidFill>
                <a:schemeClr val="dk1"/>
              </a:solidFill>
              <a:latin typeface="Calibri"/>
              <a:ea typeface="Calibri"/>
              <a:cs typeface="Calibri"/>
              <a:sym typeface="Calibri"/>
            </a:endParaRPr>
          </a:p>
        </p:txBody>
      </p:sp>
      <p:sp>
        <p:nvSpPr>
          <p:cNvPr id="438" name="Google Shape;438;p10"/>
          <p:cNvSpPr/>
          <p:nvPr/>
        </p:nvSpPr>
        <p:spPr>
          <a:xfrm rot="-5400000">
            <a:off x="211999" y="2343349"/>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439" name="Google Shape;439;p10"/>
          <p:cNvSpPr/>
          <p:nvPr/>
        </p:nvSpPr>
        <p:spPr>
          <a:xfrm rot="-5400000">
            <a:off x="211999" y="1760883"/>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440" name="Google Shape;440;p10"/>
          <p:cNvSpPr/>
          <p:nvPr/>
        </p:nvSpPr>
        <p:spPr>
          <a:xfrm rot="-5400000">
            <a:off x="216906" y="119340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441" name="Google Shape;441;p10"/>
          <p:cNvSpPr/>
          <p:nvPr/>
        </p:nvSpPr>
        <p:spPr>
          <a:xfrm rot="-5400000">
            <a:off x="216906" y="63972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442" name="Google Shape;442;p10"/>
          <p:cNvSpPr/>
          <p:nvPr/>
        </p:nvSpPr>
        <p:spPr>
          <a:xfrm rot="10800000" flipH="1">
            <a:off x="1070607" y="3203735"/>
            <a:ext cx="5753671" cy="45719"/>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443" name="Google Shape;443;p10"/>
          <p:cNvSpPr txBox="1"/>
          <p:nvPr/>
        </p:nvSpPr>
        <p:spPr>
          <a:xfrm>
            <a:off x="950834" y="3371632"/>
            <a:ext cx="5873443" cy="1465209"/>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Participants:</a:t>
            </a:r>
            <a:endParaRPr sz="1400" b="0" i="0" u="none" strike="noStrike" cap="none">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People with Down syndrome and other intellectual disabilities</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Professionals in Down syndrome and intellectual disabilities.</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Experts in SDGs</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Supports: relatives</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Entities interested in the. implementation of SDGs</a:t>
            </a:r>
            <a:endParaRPr sz="1400" b="0" i="0" u="none" strike="noStrike" cap="none">
              <a:solidFill>
                <a:schemeClr val="dk1"/>
              </a:solidFill>
              <a:latin typeface="Calibri"/>
              <a:ea typeface="Calibri"/>
              <a:cs typeface="Calibri"/>
              <a:sym typeface="Calibri"/>
            </a:endParaRPr>
          </a:p>
        </p:txBody>
      </p:sp>
      <p:sp>
        <p:nvSpPr>
          <p:cNvPr id="444" name="Google Shape;444;p10"/>
          <p:cNvSpPr/>
          <p:nvPr/>
        </p:nvSpPr>
        <p:spPr>
          <a:xfrm rot="10800000" flipH="1">
            <a:off x="1070607" y="4938268"/>
            <a:ext cx="5753671" cy="45719"/>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445" name="Google Shape;445;p10"/>
          <p:cNvSpPr txBox="1"/>
          <p:nvPr/>
        </p:nvSpPr>
        <p:spPr>
          <a:xfrm>
            <a:off x="1010719" y="5126288"/>
            <a:ext cx="5813558" cy="1465209"/>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Competences to acquire by participating in this TA:</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Creativity</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Innovation</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Cooperation</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Self-Advocacy</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Self Esteem</a:t>
            </a:r>
            <a:endParaRPr sz="1400" b="0" i="0" u="none" strike="noStrike" cap="none">
              <a:solidFill>
                <a:schemeClr val="dk1"/>
              </a:solidFill>
              <a:latin typeface="Calibri"/>
              <a:ea typeface="Calibri"/>
              <a:cs typeface="Calibri"/>
              <a:sym typeface="Calibri"/>
            </a:endParaRPr>
          </a:p>
        </p:txBody>
      </p:sp>
      <p:sp>
        <p:nvSpPr>
          <p:cNvPr id="446" name="Google Shape;446;p10"/>
          <p:cNvSpPr txBox="1"/>
          <p:nvPr/>
        </p:nvSpPr>
        <p:spPr>
          <a:xfrm>
            <a:off x="1010719" y="6866018"/>
            <a:ext cx="5813558" cy="2352247"/>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Learning content: (RELATED TO IO.3. TRAINING MATERIALS – TOPICS INVOLVED)</a:t>
            </a:r>
            <a:endParaRPr sz="1400" b="0" i="0" u="none" strike="noStrike" cap="none">
              <a:solidFill>
                <a:schemeClr val="dk1"/>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TOPIC 1. SUSTAINABILITY AND SUSTAINABLE DEVELOPMENT GOALS.</a:t>
            </a:r>
            <a:endParaRPr sz="1400" b="0" i="0" u="none" strike="noStrike" cap="none">
              <a:solidFill>
                <a:schemeClr val="dk1"/>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1.1.  Personal development goals</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1.2.  Sustainable Development Goals (SDG): concepts, frameworks and tools for its implementation</a:t>
            </a:r>
            <a:endParaRPr sz="1400" b="0" i="0" u="none" strike="noStrike" cap="none">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1.3.  Corporate Social Responsibility and Sustainability. Main Concepts.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1.4.  SDG and vulnerable groups: goals directly related to people with Down syndrome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22222"/>
                </a:solidFill>
                <a:latin typeface="Calibri"/>
                <a:ea typeface="Calibri"/>
                <a:cs typeface="Calibri"/>
                <a:sym typeface="Calibri"/>
              </a:rPr>
              <a:t>1.5.  SDG Examples of good practices: involving people with diverse abilities</a:t>
            </a:r>
            <a:endParaRPr sz="1100" b="0" i="0" u="none" strike="noStrike" cap="none">
              <a:solidFill>
                <a:schemeClr val="dk1"/>
              </a:solidFill>
              <a:latin typeface="Noto Sans Symbols"/>
              <a:ea typeface="Noto Sans Symbols"/>
              <a:cs typeface="Noto Sans Symbols"/>
              <a:sym typeface="Noto Sans Symbols"/>
            </a:endParaRPr>
          </a:p>
        </p:txBody>
      </p:sp>
      <p:sp>
        <p:nvSpPr>
          <p:cNvPr id="447" name="Google Shape;447;p10"/>
          <p:cNvSpPr/>
          <p:nvPr/>
        </p:nvSpPr>
        <p:spPr>
          <a:xfrm rot="10800000" flipH="1">
            <a:off x="1070607" y="6687904"/>
            <a:ext cx="5753671" cy="45719"/>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pic>
        <p:nvPicPr>
          <p:cNvPr id="2060" name="Google Shape;2060;g11159c36afb_1_30"/>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061" name="Google Shape;2061;g11159c36afb_1_30"/>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062" name="Google Shape;2062;g11159c36afb_1_30"/>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10</a:t>
            </a:r>
            <a:endParaRPr sz="1400" b="0" i="0" u="none" strike="noStrike" cap="none">
              <a:solidFill>
                <a:srgbClr val="000000"/>
              </a:solidFill>
              <a:latin typeface="Arial"/>
              <a:ea typeface="Arial"/>
              <a:cs typeface="Arial"/>
              <a:sym typeface="Arial"/>
            </a:endParaRPr>
          </a:p>
        </p:txBody>
      </p:sp>
      <p:sp>
        <p:nvSpPr>
          <p:cNvPr id="2063" name="Google Shape;2063;g11159c36afb_1_30"/>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064" name="Google Shape;2064;g11159c36afb_1_30"/>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065" name="Google Shape;2065;g11159c36afb_1_30"/>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2066" name="Google Shape;2066;g11159c36afb_1_30"/>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2067" name="Google Shape;2067;g11159c36afb_1_30"/>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2068" name="Google Shape;2068;g11159c36afb_1_30"/>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069" name="Google Shape;2069;g11159c36afb_1_30"/>
          <p:cNvSpPr txBox="1"/>
          <p:nvPr/>
        </p:nvSpPr>
        <p:spPr>
          <a:xfrm>
            <a:off x="1070609" y="860582"/>
            <a:ext cx="5873400" cy="33549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Competences to acquire by participating in this TA:</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At the end of this training session the trainees must acquire or consolidate the following personal competences: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Creativity </a:t>
            </a: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Innovation</a:t>
            </a: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Planification and organization</a:t>
            </a: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Cooperation</a:t>
            </a: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Critical thinking</a:t>
            </a: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Decision-making</a:t>
            </a: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Initiative</a:t>
            </a: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Self-Advocacy</a:t>
            </a: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Self esteem</a:t>
            </a: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Being aware of the external issues/Empathy</a:t>
            </a:r>
            <a:endParaRPr sz="1400" b="0" i="0" u="none" strike="noStrike" cap="none">
              <a:solidFill>
                <a:schemeClr val="dk1"/>
              </a:solidFill>
              <a:latin typeface="Calibri"/>
              <a:ea typeface="Calibri"/>
              <a:cs typeface="Calibri"/>
              <a:sym typeface="Calibri"/>
            </a:endParaRPr>
          </a:p>
        </p:txBody>
      </p:sp>
      <p:sp>
        <p:nvSpPr>
          <p:cNvPr id="2070" name="Google Shape;2070;g11159c36afb_1_30"/>
          <p:cNvSpPr/>
          <p:nvPr/>
        </p:nvSpPr>
        <p:spPr>
          <a:xfrm rot="10800000" flipH="1">
            <a:off x="1054407" y="4439646"/>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071" name="Google Shape;2071;g11159c36afb_1_30"/>
          <p:cNvSpPr txBox="1"/>
          <p:nvPr/>
        </p:nvSpPr>
        <p:spPr>
          <a:xfrm>
            <a:off x="1039644" y="4726975"/>
            <a:ext cx="5813700" cy="24777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chemeClr val="dk1"/>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Learning content: </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222222"/>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rgbClr val="222222"/>
                </a:solidFill>
                <a:latin typeface="Calibri"/>
                <a:ea typeface="Calibri"/>
                <a:cs typeface="Calibri"/>
                <a:sym typeface="Calibri"/>
              </a:rPr>
              <a:t>TOPIC 3:</a:t>
            </a:r>
            <a:endParaRPr sz="1400" b="0" i="0" u="none" strike="noStrike" cap="none">
              <a:solidFill>
                <a:srgbClr val="222222"/>
              </a:solidFill>
              <a:latin typeface="Calibri"/>
              <a:ea typeface="Calibri"/>
              <a:cs typeface="Calibri"/>
              <a:sym typeface="Calibri"/>
            </a:endParaRPr>
          </a:p>
          <a:p>
            <a:pPr marL="227330" marR="0" lvl="0" indent="-227330" algn="just" rtl="0">
              <a:lnSpc>
                <a:spcPct val="100000"/>
              </a:lnSpc>
              <a:spcBef>
                <a:spcPts val="0"/>
              </a:spcBef>
              <a:spcAft>
                <a:spcPts val="0"/>
              </a:spcAft>
              <a:buClr>
                <a:srgbClr val="222222"/>
              </a:buClr>
              <a:buSzPts val="1400"/>
              <a:buFont typeface="Noto Sans Symbols"/>
              <a:buChar char="●"/>
            </a:pPr>
            <a:r>
              <a:rPr lang="en-US" sz="1400" b="0" i="0" u="none" strike="noStrike" cap="none">
                <a:solidFill>
                  <a:srgbClr val="222222"/>
                </a:solidFill>
                <a:latin typeface="Calibri"/>
                <a:ea typeface="Calibri"/>
                <a:cs typeface="Calibri"/>
                <a:sym typeface="Calibri"/>
              </a:rPr>
              <a:t>3.4 How to define an SL project and action plans based on the Sustainable Development Goals. Developing and assessment tools. </a:t>
            </a:r>
            <a:endParaRPr sz="1400" b="0" i="0" u="none" strike="noStrike" cap="none">
              <a:solidFill>
                <a:srgbClr val="222222"/>
              </a:solidFill>
              <a:latin typeface="Noto Sans Symbols"/>
              <a:ea typeface="Noto Sans Symbols"/>
              <a:cs typeface="Noto Sans Symbols"/>
              <a:sym typeface="Noto Sans Symbols"/>
            </a:endParaRPr>
          </a:p>
          <a:p>
            <a:pPr marL="457200" marR="0" lvl="0" indent="-317500" algn="just"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Recap of the plan</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Execution of the plan</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Interaction with the community</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Carrying out the activities</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Evaluation of the implementation</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E-training</a:t>
            </a:r>
            <a:endParaRPr sz="1400" b="0" i="0" u="none" strike="noStrike" cap="none">
              <a:solidFill>
                <a:schemeClr val="dk1"/>
              </a:solidFill>
              <a:latin typeface="Calibri"/>
              <a:ea typeface="Calibri"/>
              <a:cs typeface="Calibri"/>
              <a:sym typeface="Calibri"/>
            </a:endParaRPr>
          </a:p>
        </p:txBody>
      </p:sp>
      <p:sp>
        <p:nvSpPr>
          <p:cNvPr id="2072" name="Google Shape;2072;g11159c36afb_1_30"/>
          <p:cNvSpPr txBox="1"/>
          <p:nvPr/>
        </p:nvSpPr>
        <p:spPr>
          <a:xfrm>
            <a:off x="1009850" y="7972525"/>
            <a:ext cx="5994900" cy="9846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chemeClr val="dk1"/>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Total Duration of the TA1</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7000"/>
              </a:lnSpc>
              <a:spcBef>
                <a:spcPts val="0"/>
              </a:spcBef>
              <a:spcAft>
                <a:spcPts val="0"/>
              </a:spcAft>
              <a:buClr>
                <a:schemeClr val="dk1"/>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1" i="0" u="none" strike="noStrike" cap="none">
                <a:solidFill>
                  <a:schemeClr val="dk1"/>
                </a:solidFill>
                <a:latin typeface="Calibri"/>
                <a:ea typeface="Calibri"/>
                <a:cs typeface="Calibri"/>
                <a:sym typeface="Calibri"/>
              </a:rPr>
              <a:t>Total number of hours: </a:t>
            </a:r>
            <a:r>
              <a:rPr lang="en-US" sz="1400" b="0" i="0" u="none" strike="noStrike" cap="none">
                <a:solidFill>
                  <a:schemeClr val="dk1"/>
                </a:solidFill>
                <a:latin typeface="Calibri"/>
                <a:ea typeface="Calibri"/>
                <a:cs typeface="Calibri"/>
                <a:sym typeface="Calibri"/>
              </a:rPr>
              <a:t>12</a:t>
            </a:r>
            <a:endParaRPr sz="1400" b="1"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1" i="0" u="none" strike="noStrike" cap="none">
                <a:solidFill>
                  <a:schemeClr val="dk1"/>
                </a:solidFill>
                <a:latin typeface="Calibri"/>
                <a:ea typeface="Calibri"/>
                <a:cs typeface="Calibri"/>
                <a:sym typeface="Calibri"/>
              </a:rPr>
              <a:t>Total number of sessions and number of hours F2F: </a:t>
            </a:r>
            <a:r>
              <a:rPr lang="en-US" sz="1400" b="0" i="0" u="none" strike="noStrike" cap="none">
                <a:solidFill>
                  <a:schemeClr val="dk1"/>
                </a:solidFill>
                <a:latin typeface="Calibri"/>
                <a:ea typeface="Calibri"/>
                <a:cs typeface="Calibri"/>
                <a:sym typeface="Calibri"/>
              </a:rPr>
              <a:t>6 sessions </a:t>
            </a:r>
            <a:endParaRPr sz="1400" b="1" i="0" u="none" strike="noStrike" cap="none">
              <a:solidFill>
                <a:schemeClr val="dk1"/>
              </a:solidFill>
              <a:highlight>
                <a:srgbClr val="D3D3D3"/>
              </a:highlight>
              <a:latin typeface="Calibri"/>
              <a:ea typeface="Calibri"/>
              <a:cs typeface="Calibri"/>
              <a:sym typeface="Calibri"/>
            </a:endParaRPr>
          </a:p>
        </p:txBody>
      </p:sp>
      <p:sp>
        <p:nvSpPr>
          <p:cNvPr id="2073" name="Google Shape;2073;g11159c36afb_1_30"/>
          <p:cNvSpPr/>
          <p:nvPr/>
        </p:nvSpPr>
        <p:spPr>
          <a:xfrm rot="10800000" flipH="1">
            <a:off x="1069807" y="7565750"/>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077"/>
        <p:cNvGrpSpPr/>
        <p:nvPr/>
      </p:nvGrpSpPr>
      <p:grpSpPr>
        <a:xfrm>
          <a:off x="0" y="0"/>
          <a:ext cx="0" cy="0"/>
          <a:chOff x="0" y="0"/>
          <a:chExt cx="0" cy="0"/>
        </a:xfrm>
      </p:grpSpPr>
      <p:pic>
        <p:nvPicPr>
          <p:cNvPr id="2078" name="Google Shape;2078;g11159c36afb_1_64"/>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079" name="Google Shape;2079;g11159c36afb_1_64"/>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080" name="Google Shape;2080;g11159c36afb_1_64"/>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11</a:t>
            </a:r>
            <a:endParaRPr sz="1400" b="0" i="0" u="none" strike="noStrike" cap="none">
              <a:solidFill>
                <a:srgbClr val="000000"/>
              </a:solidFill>
              <a:latin typeface="Arial"/>
              <a:ea typeface="Arial"/>
              <a:cs typeface="Arial"/>
              <a:sym typeface="Arial"/>
            </a:endParaRPr>
          </a:p>
        </p:txBody>
      </p:sp>
      <p:sp>
        <p:nvSpPr>
          <p:cNvPr id="2081" name="Google Shape;2081;g11159c36afb_1_64"/>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082" name="Google Shape;2082;g11159c36afb_1_64"/>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083" name="Google Shape;2083;g11159c36afb_1_64"/>
          <p:cNvSpPr txBox="1"/>
          <p:nvPr/>
        </p:nvSpPr>
        <p:spPr>
          <a:xfrm>
            <a:off x="950835" y="769166"/>
            <a:ext cx="5873400" cy="583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total duration of this workshop will be 12 hours distributed through 6 training sessions: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F2F session (classroom and/or online synchronous) where we will develop (2 hours):</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GD. Recap of the decisions: contacts, people involved, topics to develop, planning, schedule etc.</a:t>
            </a:r>
            <a:endParaRPr sz="1400" b="0" i="0" u="none" strike="noStrike" cap="none">
              <a:solidFill>
                <a:schemeClr val="dk1"/>
              </a:solidFill>
              <a:latin typeface="Calibri"/>
              <a:ea typeface="Calibri"/>
              <a:cs typeface="Calibri"/>
              <a:sym typeface="Calibri"/>
            </a:endParaRPr>
          </a:p>
          <a:p>
            <a:pPr marL="0" marR="0" lvl="0" indent="0" algn="just" rtl="0">
              <a:lnSpc>
                <a:spcPct val="106666"/>
              </a:lnSpc>
              <a:spcBef>
                <a:spcPts val="0"/>
              </a:spcBef>
              <a:spcAft>
                <a:spcPts val="0"/>
              </a:spcAft>
              <a:buClr>
                <a:srgbClr val="000000"/>
              </a:buClr>
              <a:buSzPts val="1400"/>
              <a:buFont typeface="Arial"/>
              <a:buNone/>
            </a:pPr>
            <a:r>
              <a:rPr lang="en-US" sz="1400" b="0" i="0" u="none" strike="noStrike" cap="none">
                <a:solidFill>
                  <a:srgbClr val="222222"/>
                </a:solidFill>
                <a:latin typeface="Calibri"/>
                <a:ea typeface="Calibri"/>
                <a:cs typeface="Calibri"/>
                <a:sym typeface="Calibri"/>
              </a:rPr>
              <a:t>1 F2F session (outdoor and/or online synchronous) where we will develop (2 hours):</a:t>
            </a:r>
            <a:endParaRPr sz="1400" b="0" i="0" u="none" strike="noStrike" cap="none">
              <a:solidFill>
                <a:srgbClr val="222222"/>
              </a:solidFill>
              <a:latin typeface="Calibri"/>
              <a:ea typeface="Calibri"/>
              <a:cs typeface="Calibri"/>
              <a:sym typeface="Calibri"/>
            </a:endParaRPr>
          </a:p>
          <a:p>
            <a:pPr marL="455930" marR="0" lvl="0" indent="-317500" algn="just" rtl="0">
              <a:lnSpc>
                <a:spcPct val="106666"/>
              </a:lnSpc>
              <a:spcBef>
                <a:spcPts val="0"/>
              </a:spcBef>
              <a:spcAft>
                <a:spcPts val="0"/>
              </a:spcAft>
              <a:buClr>
                <a:srgbClr val="222222"/>
              </a:buClr>
              <a:buSzPts val="1400"/>
              <a:buFont typeface="Courier New"/>
              <a:buChar char="●"/>
            </a:pPr>
            <a:r>
              <a:rPr lang="en-US" sz="1400" b="0" i="0" u="none" strike="noStrike" cap="none">
                <a:solidFill>
                  <a:srgbClr val="222222"/>
                </a:solidFill>
                <a:latin typeface="Calibri"/>
                <a:ea typeface="Calibri"/>
                <a:cs typeface="Calibri"/>
                <a:sym typeface="Calibri"/>
              </a:rPr>
              <a:t>EA. Execution of the actions planned.</a:t>
            </a:r>
            <a:endParaRPr sz="1400" b="0" i="0" u="none" strike="noStrike" cap="none">
              <a:solidFill>
                <a:srgbClr val="222222"/>
              </a:solidFill>
              <a:latin typeface="Calibri"/>
              <a:ea typeface="Calibri"/>
              <a:cs typeface="Calibri"/>
              <a:sym typeface="Calibri"/>
            </a:endParaRPr>
          </a:p>
          <a:p>
            <a:pPr marL="0" marR="0" lvl="0" indent="0" algn="just" rtl="0">
              <a:lnSpc>
                <a:spcPct val="106666"/>
              </a:lnSpc>
              <a:spcBef>
                <a:spcPts val="0"/>
              </a:spcBef>
              <a:spcAft>
                <a:spcPts val="0"/>
              </a:spcAft>
              <a:buClr>
                <a:srgbClr val="000000"/>
              </a:buClr>
              <a:buSzPts val="1400"/>
              <a:buFont typeface="Arial"/>
              <a:buNone/>
            </a:pPr>
            <a:r>
              <a:rPr lang="en-US" sz="1400" b="0" i="0" u="none" strike="noStrike" cap="none">
                <a:solidFill>
                  <a:srgbClr val="222222"/>
                </a:solidFill>
                <a:latin typeface="Calibri"/>
                <a:ea typeface="Calibri"/>
                <a:cs typeface="Calibri"/>
                <a:sym typeface="Calibri"/>
              </a:rPr>
              <a:t>1 F2F session (outdoor and/or online synchronous) where we will develop (2 hours):</a:t>
            </a:r>
            <a:endParaRPr sz="1400" b="0" i="0" u="none" strike="noStrike" cap="none">
              <a:solidFill>
                <a:srgbClr val="222222"/>
              </a:solidFill>
              <a:latin typeface="Calibri"/>
              <a:ea typeface="Calibri"/>
              <a:cs typeface="Calibri"/>
              <a:sym typeface="Calibri"/>
            </a:endParaRPr>
          </a:p>
          <a:p>
            <a:pPr marL="455930" marR="0" lvl="0" indent="-317500" algn="just" rtl="0">
              <a:lnSpc>
                <a:spcPct val="106666"/>
              </a:lnSpc>
              <a:spcBef>
                <a:spcPts val="0"/>
              </a:spcBef>
              <a:spcAft>
                <a:spcPts val="0"/>
              </a:spcAft>
              <a:buClr>
                <a:srgbClr val="222222"/>
              </a:buClr>
              <a:buSzPts val="1400"/>
              <a:buFont typeface="Courier New"/>
              <a:buChar char="●"/>
            </a:pPr>
            <a:r>
              <a:rPr lang="en-US" sz="1400" b="0" i="0" u="none" strike="noStrike" cap="none">
                <a:solidFill>
                  <a:srgbClr val="222222"/>
                </a:solidFill>
                <a:latin typeface="Calibri"/>
                <a:ea typeface="Calibri"/>
                <a:cs typeface="Calibri"/>
                <a:sym typeface="Calibri"/>
              </a:rPr>
              <a:t>EA. Interaction with the community, companies and other stakeholders’ participation.</a:t>
            </a:r>
            <a:endParaRPr sz="1400" b="0" i="0" u="none" strike="noStrike" cap="none">
              <a:solidFill>
                <a:srgbClr val="222222"/>
              </a:solidFill>
              <a:latin typeface="Calibri"/>
              <a:ea typeface="Calibri"/>
              <a:cs typeface="Calibri"/>
              <a:sym typeface="Calibri"/>
            </a:endParaRPr>
          </a:p>
          <a:p>
            <a:pPr marL="0" marR="0" lvl="0" indent="0" algn="just" rtl="0">
              <a:lnSpc>
                <a:spcPct val="106666"/>
              </a:lnSpc>
              <a:spcBef>
                <a:spcPts val="0"/>
              </a:spcBef>
              <a:spcAft>
                <a:spcPts val="0"/>
              </a:spcAft>
              <a:buClr>
                <a:srgbClr val="000000"/>
              </a:buClr>
              <a:buSzPts val="1400"/>
              <a:buFont typeface="Arial"/>
              <a:buNone/>
            </a:pPr>
            <a:r>
              <a:rPr lang="en-US" sz="1400" b="0" i="0" u="none" strike="noStrike" cap="none">
                <a:solidFill>
                  <a:srgbClr val="222222"/>
                </a:solidFill>
                <a:latin typeface="Calibri"/>
                <a:ea typeface="Calibri"/>
                <a:cs typeface="Calibri"/>
                <a:sym typeface="Calibri"/>
              </a:rPr>
              <a:t>1 F2F session (outdoor and/or online synchronous) where we will develop (2 hours):</a:t>
            </a:r>
            <a:endParaRPr sz="1400" b="0" i="0" u="none" strike="noStrike" cap="none">
              <a:solidFill>
                <a:srgbClr val="222222"/>
              </a:solidFill>
              <a:latin typeface="Calibri"/>
              <a:ea typeface="Calibri"/>
              <a:cs typeface="Calibri"/>
              <a:sym typeface="Calibri"/>
            </a:endParaRPr>
          </a:p>
          <a:p>
            <a:pPr marL="455930" marR="0" lvl="0" indent="-317500" algn="just" rtl="0">
              <a:lnSpc>
                <a:spcPct val="106666"/>
              </a:lnSpc>
              <a:spcBef>
                <a:spcPts val="0"/>
              </a:spcBef>
              <a:spcAft>
                <a:spcPts val="0"/>
              </a:spcAft>
              <a:buClr>
                <a:srgbClr val="222222"/>
              </a:buClr>
              <a:buSzPts val="1400"/>
              <a:buFont typeface="Courier New"/>
              <a:buChar char="●"/>
            </a:pPr>
            <a:r>
              <a:rPr lang="en-US" sz="1400" b="0" i="0" u="none" strike="noStrike" cap="none">
                <a:solidFill>
                  <a:srgbClr val="222222"/>
                </a:solidFill>
                <a:latin typeface="Calibri"/>
                <a:ea typeface="Calibri"/>
                <a:cs typeface="Calibri"/>
                <a:sym typeface="Calibri"/>
              </a:rPr>
              <a:t>EA and LDA. Carrying out of the activities.</a:t>
            </a:r>
            <a:endParaRPr sz="1400" b="0" i="0" u="none" strike="noStrike" cap="none">
              <a:solidFill>
                <a:srgbClr val="22222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F2F session (classroom and/or online synchronous) where we will develop (2 hours):</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GD Evaluation: satisfaction, quality of the project, impact, acquired skills, viability and continuity of the project.</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asynchronous online session (2 hours) where trainees will review and see the training materials (ppts, videos and activities) designed in IO.3, and also will upload the tasks and homework trainers set for them in the Training Platform (IO.4)</a:t>
            </a:r>
            <a:endParaRPr sz="1400" b="0" i="0" u="none" strike="noStrike" cap="none">
              <a:solidFill>
                <a:schemeClr val="dk1"/>
              </a:solidFill>
              <a:latin typeface="Calibri"/>
              <a:ea typeface="Calibri"/>
              <a:cs typeface="Calibri"/>
              <a:sym typeface="Calibri"/>
            </a:endParaRPr>
          </a:p>
          <a:p>
            <a:pPr marL="45720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p:txBody>
      </p:sp>
      <p:sp>
        <p:nvSpPr>
          <p:cNvPr id="2084" name="Google Shape;2084;g11159c36afb_1_64"/>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2085" name="Google Shape;2085;g11159c36afb_1_64"/>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2086" name="Google Shape;2086;g11159c36afb_1_64"/>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2087" name="Google Shape;2087;g11159c36afb_1_64"/>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088" name="Google Shape;2088;g11159c36afb_1_64"/>
          <p:cNvSpPr txBox="1"/>
          <p:nvPr/>
        </p:nvSpPr>
        <p:spPr>
          <a:xfrm>
            <a:off x="1010825" y="6906287"/>
            <a:ext cx="5873400" cy="23781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Training Methodologies:</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457200" marR="0" lvl="0" indent="-317500" algn="just" rtl="0">
              <a:lnSpc>
                <a:spcPct val="106666"/>
              </a:lnSpc>
              <a:spcBef>
                <a:spcPts val="0"/>
              </a:spcBef>
              <a:spcAft>
                <a:spcPts val="0"/>
              </a:spcAft>
              <a:buClr>
                <a:srgbClr val="222222"/>
              </a:buClr>
              <a:buSzPts val="1400"/>
              <a:buFont typeface="Noto Sans Symbols"/>
              <a:buChar char="●"/>
            </a:pPr>
            <a:r>
              <a:rPr lang="en-US" sz="1400" b="0" i="0" u="none" strike="noStrike" cap="none">
                <a:solidFill>
                  <a:srgbClr val="222222"/>
                </a:solidFill>
                <a:latin typeface="Calibri"/>
                <a:ea typeface="Calibri"/>
                <a:cs typeface="Calibri"/>
                <a:sym typeface="Calibri"/>
              </a:rPr>
              <a:t>EA. Implementation of tasks following the Project Plan</a:t>
            </a:r>
            <a:endParaRPr sz="1400" b="0" i="0" u="none" strike="noStrike" cap="none">
              <a:solidFill>
                <a:srgbClr val="222222"/>
              </a:solidFill>
              <a:latin typeface="Calibri"/>
              <a:ea typeface="Calibri"/>
              <a:cs typeface="Calibri"/>
              <a:sym typeface="Calibri"/>
            </a:endParaRPr>
          </a:p>
          <a:p>
            <a:pPr marL="457200" marR="0" lvl="0" indent="-317500" algn="just" rtl="0">
              <a:lnSpc>
                <a:spcPct val="106666"/>
              </a:lnSpc>
              <a:spcBef>
                <a:spcPts val="0"/>
              </a:spcBef>
              <a:spcAft>
                <a:spcPts val="0"/>
              </a:spcAft>
              <a:buClr>
                <a:srgbClr val="222222"/>
              </a:buClr>
              <a:buSzPts val="1400"/>
              <a:buFont typeface="Noto Sans Symbols"/>
              <a:buChar char="●"/>
            </a:pPr>
            <a:r>
              <a:rPr lang="en-US" sz="1400" b="0" i="0" u="none" strike="noStrike" cap="none">
                <a:solidFill>
                  <a:srgbClr val="222222"/>
                </a:solidFill>
                <a:latin typeface="Calibri"/>
                <a:ea typeface="Calibri"/>
                <a:cs typeface="Calibri"/>
                <a:sym typeface="Calibri"/>
              </a:rPr>
              <a:t>EA. Continuous feedback about plan implementation</a:t>
            </a:r>
            <a:endParaRPr sz="1400" b="0" i="0" u="none" strike="noStrike" cap="none">
              <a:solidFill>
                <a:srgbClr val="222222"/>
              </a:solidFill>
              <a:latin typeface="Calibri"/>
              <a:ea typeface="Calibri"/>
              <a:cs typeface="Calibri"/>
              <a:sym typeface="Calibri"/>
            </a:endParaRPr>
          </a:p>
          <a:p>
            <a:pPr marL="457200" marR="0" lvl="0" indent="-317500" algn="just" rtl="0">
              <a:lnSpc>
                <a:spcPct val="106666"/>
              </a:lnSpc>
              <a:spcBef>
                <a:spcPts val="0"/>
              </a:spcBef>
              <a:spcAft>
                <a:spcPts val="0"/>
              </a:spcAft>
              <a:buClr>
                <a:srgbClr val="222222"/>
              </a:buClr>
              <a:buSzPts val="1400"/>
              <a:buFont typeface="Noto Sans Symbols"/>
              <a:buChar char="●"/>
            </a:pPr>
            <a:r>
              <a:rPr lang="en-US" sz="1400" b="0" i="0" u="none" strike="noStrike" cap="none">
                <a:solidFill>
                  <a:srgbClr val="222222"/>
                </a:solidFill>
                <a:latin typeface="Calibri"/>
                <a:ea typeface="Calibri"/>
                <a:cs typeface="Calibri"/>
                <a:sym typeface="Calibri"/>
              </a:rPr>
              <a:t>EA. Team meetings to assess the plan implementation and the results obtained, in terms of learning and service</a:t>
            </a:r>
            <a:endParaRPr sz="1400" b="0" i="0" u="none" strike="noStrike" cap="none">
              <a:solidFill>
                <a:srgbClr val="222222"/>
              </a:solidFill>
              <a:latin typeface="Calibri"/>
              <a:ea typeface="Calibri"/>
              <a:cs typeface="Calibri"/>
              <a:sym typeface="Calibri"/>
            </a:endParaRPr>
          </a:p>
          <a:p>
            <a:pPr marL="457200" marR="0" lvl="0" indent="-317500" algn="just" rtl="0">
              <a:lnSpc>
                <a:spcPct val="106666"/>
              </a:lnSpc>
              <a:spcBef>
                <a:spcPts val="0"/>
              </a:spcBef>
              <a:spcAft>
                <a:spcPts val="0"/>
              </a:spcAft>
              <a:buClr>
                <a:srgbClr val="222222"/>
              </a:buClr>
              <a:buSzPts val="1400"/>
              <a:buFont typeface="Calibri"/>
              <a:buChar char="●"/>
            </a:pPr>
            <a:r>
              <a:rPr lang="en-US" sz="1400" b="0" i="0" u="none" strike="noStrike" cap="none">
                <a:solidFill>
                  <a:srgbClr val="222222"/>
                </a:solidFill>
                <a:latin typeface="Calibri"/>
                <a:ea typeface="Calibri"/>
                <a:cs typeface="Calibri"/>
                <a:sym typeface="Calibri"/>
              </a:rPr>
              <a:t>EA. Team final evaluation of the project, obtaining project indicators (learning and service) and assessing possible improvements for future actions</a:t>
            </a:r>
            <a:endParaRPr sz="1400" b="0" i="0" u="none" strike="noStrike" cap="none">
              <a:solidFill>
                <a:srgbClr val="222222"/>
              </a:solidFill>
              <a:latin typeface="Calibri"/>
              <a:ea typeface="Calibri"/>
              <a:cs typeface="Calibri"/>
              <a:sym typeface="Calibri"/>
            </a:endParaRPr>
          </a:p>
          <a:p>
            <a:pPr marL="0" marR="0" lvl="0" indent="0" algn="just" rtl="0">
              <a:lnSpc>
                <a:spcPct val="106666"/>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89" name="Google Shape;2089;g11159c36afb_1_64"/>
          <p:cNvSpPr/>
          <p:nvPr/>
        </p:nvSpPr>
        <p:spPr>
          <a:xfrm rot="10800000" flipH="1">
            <a:off x="1010832" y="6608075"/>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093"/>
        <p:cNvGrpSpPr/>
        <p:nvPr/>
      </p:nvGrpSpPr>
      <p:grpSpPr>
        <a:xfrm>
          <a:off x="0" y="0"/>
          <a:ext cx="0" cy="0"/>
          <a:chOff x="0" y="0"/>
          <a:chExt cx="0" cy="0"/>
        </a:xfrm>
      </p:grpSpPr>
      <p:pic>
        <p:nvPicPr>
          <p:cNvPr id="2094" name="Google Shape;2094;g11159c36afb_1_86"/>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095" name="Google Shape;2095;g11159c36afb_1_86"/>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096" name="Google Shape;2096;g11159c36afb_1_86"/>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11</a:t>
            </a:r>
            <a:endParaRPr sz="1400" b="0" i="0" u="none" strike="noStrike" cap="none">
              <a:solidFill>
                <a:srgbClr val="000000"/>
              </a:solidFill>
              <a:latin typeface="Arial"/>
              <a:ea typeface="Arial"/>
              <a:cs typeface="Arial"/>
              <a:sym typeface="Arial"/>
            </a:endParaRPr>
          </a:p>
        </p:txBody>
      </p:sp>
      <p:sp>
        <p:nvSpPr>
          <p:cNvPr id="2097" name="Google Shape;2097;g11159c36afb_1_86"/>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098" name="Google Shape;2098;g11159c36afb_1_86"/>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099" name="Google Shape;2099;g11159c36afb_1_86"/>
          <p:cNvSpPr txBox="1"/>
          <p:nvPr/>
        </p:nvSpPr>
        <p:spPr>
          <a:xfrm>
            <a:off x="950835" y="769166"/>
            <a:ext cx="5873400" cy="1686900"/>
          </a:xfrm>
          <a:prstGeom prst="rect">
            <a:avLst/>
          </a:prstGeom>
          <a:noFill/>
          <a:ln>
            <a:noFill/>
          </a:ln>
        </p:spPr>
        <p:txBody>
          <a:bodyPr spcFirstLastPara="1" wrap="square" lIns="91425" tIns="45700" rIns="91425" bIns="45700" anchor="t" anchorCtr="0">
            <a:spAutoFit/>
          </a:bodyPr>
          <a:lstStyle/>
          <a:p>
            <a:pPr marL="457200" marR="0" lvl="0" indent="-317500" algn="just" rtl="0">
              <a:lnSpc>
                <a:spcPct val="106666"/>
              </a:lnSpc>
              <a:spcBef>
                <a:spcPts val="0"/>
              </a:spcBef>
              <a:spcAft>
                <a:spcPts val="0"/>
              </a:spcAft>
              <a:buClr>
                <a:srgbClr val="222222"/>
              </a:buClr>
              <a:buSzPts val="1400"/>
              <a:buFont typeface="Calibri"/>
              <a:buChar char="●"/>
            </a:pPr>
            <a:r>
              <a:rPr lang="en-US" sz="1400" b="0" i="0" u="none" strike="noStrike" cap="none">
                <a:solidFill>
                  <a:srgbClr val="222222"/>
                </a:solidFill>
                <a:latin typeface="Calibri"/>
                <a:ea typeface="Calibri"/>
                <a:cs typeface="Calibri"/>
                <a:sym typeface="Calibri"/>
              </a:rPr>
              <a:t>EA. Could or should the Service Project be maintained in the future? Decision making with community stakeholders</a:t>
            </a:r>
            <a:endParaRPr sz="1400" b="0" i="0" u="none" strike="noStrike" cap="none">
              <a:solidFill>
                <a:srgbClr val="222222"/>
              </a:solidFill>
              <a:latin typeface="Calibri"/>
              <a:ea typeface="Calibri"/>
              <a:cs typeface="Calibri"/>
              <a:sym typeface="Calibri"/>
            </a:endParaRPr>
          </a:p>
          <a:p>
            <a:pPr marL="457200" marR="0" lvl="0" indent="-317500" algn="just" rtl="0">
              <a:lnSpc>
                <a:spcPct val="106666"/>
              </a:lnSpc>
              <a:spcBef>
                <a:spcPts val="0"/>
              </a:spcBef>
              <a:spcAft>
                <a:spcPts val="0"/>
              </a:spcAft>
              <a:buClr>
                <a:srgbClr val="222222"/>
              </a:buClr>
              <a:buSzPts val="1400"/>
              <a:buFont typeface="Calibri"/>
              <a:buChar char="●"/>
            </a:pPr>
            <a:r>
              <a:rPr lang="en-US" sz="1400" b="0" i="0" u="none" strike="noStrike" cap="none">
                <a:solidFill>
                  <a:srgbClr val="222222"/>
                </a:solidFill>
                <a:latin typeface="Calibri"/>
                <a:ea typeface="Calibri"/>
                <a:cs typeface="Calibri"/>
                <a:sym typeface="Calibri"/>
              </a:rPr>
              <a:t>EA and LDA. Carrying out of the activities.</a:t>
            </a:r>
            <a:endParaRPr sz="1400" b="0" i="0" u="none" strike="noStrike" cap="none">
              <a:solidFill>
                <a:srgbClr val="222222"/>
              </a:solidFill>
              <a:latin typeface="Calibri"/>
              <a:ea typeface="Calibri"/>
              <a:cs typeface="Calibri"/>
              <a:sym typeface="Calibri"/>
            </a:endParaRPr>
          </a:p>
          <a:p>
            <a:pPr marL="0" marR="0" lvl="0" indent="0" algn="just" rtl="0">
              <a:lnSpc>
                <a:spcPct val="106666"/>
              </a:lnSpc>
              <a:spcBef>
                <a:spcPts val="0"/>
              </a:spcBef>
              <a:spcAft>
                <a:spcPts val="0"/>
              </a:spcAft>
              <a:buClr>
                <a:srgbClr val="000000"/>
              </a:buClr>
              <a:buSzPts val="1400"/>
              <a:buFont typeface="Arial"/>
              <a:buNone/>
            </a:pPr>
            <a:endParaRPr sz="1400" b="0" i="0" u="none" strike="noStrike" cap="none">
              <a:solidFill>
                <a:srgbClr val="222222"/>
              </a:solidFill>
              <a:latin typeface="Calibri"/>
              <a:ea typeface="Calibri"/>
              <a:cs typeface="Calibri"/>
              <a:sym typeface="Calibri"/>
            </a:endParaRPr>
          </a:p>
          <a:p>
            <a:pPr marL="0" marR="0" lvl="0" indent="0" algn="just" rtl="0">
              <a:lnSpc>
                <a:spcPct val="106666"/>
              </a:lnSpc>
              <a:spcBef>
                <a:spcPts val="0"/>
              </a:spcBef>
              <a:spcAft>
                <a:spcPts val="0"/>
              </a:spcAft>
              <a:buClr>
                <a:srgbClr val="000000"/>
              </a:buClr>
              <a:buSzPts val="1400"/>
              <a:buFont typeface="Arial"/>
              <a:buNone/>
            </a:pPr>
            <a:r>
              <a:rPr lang="en-US" sz="1400" b="0" i="0" u="none" strike="noStrike" cap="none">
                <a:solidFill>
                  <a:srgbClr val="222222"/>
                </a:solidFill>
                <a:latin typeface="Calibri"/>
                <a:ea typeface="Calibri"/>
                <a:cs typeface="Calibri"/>
                <a:sym typeface="Calibri"/>
              </a:rPr>
              <a:t>Face to face sessions are totally necessary to develop the practical part of the Project with the community. The assessing part can be mixed, with face to face and online sessions.</a:t>
            </a:r>
            <a:endParaRPr sz="1400" b="1" i="0" u="none" strike="noStrike" cap="none">
              <a:solidFill>
                <a:schemeClr val="dk1"/>
              </a:solidFill>
              <a:highlight>
                <a:srgbClr val="D3D3D3"/>
              </a:highlight>
              <a:latin typeface="Calibri"/>
              <a:ea typeface="Calibri"/>
              <a:cs typeface="Calibri"/>
              <a:sym typeface="Calibri"/>
            </a:endParaRPr>
          </a:p>
        </p:txBody>
      </p:sp>
      <p:sp>
        <p:nvSpPr>
          <p:cNvPr id="2100" name="Google Shape;2100;g11159c36afb_1_86"/>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2101" name="Google Shape;2101;g11159c36afb_1_86"/>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2102" name="Google Shape;2102;g11159c36afb_1_86"/>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2103" name="Google Shape;2103;g11159c36afb_1_86"/>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104" name="Google Shape;2104;g11159c36afb_1_86"/>
          <p:cNvSpPr/>
          <p:nvPr/>
        </p:nvSpPr>
        <p:spPr>
          <a:xfrm rot="10800000" flipH="1">
            <a:off x="1135409" y="5316352"/>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05" name="Google Shape;2105;g11159c36afb_1_86"/>
          <p:cNvSpPr/>
          <p:nvPr/>
        </p:nvSpPr>
        <p:spPr>
          <a:xfrm rot="10800000" flipH="1">
            <a:off x="1135411" y="2800344"/>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06" name="Google Shape;2106;g11159c36afb_1_86"/>
          <p:cNvSpPr txBox="1"/>
          <p:nvPr/>
        </p:nvSpPr>
        <p:spPr>
          <a:xfrm>
            <a:off x="1075422" y="2641367"/>
            <a:ext cx="5873400" cy="3078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107" name="Google Shape;2107;g11159c36afb_1_86"/>
          <p:cNvSpPr txBox="1"/>
          <p:nvPr/>
        </p:nvSpPr>
        <p:spPr>
          <a:xfrm>
            <a:off x="950836" y="3190302"/>
            <a:ext cx="5873400" cy="1630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Training Materials:</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PowerPoint Presentation (PPT-</a:t>
            </a:r>
            <a:r>
              <a:rPr lang="en-US" sz="1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TA6</a:t>
            </a:r>
            <a:r>
              <a:rPr lang="en-US" sz="1400" b="0" i="0" u="none" strike="noStrike" cap="none">
                <a:solidFill>
                  <a:schemeClr val="dk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Worksheets (from the PPT)</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Questionnaires</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Flyer (about SLTA 6)</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Video as an example of good practice</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2111"/>
        <p:cNvGrpSpPr/>
        <p:nvPr/>
      </p:nvGrpSpPr>
      <p:grpSpPr>
        <a:xfrm>
          <a:off x="0" y="0"/>
          <a:ext cx="0" cy="0"/>
          <a:chOff x="0" y="0"/>
          <a:chExt cx="0" cy="0"/>
        </a:xfrm>
      </p:grpSpPr>
      <p:sp>
        <p:nvSpPr>
          <p:cNvPr id="2112" name="Google Shape;2112;g10df563ef75_0_16"/>
          <p:cNvSpPr/>
          <p:nvPr/>
        </p:nvSpPr>
        <p:spPr>
          <a:xfrm>
            <a:off x="-69502" y="2218"/>
            <a:ext cx="7382320" cy="313182"/>
          </a:xfrm>
          <a:custGeom>
            <a:avLst/>
            <a:gdLst/>
            <a:ahLst/>
            <a:cxnLst/>
            <a:rect l="l" t="t" r="r" b="b"/>
            <a:pathLst>
              <a:path w="3756906" h="152400" extrusionOk="0">
                <a:moveTo>
                  <a:pt x="0" y="0"/>
                </a:moveTo>
                <a:lnTo>
                  <a:pt x="3756906" y="0"/>
                </a:lnTo>
                <a:lnTo>
                  <a:pt x="3756906" y="152400"/>
                </a:lnTo>
                <a:lnTo>
                  <a:pt x="0" y="152400"/>
                </a:lnTo>
                <a:close/>
              </a:path>
            </a:pathLst>
          </a:custGeom>
          <a:solidFill>
            <a:srgbClr val="1B48AB"/>
          </a:solidFill>
          <a:ln>
            <a:noFill/>
          </a:ln>
        </p:spPr>
      </p:sp>
      <p:pic>
        <p:nvPicPr>
          <p:cNvPr id="2113" name="Google Shape;2113;g10df563ef75_0_16"/>
          <p:cNvPicPr preferRelativeResize="0"/>
          <p:nvPr/>
        </p:nvPicPr>
        <p:blipFill rotWithShape="1">
          <a:blip r:embed="rId3">
            <a:alphaModFix/>
          </a:blip>
          <a:srcRect/>
          <a:stretch/>
        </p:blipFill>
        <p:spPr>
          <a:xfrm>
            <a:off x="13980" y="9582983"/>
            <a:ext cx="7280990" cy="451421"/>
          </a:xfrm>
          <a:prstGeom prst="rect">
            <a:avLst/>
          </a:prstGeom>
          <a:noFill/>
          <a:ln>
            <a:noFill/>
          </a:ln>
        </p:spPr>
      </p:pic>
      <p:graphicFrame>
        <p:nvGraphicFramePr>
          <p:cNvPr id="2114" name="Google Shape;2114;g10df563ef75_0_16"/>
          <p:cNvGraphicFramePr/>
          <p:nvPr/>
        </p:nvGraphicFramePr>
        <p:xfrm>
          <a:off x="303805" y="1224605"/>
          <a:ext cx="6707575" cy="3134405"/>
        </p:xfrm>
        <a:graphic>
          <a:graphicData uri="http://schemas.openxmlformats.org/drawingml/2006/table">
            <a:tbl>
              <a:tblPr firstRow="1" firstCol="1" bandRow="1">
                <a:noFill/>
                <a:tableStyleId>{CFE9B19D-4B07-4ACC-8942-F27F118BCE7E}</a:tableStyleId>
              </a:tblPr>
              <a:tblGrid>
                <a:gridCol w="993025">
                  <a:extLst>
                    <a:ext uri="{9D8B030D-6E8A-4147-A177-3AD203B41FA5}">
                      <a16:colId xmlns:a16="http://schemas.microsoft.com/office/drawing/2014/main" val="20000"/>
                    </a:ext>
                  </a:extLst>
                </a:gridCol>
                <a:gridCol w="2059900">
                  <a:extLst>
                    <a:ext uri="{9D8B030D-6E8A-4147-A177-3AD203B41FA5}">
                      <a16:colId xmlns:a16="http://schemas.microsoft.com/office/drawing/2014/main" val="20001"/>
                    </a:ext>
                  </a:extLst>
                </a:gridCol>
                <a:gridCol w="2657925">
                  <a:extLst>
                    <a:ext uri="{9D8B030D-6E8A-4147-A177-3AD203B41FA5}">
                      <a16:colId xmlns:a16="http://schemas.microsoft.com/office/drawing/2014/main" val="20002"/>
                    </a:ext>
                  </a:extLst>
                </a:gridCol>
                <a:gridCol w="996725">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544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Ice Breaking</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Computer, Workbook 6</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Face to face</a:t>
                      </a:r>
                      <a:endParaRPr sz="1400" u="none" strike="noStrike" cap="none"/>
                    </a:p>
                  </a:txBody>
                  <a:tcPr marL="64500" marR="64500" marT="0" marB="0"/>
                </a:tc>
                <a:extLst>
                  <a:ext uri="{0D108BD9-81ED-4DB2-BD59-A6C34878D82A}">
                    <a16:rowId xmlns:a16="http://schemas.microsoft.com/office/drawing/2014/main" val="10001"/>
                  </a:ext>
                </a:extLst>
              </a:tr>
              <a:tr h="175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Break</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Water and fruits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4500" marR="64500" marT="0" marB="0"/>
                </a:tc>
                <a:extLst>
                  <a:ext uri="{0D108BD9-81ED-4DB2-BD59-A6C34878D82A}">
                    <a16:rowId xmlns:a16="http://schemas.microsoft.com/office/drawing/2014/main" val="10002"/>
                  </a:ext>
                </a:extLst>
              </a:tr>
              <a:tr h="544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30 minutes</a:t>
                      </a:r>
                      <a:endParaRPr sz="1400" u="none" strike="noStrike" cap="none"/>
                    </a:p>
                  </a:txBody>
                  <a:tcPr marL="64500" marR="64500" marT="0" marB="0"/>
                </a:tc>
                <a:tc>
                  <a:txBody>
                    <a:bodyPr/>
                    <a:lstStyle/>
                    <a:p>
                      <a:pPr marL="0" marR="0" lvl="0" indent="0" algn="l" rtl="0">
                        <a:lnSpc>
                          <a:spcPct val="116727"/>
                        </a:lnSpc>
                        <a:spcBef>
                          <a:spcPts val="0"/>
                        </a:spcBef>
                        <a:spcAft>
                          <a:spcPts val="0"/>
                        </a:spcAft>
                        <a:buClr>
                          <a:schemeClr val="dk1"/>
                        </a:buClr>
                        <a:buSzPts val="1100"/>
                        <a:buFont typeface="Arial"/>
                        <a:buNone/>
                      </a:pPr>
                      <a:r>
                        <a:rPr lang="en-US" sz="1300" u="none" strike="noStrike" cap="none"/>
                        <a:t>What we have to remember before implementing the plan</a:t>
                      </a:r>
                      <a:endParaRPr sz="13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Workbook 6</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Face to face</a:t>
                      </a:r>
                      <a:endParaRPr sz="1400" u="none" strike="noStrike" cap="none"/>
                    </a:p>
                  </a:txBody>
                  <a:tcPr marL="64500" marR="64500" marT="0" marB="0"/>
                </a:tc>
                <a:extLst>
                  <a:ext uri="{0D108BD9-81ED-4DB2-BD59-A6C34878D82A}">
                    <a16:rowId xmlns:a16="http://schemas.microsoft.com/office/drawing/2014/main" val="10003"/>
                  </a:ext>
                </a:extLst>
              </a:tr>
              <a:tr h="175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Break</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Water and fruits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4500" marR="64500" marT="0" marB="0"/>
                </a:tc>
                <a:extLst>
                  <a:ext uri="{0D108BD9-81ED-4DB2-BD59-A6C34878D82A}">
                    <a16:rowId xmlns:a16="http://schemas.microsoft.com/office/drawing/2014/main" val="10004"/>
                  </a:ext>
                </a:extLst>
              </a:tr>
              <a:tr h="360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40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Who needs to do whar</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Worksheets 1, 2, 3</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Face to face</a:t>
                      </a:r>
                      <a:endParaRPr sz="1400" u="none" strike="noStrike" cap="none"/>
                    </a:p>
                  </a:txBody>
                  <a:tcPr marL="64500" marR="64500" marT="0" marB="0"/>
                </a:tc>
                <a:extLst>
                  <a:ext uri="{0D108BD9-81ED-4DB2-BD59-A6C34878D82A}">
                    <a16:rowId xmlns:a16="http://schemas.microsoft.com/office/drawing/2014/main" val="10005"/>
                  </a:ext>
                </a:extLst>
              </a:tr>
              <a:tr h="7188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Training session closure</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workbook 6</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4500" marR="64500" marT="0" marB="0"/>
                </a:tc>
                <a:extLst>
                  <a:ext uri="{0D108BD9-81ED-4DB2-BD59-A6C34878D82A}">
                    <a16:rowId xmlns:a16="http://schemas.microsoft.com/office/drawing/2014/main" val="10006"/>
                  </a:ext>
                </a:extLst>
              </a:tr>
            </a:tbl>
          </a:graphicData>
        </a:graphic>
      </p:graphicFrame>
      <p:graphicFrame>
        <p:nvGraphicFramePr>
          <p:cNvPr id="2115" name="Google Shape;2115;g10df563ef75_0_16"/>
          <p:cNvGraphicFramePr/>
          <p:nvPr/>
        </p:nvGraphicFramePr>
        <p:xfrm>
          <a:off x="287454" y="4830003"/>
          <a:ext cx="6734050" cy="1171580"/>
        </p:xfrm>
        <a:graphic>
          <a:graphicData uri="http://schemas.openxmlformats.org/drawingml/2006/table">
            <a:tbl>
              <a:tblPr firstRow="1" firstCol="1" bandRow="1">
                <a:noFill/>
                <a:tableStyleId>{CFE9B19D-4B07-4ACC-8942-F27F118BCE7E}</a:tableStyleId>
              </a:tblPr>
              <a:tblGrid>
                <a:gridCol w="996950">
                  <a:extLst>
                    <a:ext uri="{9D8B030D-6E8A-4147-A177-3AD203B41FA5}">
                      <a16:colId xmlns:a16="http://schemas.microsoft.com/office/drawing/2014/main" val="20000"/>
                    </a:ext>
                  </a:extLst>
                </a:gridCol>
                <a:gridCol w="2068025">
                  <a:extLst>
                    <a:ext uri="{9D8B030D-6E8A-4147-A177-3AD203B41FA5}">
                      <a16:colId xmlns:a16="http://schemas.microsoft.com/office/drawing/2014/main" val="20001"/>
                    </a:ext>
                  </a:extLst>
                </a:gridCol>
                <a:gridCol w="2668425">
                  <a:extLst>
                    <a:ext uri="{9D8B030D-6E8A-4147-A177-3AD203B41FA5}">
                      <a16:colId xmlns:a16="http://schemas.microsoft.com/office/drawing/2014/main" val="20002"/>
                    </a:ext>
                  </a:extLst>
                </a:gridCol>
                <a:gridCol w="1000650">
                  <a:extLst>
                    <a:ext uri="{9D8B030D-6E8A-4147-A177-3AD203B41FA5}">
                      <a16:colId xmlns:a16="http://schemas.microsoft.com/office/drawing/2014/main" val="20003"/>
                    </a:ext>
                  </a:extLst>
                </a:gridCol>
              </a:tblGrid>
              <a:tr h="10000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360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100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Prepare the needed materials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Worksheets done in session 1, ingredients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Face to face</a:t>
                      </a:r>
                      <a:endParaRPr sz="1400" u="none" strike="noStrike" cap="none"/>
                    </a:p>
                  </a:txBody>
                  <a:tcPr marL="64500" marR="64500" marT="0" marB="0"/>
                </a:tc>
                <a:extLst>
                  <a:ext uri="{0D108BD9-81ED-4DB2-BD59-A6C34878D82A}">
                    <a16:rowId xmlns:a16="http://schemas.microsoft.com/office/drawing/2014/main" val="10001"/>
                  </a:ext>
                </a:extLst>
              </a:tr>
              <a:tr h="360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Break</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Water and fruits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4500" marR="64500" marT="0" marB="0"/>
                </a:tc>
                <a:extLst>
                  <a:ext uri="{0D108BD9-81ED-4DB2-BD59-A6C34878D82A}">
                    <a16:rowId xmlns:a16="http://schemas.microsoft.com/office/drawing/2014/main" val="10002"/>
                  </a:ext>
                </a:extLst>
              </a:tr>
              <a:tr h="175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Short recap of the tasks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Worksheets done in session one</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Face to face</a:t>
                      </a:r>
                      <a:endParaRPr sz="1400" u="none" strike="noStrike" cap="none"/>
                    </a:p>
                  </a:txBody>
                  <a:tcPr marL="64500" marR="64500" marT="0" marB="0"/>
                </a:tc>
                <a:extLst>
                  <a:ext uri="{0D108BD9-81ED-4DB2-BD59-A6C34878D82A}">
                    <a16:rowId xmlns:a16="http://schemas.microsoft.com/office/drawing/2014/main" val="10003"/>
                  </a:ext>
                </a:extLst>
              </a:tr>
            </a:tbl>
          </a:graphicData>
        </a:graphic>
      </p:graphicFrame>
      <p:sp>
        <p:nvSpPr>
          <p:cNvPr id="2116" name="Google Shape;2116;g10df563ef75_0_16"/>
          <p:cNvSpPr txBox="1"/>
          <p:nvPr/>
        </p:nvSpPr>
        <p:spPr>
          <a:xfrm>
            <a:off x="81527" y="3939093"/>
            <a:ext cx="1340100" cy="87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endParaRPr sz="1693"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93"/>
              <a:buFont typeface="Arial"/>
              <a:buNone/>
            </a:pPr>
            <a:endParaRPr sz="1693"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2</a:t>
            </a:r>
            <a:endParaRPr sz="1693" b="0" i="0" u="none" strike="noStrike" cap="none">
              <a:solidFill>
                <a:srgbClr val="000000"/>
              </a:solidFill>
              <a:latin typeface="Calibri"/>
              <a:ea typeface="Calibri"/>
              <a:cs typeface="Calibri"/>
              <a:sym typeface="Calibri"/>
            </a:endParaRPr>
          </a:p>
        </p:txBody>
      </p:sp>
      <p:sp>
        <p:nvSpPr>
          <p:cNvPr id="2117" name="Google Shape;2117;g10df563ef75_0_16"/>
          <p:cNvSpPr txBox="1"/>
          <p:nvPr/>
        </p:nvSpPr>
        <p:spPr>
          <a:xfrm>
            <a:off x="81527" y="820917"/>
            <a:ext cx="1340100" cy="35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1</a:t>
            </a:r>
            <a:endParaRPr sz="1693" b="0" i="0" u="none" strike="noStrike" cap="none">
              <a:solidFill>
                <a:srgbClr val="000000"/>
              </a:solidFill>
              <a:latin typeface="Calibri"/>
              <a:ea typeface="Calibri"/>
              <a:cs typeface="Calibri"/>
              <a:sym typeface="Calibri"/>
            </a:endParaRPr>
          </a:p>
        </p:txBody>
      </p:sp>
      <p:graphicFrame>
        <p:nvGraphicFramePr>
          <p:cNvPr id="2118" name="Google Shape;2118;g10df563ef75_0_16"/>
          <p:cNvGraphicFramePr/>
          <p:nvPr/>
        </p:nvGraphicFramePr>
        <p:xfrm>
          <a:off x="254641" y="6755883"/>
          <a:ext cx="6734050" cy="1999430"/>
        </p:xfrm>
        <a:graphic>
          <a:graphicData uri="http://schemas.openxmlformats.org/drawingml/2006/table">
            <a:tbl>
              <a:tblPr firstRow="1" firstCol="1" bandRow="1">
                <a:noFill/>
                <a:tableStyleId>{CFE9B19D-4B07-4ACC-8942-F27F118BCE7E}</a:tableStyleId>
              </a:tblPr>
              <a:tblGrid>
                <a:gridCol w="996950">
                  <a:extLst>
                    <a:ext uri="{9D8B030D-6E8A-4147-A177-3AD203B41FA5}">
                      <a16:colId xmlns:a16="http://schemas.microsoft.com/office/drawing/2014/main" val="20000"/>
                    </a:ext>
                  </a:extLst>
                </a:gridCol>
                <a:gridCol w="2068025">
                  <a:extLst>
                    <a:ext uri="{9D8B030D-6E8A-4147-A177-3AD203B41FA5}">
                      <a16:colId xmlns:a16="http://schemas.microsoft.com/office/drawing/2014/main" val="20001"/>
                    </a:ext>
                  </a:extLst>
                </a:gridCol>
                <a:gridCol w="2668425">
                  <a:extLst>
                    <a:ext uri="{9D8B030D-6E8A-4147-A177-3AD203B41FA5}">
                      <a16:colId xmlns:a16="http://schemas.microsoft.com/office/drawing/2014/main" val="20002"/>
                    </a:ext>
                  </a:extLst>
                </a:gridCol>
                <a:gridCol w="100065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4633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20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Ice Breaking</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Face to face</a:t>
                      </a:r>
                      <a:endParaRPr sz="1400" u="none" strike="noStrike" cap="none"/>
                    </a:p>
                  </a:txBody>
                  <a:tcPr marL="64500" marR="64500" marT="0" marB="0"/>
                </a:tc>
                <a:extLst>
                  <a:ext uri="{0D108BD9-81ED-4DB2-BD59-A6C34878D82A}">
                    <a16:rowId xmlns:a16="http://schemas.microsoft.com/office/drawing/2014/main" val="10001"/>
                  </a:ext>
                </a:extLst>
              </a:tr>
              <a:tr h="175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Break</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Water and fruits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4500" marR="64500" marT="0" marB="0"/>
                </a:tc>
                <a:extLst>
                  <a:ext uri="{0D108BD9-81ED-4DB2-BD59-A6C34878D82A}">
                    <a16:rowId xmlns:a16="http://schemas.microsoft.com/office/drawing/2014/main" val="10002"/>
                  </a:ext>
                </a:extLst>
              </a:tr>
              <a:tr h="360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60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Interaction with the community</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Roll up, flyers, materials made at home</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Face to face</a:t>
                      </a:r>
                      <a:endParaRPr sz="1400" u="none" strike="noStrike" cap="none"/>
                    </a:p>
                  </a:txBody>
                  <a:tcPr marL="64500" marR="64500" marT="0" marB="0"/>
                </a:tc>
                <a:extLst>
                  <a:ext uri="{0D108BD9-81ED-4DB2-BD59-A6C34878D82A}">
                    <a16:rowId xmlns:a16="http://schemas.microsoft.com/office/drawing/2014/main" val="10003"/>
                  </a:ext>
                </a:extLst>
              </a:tr>
              <a:tr h="360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Break</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t>Water and fruits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4500" marR="64500" marT="0" marB="0"/>
                </a:tc>
                <a:extLst>
                  <a:ext uri="{0D108BD9-81ED-4DB2-BD59-A6C34878D82A}">
                    <a16:rowId xmlns:a16="http://schemas.microsoft.com/office/drawing/2014/main" val="10004"/>
                  </a:ext>
                </a:extLst>
              </a:tr>
              <a:tr h="360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Training session closure</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Questionnaire for the stakeholders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Face to face</a:t>
                      </a:r>
                      <a:endParaRPr sz="1400" u="none" strike="noStrike" cap="none"/>
                    </a:p>
                  </a:txBody>
                  <a:tcPr marL="64500" marR="64500" marT="0" marB="0"/>
                </a:tc>
                <a:extLst>
                  <a:ext uri="{0D108BD9-81ED-4DB2-BD59-A6C34878D82A}">
                    <a16:rowId xmlns:a16="http://schemas.microsoft.com/office/drawing/2014/main" val="10005"/>
                  </a:ext>
                </a:extLst>
              </a:tr>
            </a:tbl>
          </a:graphicData>
        </a:graphic>
      </p:graphicFrame>
      <p:sp>
        <p:nvSpPr>
          <p:cNvPr id="2119" name="Google Shape;2119;g10df563ef75_0_16"/>
          <p:cNvSpPr txBox="1"/>
          <p:nvPr/>
        </p:nvSpPr>
        <p:spPr>
          <a:xfrm>
            <a:off x="81537" y="5991631"/>
            <a:ext cx="1340100" cy="61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endParaRPr sz="1693"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3</a:t>
            </a:r>
            <a:endParaRPr sz="1693" b="0" i="0" u="none" strike="noStrike" cap="none">
              <a:solidFill>
                <a:srgbClr val="000000"/>
              </a:solidFill>
              <a:latin typeface="Calibri"/>
              <a:ea typeface="Calibri"/>
              <a:cs typeface="Calibri"/>
              <a:sym typeface="Calibri"/>
            </a:endParaRPr>
          </a:p>
        </p:txBody>
      </p:sp>
      <p:sp>
        <p:nvSpPr>
          <p:cNvPr id="2120" name="Google Shape;2120;g10df563ef75_0_16"/>
          <p:cNvSpPr txBox="1"/>
          <p:nvPr/>
        </p:nvSpPr>
        <p:spPr>
          <a:xfrm>
            <a:off x="103712" y="419702"/>
            <a:ext cx="2192100" cy="43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57"/>
              <a:buFont typeface="Arial"/>
              <a:buNone/>
            </a:pPr>
            <a:r>
              <a:rPr lang="en-US" sz="2257" b="1" i="0" u="none" strike="noStrike" cap="none">
                <a:solidFill>
                  <a:srgbClr val="000000"/>
                </a:solidFill>
                <a:latin typeface="Calibri"/>
                <a:ea typeface="Calibri"/>
                <a:cs typeface="Calibri"/>
                <a:sym typeface="Calibri"/>
              </a:rPr>
              <a:t>TA6 - PLANNING</a:t>
            </a:r>
            <a:endParaRPr sz="2257" b="1" i="0" u="none" strike="noStrike" cap="none">
              <a:solidFill>
                <a:srgbClr val="000000"/>
              </a:solidFill>
              <a:latin typeface="Calibri"/>
              <a:ea typeface="Calibri"/>
              <a:cs typeface="Calibri"/>
              <a:sym typeface="Calibri"/>
            </a:endParaRPr>
          </a:p>
        </p:txBody>
      </p:sp>
      <p:sp>
        <p:nvSpPr>
          <p:cNvPr id="2121" name="Google Shape;2121;g10df563ef75_0_16"/>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sp>
        <p:nvSpPr>
          <p:cNvPr id="2122" name="Google Shape;2122;g10df563ef75_0_16"/>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2126"/>
        <p:cNvGrpSpPr/>
        <p:nvPr/>
      </p:nvGrpSpPr>
      <p:grpSpPr>
        <a:xfrm>
          <a:off x="0" y="0"/>
          <a:ext cx="0" cy="0"/>
          <a:chOff x="0" y="0"/>
          <a:chExt cx="0" cy="0"/>
        </a:xfrm>
      </p:grpSpPr>
      <p:sp>
        <p:nvSpPr>
          <p:cNvPr id="2127" name="Google Shape;2127;g1143de0c8c1_0_17"/>
          <p:cNvSpPr/>
          <p:nvPr/>
        </p:nvSpPr>
        <p:spPr>
          <a:xfrm>
            <a:off x="-69502" y="2218"/>
            <a:ext cx="7382320" cy="313182"/>
          </a:xfrm>
          <a:custGeom>
            <a:avLst/>
            <a:gdLst/>
            <a:ahLst/>
            <a:cxnLst/>
            <a:rect l="l" t="t" r="r" b="b"/>
            <a:pathLst>
              <a:path w="3756906" h="152400" extrusionOk="0">
                <a:moveTo>
                  <a:pt x="0" y="0"/>
                </a:moveTo>
                <a:lnTo>
                  <a:pt x="3756906" y="0"/>
                </a:lnTo>
                <a:lnTo>
                  <a:pt x="3756906" y="152400"/>
                </a:lnTo>
                <a:lnTo>
                  <a:pt x="0" y="152400"/>
                </a:lnTo>
                <a:close/>
              </a:path>
            </a:pathLst>
          </a:custGeom>
          <a:solidFill>
            <a:srgbClr val="1B48AB"/>
          </a:solidFill>
          <a:ln>
            <a:noFill/>
          </a:ln>
        </p:spPr>
      </p:sp>
      <p:pic>
        <p:nvPicPr>
          <p:cNvPr id="2128" name="Google Shape;2128;g1143de0c8c1_0_17"/>
          <p:cNvPicPr preferRelativeResize="0"/>
          <p:nvPr/>
        </p:nvPicPr>
        <p:blipFill rotWithShape="1">
          <a:blip r:embed="rId3">
            <a:alphaModFix/>
          </a:blip>
          <a:srcRect/>
          <a:stretch/>
        </p:blipFill>
        <p:spPr>
          <a:xfrm>
            <a:off x="13980" y="9582983"/>
            <a:ext cx="7280990" cy="451421"/>
          </a:xfrm>
          <a:prstGeom prst="rect">
            <a:avLst/>
          </a:prstGeom>
          <a:noFill/>
          <a:ln>
            <a:noFill/>
          </a:ln>
        </p:spPr>
      </p:pic>
      <p:graphicFrame>
        <p:nvGraphicFramePr>
          <p:cNvPr id="2129" name="Google Shape;2129;g1143de0c8c1_0_17"/>
          <p:cNvGraphicFramePr/>
          <p:nvPr/>
        </p:nvGraphicFramePr>
        <p:xfrm>
          <a:off x="303805" y="1224605"/>
          <a:ext cx="6707575" cy="1610345"/>
        </p:xfrm>
        <a:graphic>
          <a:graphicData uri="http://schemas.openxmlformats.org/drawingml/2006/table">
            <a:tbl>
              <a:tblPr firstRow="1" firstCol="1" bandRow="1">
                <a:noFill/>
                <a:tableStyleId>{CFE9B19D-4B07-4ACC-8942-F27F118BCE7E}</a:tableStyleId>
              </a:tblPr>
              <a:tblGrid>
                <a:gridCol w="993025">
                  <a:extLst>
                    <a:ext uri="{9D8B030D-6E8A-4147-A177-3AD203B41FA5}">
                      <a16:colId xmlns:a16="http://schemas.microsoft.com/office/drawing/2014/main" val="20000"/>
                    </a:ext>
                  </a:extLst>
                </a:gridCol>
                <a:gridCol w="2059900">
                  <a:extLst>
                    <a:ext uri="{9D8B030D-6E8A-4147-A177-3AD203B41FA5}">
                      <a16:colId xmlns:a16="http://schemas.microsoft.com/office/drawing/2014/main" val="20001"/>
                    </a:ext>
                  </a:extLst>
                </a:gridCol>
                <a:gridCol w="2657925">
                  <a:extLst>
                    <a:ext uri="{9D8B030D-6E8A-4147-A177-3AD203B41FA5}">
                      <a16:colId xmlns:a16="http://schemas.microsoft.com/office/drawing/2014/main" val="20002"/>
                    </a:ext>
                  </a:extLst>
                </a:gridCol>
                <a:gridCol w="996725">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544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60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Prepare again the materials &amp; pack them</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Ingredients, materials for what needs to be prepared</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Face to face</a:t>
                      </a:r>
                      <a:endParaRPr sz="1400" u="none" strike="noStrike" cap="none"/>
                    </a:p>
                  </a:txBody>
                  <a:tcPr marL="64500" marR="64500" marT="0" marB="0"/>
                </a:tc>
                <a:extLst>
                  <a:ext uri="{0D108BD9-81ED-4DB2-BD59-A6C34878D82A}">
                    <a16:rowId xmlns:a16="http://schemas.microsoft.com/office/drawing/2014/main" val="10001"/>
                  </a:ext>
                </a:extLst>
              </a:tr>
              <a:tr h="175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Break</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Water and fruits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4500" marR="64500" marT="0" marB="0"/>
                </a:tc>
                <a:extLst>
                  <a:ext uri="{0D108BD9-81ED-4DB2-BD59-A6C34878D82A}">
                    <a16:rowId xmlns:a16="http://schemas.microsoft.com/office/drawing/2014/main" val="10002"/>
                  </a:ext>
                </a:extLst>
              </a:tr>
              <a:tr h="5441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50 minutes</a:t>
                      </a:r>
                      <a:endParaRPr sz="1400" u="none" strike="noStrike" cap="none"/>
                    </a:p>
                  </a:txBody>
                  <a:tcPr marL="64500" marR="64500" marT="0" marB="0"/>
                </a:tc>
                <a:tc>
                  <a:txBody>
                    <a:bodyPr/>
                    <a:lstStyle/>
                    <a:p>
                      <a:pPr marL="0" marR="0" lvl="0" indent="0" algn="l" rtl="0">
                        <a:lnSpc>
                          <a:spcPct val="116727"/>
                        </a:lnSpc>
                        <a:spcBef>
                          <a:spcPts val="0"/>
                        </a:spcBef>
                        <a:spcAft>
                          <a:spcPts val="0"/>
                        </a:spcAft>
                        <a:buClr>
                          <a:srgbClr val="000000"/>
                        </a:buClr>
                        <a:buSzPts val="1300"/>
                        <a:buFont typeface="Arial"/>
                        <a:buNone/>
                      </a:pPr>
                      <a:r>
                        <a:rPr lang="en-US" sz="1300" u="none" strike="noStrike" cap="none"/>
                        <a:t>Interaction with the community</a:t>
                      </a:r>
                      <a:endParaRPr sz="13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Roll up, flyers of the project, materials made at home</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Face to face</a:t>
                      </a:r>
                      <a:endParaRPr sz="1400" u="none" strike="noStrike" cap="none"/>
                    </a:p>
                  </a:txBody>
                  <a:tcPr marL="64500" marR="64500" marT="0" marB="0"/>
                </a:tc>
                <a:extLst>
                  <a:ext uri="{0D108BD9-81ED-4DB2-BD59-A6C34878D82A}">
                    <a16:rowId xmlns:a16="http://schemas.microsoft.com/office/drawing/2014/main" val="10003"/>
                  </a:ext>
                </a:extLst>
              </a:tr>
            </a:tbl>
          </a:graphicData>
        </a:graphic>
      </p:graphicFrame>
      <p:graphicFrame>
        <p:nvGraphicFramePr>
          <p:cNvPr id="2130" name="Google Shape;2130;g1143de0c8c1_0_17"/>
          <p:cNvGraphicFramePr/>
          <p:nvPr/>
        </p:nvGraphicFramePr>
        <p:xfrm>
          <a:off x="290579" y="3542253"/>
          <a:ext cx="6734050" cy="1531630"/>
        </p:xfrm>
        <a:graphic>
          <a:graphicData uri="http://schemas.openxmlformats.org/drawingml/2006/table">
            <a:tbl>
              <a:tblPr firstRow="1" firstCol="1" bandRow="1">
                <a:noFill/>
                <a:tableStyleId>{CFE9B19D-4B07-4ACC-8942-F27F118BCE7E}</a:tableStyleId>
              </a:tblPr>
              <a:tblGrid>
                <a:gridCol w="996950">
                  <a:extLst>
                    <a:ext uri="{9D8B030D-6E8A-4147-A177-3AD203B41FA5}">
                      <a16:colId xmlns:a16="http://schemas.microsoft.com/office/drawing/2014/main" val="20000"/>
                    </a:ext>
                  </a:extLst>
                </a:gridCol>
                <a:gridCol w="2068025">
                  <a:extLst>
                    <a:ext uri="{9D8B030D-6E8A-4147-A177-3AD203B41FA5}">
                      <a16:colId xmlns:a16="http://schemas.microsoft.com/office/drawing/2014/main" val="20001"/>
                    </a:ext>
                  </a:extLst>
                </a:gridCol>
                <a:gridCol w="2668425">
                  <a:extLst>
                    <a:ext uri="{9D8B030D-6E8A-4147-A177-3AD203B41FA5}">
                      <a16:colId xmlns:a16="http://schemas.microsoft.com/office/drawing/2014/main" val="20002"/>
                    </a:ext>
                  </a:extLst>
                </a:gridCol>
                <a:gridCol w="1000650">
                  <a:extLst>
                    <a:ext uri="{9D8B030D-6E8A-4147-A177-3AD203B41FA5}">
                      <a16:colId xmlns:a16="http://schemas.microsoft.com/office/drawing/2014/main" val="20003"/>
                    </a:ext>
                  </a:extLst>
                </a:gridCol>
              </a:tblGrid>
              <a:tr h="10000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360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70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Reflection</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Workbook 6</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Face to face</a:t>
                      </a:r>
                      <a:endParaRPr sz="1400" u="none" strike="noStrike" cap="none"/>
                    </a:p>
                  </a:txBody>
                  <a:tcPr marL="64500" marR="64500" marT="0" marB="0"/>
                </a:tc>
                <a:extLst>
                  <a:ext uri="{0D108BD9-81ED-4DB2-BD59-A6C34878D82A}">
                    <a16:rowId xmlns:a16="http://schemas.microsoft.com/office/drawing/2014/main" val="10001"/>
                  </a:ext>
                </a:extLst>
              </a:tr>
              <a:tr h="360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Break</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Water and fruits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4500" marR="64500" marT="0" marB="0"/>
                </a:tc>
                <a:extLst>
                  <a:ext uri="{0D108BD9-81ED-4DB2-BD59-A6C34878D82A}">
                    <a16:rowId xmlns:a16="http://schemas.microsoft.com/office/drawing/2014/main" val="10002"/>
                  </a:ext>
                </a:extLst>
              </a:tr>
              <a:tr h="175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Example of good practice</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Video about SLTA 6</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Face to face</a:t>
                      </a:r>
                      <a:endParaRPr sz="1400" u="none" strike="noStrike" cap="none"/>
                    </a:p>
                  </a:txBody>
                  <a:tcPr marL="64500" marR="64500" marT="0" marB="0"/>
                </a:tc>
                <a:extLst>
                  <a:ext uri="{0D108BD9-81ED-4DB2-BD59-A6C34878D82A}">
                    <a16:rowId xmlns:a16="http://schemas.microsoft.com/office/drawing/2014/main" val="10003"/>
                  </a:ext>
                </a:extLst>
              </a:tr>
              <a:tr h="1759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30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Training session closure</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Questionnaires for the trainers, trainees and stakeholders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Face to face</a:t>
                      </a:r>
                      <a:endParaRPr sz="1400" u="none" strike="noStrike" cap="none"/>
                    </a:p>
                  </a:txBody>
                  <a:tcPr marL="64500" marR="64500" marT="0" marB="0"/>
                </a:tc>
                <a:extLst>
                  <a:ext uri="{0D108BD9-81ED-4DB2-BD59-A6C34878D82A}">
                    <a16:rowId xmlns:a16="http://schemas.microsoft.com/office/drawing/2014/main" val="10004"/>
                  </a:ext>
                </a:extLst>
              </a:tr>
            </a:tbl>
          </a:graphicData>
        </a:graphic>
      </p:graphicFrame>
      <p:sp>
        <p:nvSpPr>
          <p:cNvPr id="2131" name="Google Shape;2131;g1143de0c8c1_0_17"/>
          <p:cNvSpPr txBox="1"/>
          <p:nvPr/>
        </p:nvSpPr>
        <p:spPr>
          <a:xfrm>
            <a:off x="81527" y="2564755"/>
            <a:ext cx="1340100" cy="87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endParaRPr sz="1693"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93"/>
              <a:buFont typeface="Arial"/>
              <a:buNone/>
            </a:pPr>
            <a:endParaRPr sz="1693"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5</a:t>
            </a:r>
            <a:endParaRPr sz="1693" b="0" i="0" u="none" strike="noStrike" cap="none">
              <a:solidFill>
                <a:srgbClr val="000000"/>
              </a:solidFill>
              <a:latin typeface="Calibri"/>
              <a:ea typeface="Calibri"/>
              <a:cs typeface="Calibri"/>
              <a:sym typeface="Calibri"/>
            </a:endParaRPr>
          </a:p>
        </p:txBody>
      </p:sp>
      <p:sp>
        <p:nvSpPr>
          <p:cNvPr id="2132" name="Google Shape;2132;g1143de0c8c1_0_17"/>
          <p:cNvSpPr txBox="1"/>
          <p:nvPr/>
        </p:nvSpPr>
        <p:spPr>
          <a:xfrm>
            <a:off x="81527" y="820917"/>
            <a:ext cx="1340100" cy="35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4</a:t>
            </a:r>
            <a:endParaRPr sz="1693" b="0" i="0" u="none" strike="noStrike" cap="none">
              <a:solidFill>
                <a:srgbClr val="000000"/>
              </a:solidFill>
              <a:latin typeface="Calibri"/>
              <a:ea typeface="Calibri"/>
              <a:cs typeface="Calibri"/>
              <a:sym typeface="Calibri"/>
            </a:endParaRPr>
          </a:p>
        </p:txBody>
      </p:sp>
      <p:graphicFrame>
        <p:nvGraphicFramePr>
          <p:cNvPr id="2133" name="Google Shape;2133;g1143de0c8c1_0_17"/>
          <p:cNvGraphicFramePr/>
          <p:nvPr/>
        </p:nvGraphicFramePr>
        <p:xfrm>
          <a:off x="254641" y="6330033"/>
          <a:ext cx="6734050" cy="639250"/>
        </p:xfrm>
        <a:graphic>
          <a:graphicData uri="http://schemas.openxmlformats.org/drawingml/2006/table">
            <a:tbl>
              <a:tblPr firstRow="1" firstCol="1" bandRow="1">
                <a:noFill/>
                <a:tableStyleId>{CFE9B19D-4B07-4ACC-8942-F27F118BCE7E}</a:tableStyleId>
              </a:tblPr>
              <a:tblGrid>
                <a:gridCol w="996950">
                  <a:extLst>
                    <a:ext uri="{9D8B030D-6E8A-4147-A177-3AD203B41FA5}">
                      <a16:colId xmlns:a16="http://schemas.microsoft.com/office/drawing/2014/main" val="20000"/>
                    </a:ext>
                  </a:extLst>
                </a:gridCol>
                <a:gridCol w="2068025">
                  <a:extLst>
                    <a:ext uri="{9D8B030D-6E8A-4147-A177-3AD203B41FA5}">
                      <a16:colId xmlns:a16="http://schemas.microsoft.com/office/drawing/2014/main" val="20001"/>
                    </a:ext>
                  </a:extLst>
                </a:gridCol>
                <a:gridCol w="2668425">
                  <a:extLst>
                    <a:ext uri="{9D8B030D-6E8A-4147-A177-3AD203B41FA5}">
                      <a16:colId xmlns:a16="http://schemas.microsoft.com/office/drawing/2014/main" val="20002"/>
                    </a:ext>
                  </a:extLst>
                </a:gridCol>
                <a:gridCol w="100065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4633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120 minutes</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E-training</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E-platform</a:t>
                      </a:r>
                      <a:endParaRPr sz="14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Online</a:t>
                      </a:r>
                      <a:endParaRPr sz="1400" u="none" strike="noStrike" cap="none"/>
                    </a:p>
                  </a:txBody>
                  <a:tcPr marL="64500" marR="64500" marT="0" marB="0"/>
                </a:tc>
                <a:extLst>
                  <a:ext uri="{0D108BD9-81ED-4DB2-BD59-A6C34878D82A}">
                    <a16:rowId xmlns:a16="http://schemas.microsoft.com/office/drawing/2014/main" val="10001"/>
                  </a:ext>
                </a:extLst>
              </a:tr>
            </a:tbl>
          </a:graphicData>
        </a:graphic>
      </p:graphicFrame>
      <p:sp>
        <p:nvSpPr>
          <p:cNvPr id="2134" name="Google Shape;2134;g1143de0c8c1_0_17"/>
          <p:cNvSpPr txBox="1"/>
          <p:nvPr/>
        </p:nvSpPr>
        <p:spPr>
          <a:xfrm>
            <a:off x="81537" y="5525531"/>
            <a:ext cx="1340100" cy="613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endParaRPr sz="1693"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6</a:t>
            </a:r>
            <a:endParaRPr sz="1693" b="0" i="0" u="none" strike="noStrike" cap="none">
              <a:solidFill>
                <a:srgbClr val="000000"/>
              </a:solidFill>
              <a:latin typeface="Calibri"/>
              <a:ea typeface="Calibri"/>
              <a:cs typeface="Calibri"/>
              <a:sym typeface="Calibri"/>
            </a:endParaRPr>
          </a:p>
        </p:txBody>
      </p:sp>
      <p:sp>
        <p:nvSpPr>
          <p:cNvPr id="2135" name="Google Shape;2135;g1143de0c8c1_0_17"/>
          <p:cNvSpPr txBox="1"/>
          <p:nvPr/>
        </p:nvSpPr>
        <p:spPr>
          <a:xfrm>
            <a:off x="103712" y="419702"/>
            <a:ext cx="2192100" cy="43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57"/>
              <a:buFont typeface="Arial"/>
              <a:buNone/>
            </a:pPr>
            <a:r>
              <a:rPr lang="en-US" sz="2257" b="1" i="0" u="none" strike="noStrike" cap="none">
                <a:solidFill>
                  <a:srgbClr val="000000"/>
                </a:solidFill>
                <a:latin typeface="Calibri"/>
                <a:ea typeface="Calibri"/>
                <a:cs typeface="Calibri"/>
                <a:sym typeface="Calibri"/>
              </a:rPr>
              <a:t>TA6 - PLANNING</a:t>
            </a:r>
            <a:endParaRPr sz="2257" b="1" i="0" u="none" strike="noStrike" cap="none">
              <a:solidFill>
                <a:srgbClr val="000000"/>
              </a:solidFill>
              <a:latin typeface="Calibri"/>
              <a:ea typeface="Calibri"/>
              <a:cs typeface="Calibri"/>
              <a:sym typeface="Calibri"/>
            </a:endParaRPr>
          </a:p>
        </p:txBody>
      </p:sp>
      <p:sp>
        <p:nvSpPr>
          <p:cNvPr id="2136" name="Google Shape;2136;g1143de0c8c1_0_17"/>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sp>
        <p:nvSpPr>
          <p:cNvPr id="2137" name="Google Shape;2137;g1143de0c8c1_0_17"/>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141"/>
        <p:cNvGrpSpPr/>
        <p:nvPr/>
      </p:nvGrpSpPr>
      <p:grpSpPr>
        <a:xfrm>
          <a:off x="0" y="0"/>
          <a:ext cx="0" cy="0"/>
          <a:chOff x="0" y="0"/>
          <a:chExt cx="0" cy="0"/>
        </a:xfrm>
      </p:grpSpPr>
      <p:pic>
        <p:nvPicPr>
          <p:cNvPr id="2142" name="Google Shape;2142;g11159c36afb_1_104"/>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143" name="Google Shape;2143;g11159c36afb_1_104"/>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144" name="Google Shape;2144;g11159c36afb_1_104"/>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13</a:t>
            </a:r>
            <a:endParaRPr sz="1400" b="0" i="0" u="none" strike="noStrike" cap="none">
              <a:solidFill>
                <a:srgbClr val="000000"/>
              </a:solidFill>
              <a:latin typeface="Arial"/>
              <a:ea typeface="Arial"/>
              <a:cs typeface="Arial"/>
              <a:sym typeface="Arial"/>
            </a:endParaRPr>
          </a:p>
        </p:txBody>
      </p:sp>
      <p:sp>
        <p:nvSpPr>
          <p:cNvPr id="2145" name="Google Shape;2145;g11159c36afb_1_104"/>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146" name="Google Shape;2146;g11159c36afb_1_104"/>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147" name="Google Shape;2147;g11159c36afb_1_104"/>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148" name="Google Shape;2148;g11159c36afb_1_104"/>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2149" name="Google Shape;2149;g11159c36afb_1_104"/>
          <p:cNvSpPr txBox="1"/>
          <p:nvPr/>
        </p:nvSpPr>
        <p:spPr>
          <a:xfrm>
            <a:off x="723324" y="954000"/>
            <a:ext cx="5109000" cy="7209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17500" algn="just" rtl="0">
              <a:lnSpc>
                <a:spcPct val="10666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GD. </a:t>
            </a:r>
            <a:r>
              <a:rPr lang="en-US" sz="1400" b="0" i="0" u="none" strike="noStrike" cap="none">
                <a:solidFill>
                  <a:srgbClr val="222222"/>
                </a:solidFill>
                <a:latin typeface="Calibri"/>
                <a:ea typeface="Calibri"/>
                <a:cs typeface="Calibri"/>
                <a:sym typeface="Calibri"/>
              </a:rPr>
              <a:t>Decisions: contacts, people involved, topics to develop, planning, schedule</a:t>
            </a:r>
            <a:endParaRPr sz="1400" b="0" i="0" u="none" strike="noStrike" cap="none">
              <a:solidFill>
                <a:schemeClr val="dk1"/>
              </a:solidFill>
              <a:latin typeface="Calibri"/>
              <a:ea typeface="Calibri"/>
              <a:cs typeface="Calibri"/>
              <a:sym typeface="Calibri"/>
            </a:endParaRPr>
          </a:p>
        </p:txBody>
      </p:sp>
      <p:sp>
        <p:nvSpPr>
          <p:cNvPr id="2150" name="Google Shape;2150;g11159c36afb_1_104"/>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2151" name="Google Shape;2151;g11159c36afb_1_104"/>
          <p:cNvSpPr txBox="1"/>
          <p:nvPr/>
        </p:nvSpPr>
        <p:spPr>
          <a:xfrm>
            <a:off x="723331" y="193476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SESSION OPENING</a:t>
            </a:r>
            <a:endParaRPr sz="1400" b="0" i="0" u="none" strike="noStrike" cap="none">
              <a:solidFill>
                <a:srgbClr val="0070C0"/>
              </a:solidFill>
              <a:latin typeface="Times New Roman"/>
              <a:ea typeface="Times New Roman"/>
              <a:cs typeface="Times New Roman"/>
              <a:sym typeface="Times New Roman"/>
            </a:endParaRPr>
          </a:p>
        </p:txBody>
      </p:sp>
      <p:sp>
        <p:nvSpPr>
          <p:cNvPr id="2152" name="Google Shape;2152;g11159c36afb_1_104"/>
          <p:cNvSpPr/>
          <p:nvPr/>
        </p:nvSpPr>
        <p:spPr>
          <a:xfrm>
            <a:off x="1137710" y="1851453"/>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53" name="Google Shape;2153;g11159c36afb_1_104"/>
          <p:cNvSpPr/>
          <p:nvPr/>
        </p:nvSpPr>
        <p:spPr>
          <a:xfrm>
            <a:off x="5906917" y="1017770"/>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54" name="Google Shape;2154;g11159c36afb_1_104"/>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55" name="Google Shape;2155;g11159c36afb_1_104"/>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2156" name="Google Shape;2156;g11159c36afb_1_104"/>
          <p:cNvSpPr txBox="1"/>
          <p:nvPr/>
        </p:nvSpPr>
        <p:spPr>
          <a:xfrm>
            <a:off x="797925" y="2371350"/>
            <a:ext cx="5000400" cy="2836800"/>
          </a:xfrm>
          <a:prstGeom prst="rect">
            <a:avLst/>
          </a:prstGeom>
          <a:noFill/>
          <a:ln>
            <a:noFill/>
          </a:ln>
        </p:spPr>
        <p:txBody>
          <a:bodyPr spcFirstLastPara="1" wrap="square" lIns="91425" tIns="45700" rIns="91425" bIns="45700" anchor="t" anchorCtr="0">
            <a:spAutoFit/>
          </a:bodyPr>
          <a:lstStyle/>
          <a:p>
            <a:pPr marL="0" marR="0" lvl="0" indent="0" algn="just" rtl="0">
              <a:lnSpc>
                <a:spcPct val="107916"/>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Methodology</a:t>
            </a:r>
            <a:endParaRPr sz="1400" b="1"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F2F - Group Dynamic</a:t>
            </a:r>
            <a:endParaRPr sz="1400" b="0" i="0" u="none" strike="noStrike" cap="none">
              <a:solidFill>
                <a:schemeClr val="dk1"/>
              </a:solidFill>
              <a:latin typeface="Calibri"/>
              <a:ea typeface="Calibri"/>
              <a:cs typeface="Calibri"/>
              <a:sym typeface="Calibri"/>
            </a:endParaRPr>
          </a:p>
          <a:p>
            <a:pPr marL="457200" marR="0" lvl="0" indent="-317500" algn="just" rtl="0">
              <a:lnSpc>
                <a:spcPct val="107000"/>
              </a:lnSpc>
              <a:spcBef>
                <a:spcPts val="0"/>
              </a:spcBef>
              <a:spcAft>
                <a:spcPts val="0"/>
              </a:spcAft>
              <a:buClr>
                <a:schemeClr val="dk1"/>
              </a:buClr>
              <a:buSzPts val="1400"/>
              <a:buFont typeface="Calibri"/>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Calibri"/>
              <a:ea typeface="Calibri"/>
              <a:cs typeface="Calibri"/>
              <a:sym typeface="Calibri"/>
            </a:endParaRPr>
          </a:p>
          <a:p>
            <a:pPr marL="457200" marR="0" lvl="0" indent="0" algn="just" rtl="0">
              <a:lnSpc>
                <a:spcPct val="107916"/>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80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Ice Breaking (we propose this kind of ice breaking activity, but each trainer can choose his/her own idea) - Create a circle with all the participants. Each one of them:</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Will tell his/hers Superhero name</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Will tell their superpower</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Will make a signature move </a:t>
            </a:r>
            <a:endParaRPr sz="1400" b="0" i="0" u="none" strike="noStrike" cap="none">
              <a:solidFill>
                <a:schemeClr val="dk1"/>
              </a:solidFill>
              <a:latin typeface="Calibri"/>
              <a:ea typeface="Calibri"/>
              <a:cs typeface="Calibri"/>
              <a:sym typeface="Calibri"/>
            </a:endParaRPr>
          </a:p>
        </p:txBody>
      </p:sp>
      <p:sp>
        <p:nvSpPr>
          <p:cNvPr id="2157" name="Google Shape;2157;g11159c36afb_1_104"/>
          <p:cNvSpPr/>
          <p:nvPr/>
        </p:nvSpPr>
        <p:spPr>
          <a:xfrm flipH="1">
            <a:off x="5906906" y="2167124"/>
            <a:ext cx="45691" cy="304264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58" name="Google Shape;2158;g11159c36afb_1_104"/>
          <p:cNvSpPr txBox="1"/>
          <p:nvPr/>
        </p:nvSpPr>
        <p:spPr>
          <a:xfrm>
            <a:off x="6061167" y="3635845"/>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20 MINUTES</a:t>
            </a:r>
            <a:endParaRPr sz="1400" b="0" i="0" u="none" strike="noStrike" cap="none">
              <a:solidFill>
                <a:schemeClr val="dk1"/>
              </a:solidFill>
              <a:latin typeface="Calibri"/>
              <a:ea typeface="Calibri"/>
              <a:cs typeface="Calibri"/>
              <a:sym typeface="Calibri"/>
            </a:endParaRPr>
          </a:p>
        </p:txBody>
      </p:sp>
      <p:sp>
        <p:nvSpPr>
          <p:cNvPr id="2159" name="Google Shape;2159;g11159c36afb_1_104"/>
          <p:cNvSpPr txBox="1"/>
          <p:nvPr/>
        </p:nvSpPr>
        <p:spPr>
          <a:xfrm>
            <a:off x="797929" y="594079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2160" name="Google Shape;2160;g11159c36afb_1_104"/>
          <p:cNvSpPr/>
          <p:nvPr/>
        </p:nvSpPr>
        <p:spPr>
          <a:xfrm>
            <a:off x="1168810" y="648247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61" name="Google Shape;2161;g11159c36afb_1_104"/>
          <p:cNvSpPr/>
          <p:nvPr/>
        </p:nvSpPr>
        <p:spPr>
          <a:xfrm flipH="1">
            <a:off x="5906920" y="5821861"/>
            <a:ext cx="45691" cy="465258"/>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62" name="Google Shape;2162;g11159c36afb_1_104"/>
          <p:cNvSpPr/>
          <p:nvPr/>
        </p:nvSpPr>
        <p:spPr>
          <a:xfrm>
            <a:off x="1137710" y="560202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63" name="Google Shape;2163;g11159c36afb_1_104"/>
          <p:cNvSpPr txBox="1"/>
          <p:nvPr/>
        </p:nvSpPr>
        <p:spPr>
          <a:xfrm>
            <a:off x="6061175" y="5854388"/>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p:txBody>
      </p:sp>
      <p:sp>
        <p:nvSpPr>
          <p:cNvPr id="2164" name="Google Shape;2164;g11159c36afb_1_104"/>
          <p:cNvSpPr txBox="1"/>
          <p:nvPr/>
        </p:nvSpPr>
        <p:spPr>
          <a:xfrm>
            <a:off x="797925" y="6987200"/>
            <a:ext cx="5000400" cy="1908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What we have to remember before implementing the plan - assuring that all the participants know what they have to do. The main objectives are for them to remember:</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What are the steps?</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Where are we implementing the plan?</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When?</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Who is going to help me?</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Who is in charge of what?</a:t>
            </a:r>
            <a:endParaRPr sz="1400" b="0" i="0" u="none" strike="noStrike" cap="none">
              <a:solidFill>
                <a:schemeClr val="dk1"/>
              </a:solidFill>
              <a:latin typeface="Calibri"/>
              <a:ea typeface="Calibri"/>
              <a:cs typeface="Calibri"/>
              <a:sym typeface="Calibri"/>
            </a:endParaRPr>
          </a:p>
        </p:txBody>
      </p:sp>
      <p:sp>
        <p:nvSpPr>
          <p:cNvPr id="2165" name="Google Shape;2165;g11159c36afb_1_104"/>
          <p:cNvSpPr txBox="1"/>
          <p:nvPr/>
        </p:nvSpPr>
        <p:spPr>
          <a:xfrm>
            <a:off x="800275" y="6587000"/>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1</a:t>
            </a:r>
            <a:endParaRPr sz="1400" b="0" i="0" u="none" strike="noStrike" cap="none">
              <a:solidFill>
                <a:srgbClr val="000000"/>
              </a:solidFill>
              <a:latin typeface="Arial"/>
              <a:ea typeface="Arial"/>
              <a:cs typeface="Arial"/>
              <a:sym typeface="Arial"/>
            </a:endParaRPr>
          </a:p>
        </p:txBody>
      </p:sp>
      <p:sp>
        <p:nvSpPr>
          <p:cNvPr id="2166" name="Google Shape;2166;g11159c36afb_1_104"/>
          <p:cNvSpPr/>
          <p:nvPr/>
        </p:nvSpPr>
        <p:spPr>
          <a:xfrm>
            <a:off x="5925952" y="6748525"/>
            <a:ext cx="45691" cy="2366909"/>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67" name="Google Shape;2167;g11159c36afb_1_104"/>
          <p:cNvSpPr txBox="1"/>
          <p:nvPr/>
        </p:nvSpPr>
        <p:spPr>
          <a:xfrm>
            <a:off x="6099275" y="797055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 MINUTES</a:t>
            </a:r>
            <a:endParaRPr sz="1400" b="0" i="0" u="none" strike="noStrike" cap="none">
              <a:solidFill>
                <a:srgbClr val="000000"/>
              </a:solidFill>
              <a:latin typeface="Arial"/>
              <a:ea typeface="Arial"/>
              <a:cs typeface="Arial"/>
              <a:sym typeface="Arial"/>
            </a:endParaRPr>
          </a:p>
        </p:txBody>
      </p:sp>
      <p:sp>
        <p:nvSpPr>
          <p:cNvPr id="2168" name="Google Shape;2168;g11159c36afb_1_104"/>
          <p:cNvSpPr/>
          <p:nvPr/>
        </p:nvSpPr>
        <p:spPr>
          <a:xfrm>
            <a:off x="1137710" y="9233503"/>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pic>
        <p:nvPicPr>
          <p:cNvPr id="2173" name="Google Shape;2173;g11159c36afb_1_142"/>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174" name="Google Shape;2174;g11159c36afb_1_142"/>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175" name="Google Shape;2175;g11159c36afb_1_142"/>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13</a:t>
            </a:r>
            <a:endParaRPr sz="1400" b="0" i="0" u="none" strike="noStrike" cap="none">
              <a:solidFill>
                <a:srgbClr val="000000"/>
              </a:solidFill>
              <a:latin typeface="Arial"/>
              <a:ea typeface="Arial"/>
              <a:cs typeface="Arial"/>
              <a:sym typeface="Arial"/>
            </a:endParaRPr>
          </a:p>
        </p:txBody>
      </p:sp>
      <p:sp>
        <p:nvSpPr>
          <p:cNvPr id="2176" name="Google Shape;2176;g11159c36afb_1_142"/>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177" name="Google Shape;2177;g11159c36afb_1_142"/>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178" name="Google Shape;2178;g11159c36afb_1_142"/>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179" name="Google Shape;2179;g11159c36afb_1_142"/>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2180" name="Google Shape;2180;g11159c36afb_1_142"/>
          <p:cNvSpPr txBox="1"/>
          <p:nvPr/>
        </p:nvSpPr>
        <p:spPr>
          <a:xfrm>
            <a:off x="730487" y="1259238"/>
            <a:ext cx="5109000" cy="227400"/>
          </a:xfrm>
          <a:prstGeom prst="rect">
            <a:avLst/>
          </a:prstGeom>
          <a:noFill/>
          <a:ln>
            <a:noFill/>
          </a:ln>
        </p:spPr>
        <p:txBody>
          <a:bodyPr spcFirstLastPara="1" wrap="square" lIns="0" tIns="11925" rIns="0" bIns="0" anchor="t" anchorCtr="0">
            <a:spAutoFit/>
          </a:bodyPr>
          <a:lstStyle/>
          <a:p>
            <a:pPr marL="45720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chemeClr val="dk1"/>
              </a:solidFill>
              <a:latin typeface="Calibri"/>
              <a:ea typeface="Calibri"/>
              <a:cs typeface="Calibri"/>
              <a:sym typeface="Calibri"/>
            </a:endParaRPr>
          </a:p>
        </p:txBody>
      </p:sp>
      <p:sp>
        <p:nvSpPr>
          <p:cNvPr id="2181" name="Google Shape;2181;g11159c36afb_1_142"/>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2182" name="Google Shape;2182;g11159c36afb_1_142"/>
          <p:cNvSpPr txBox="1"/>
          <p:nvPr/>
        </p:nvSpPr>
        <p:spPr>
          <a:xfrm>
            <a:off x="723331" y="193476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2</a:t>
            </a:r>
            <a:endParaRPr sz="1400" b="0" i="0" u="none" strike="noStrike" cap="none">
              <a:solidFill>
                <a:srgbClr val="0070C0"/>
              </a:solidFill>
              <a:latin typeface="Times New Roman"/>
              <a:ea typeface="Times New Roman"/>
              <a:cs typeface="Times New Roman"/>
              <a:sym typeface="Times New Roman"/>
            </a:endParaRPr>
          </a:p>
        </p:txBody>
      </p:sp>
      <p:sp>
        <p:nvSpPr>
          <p:cNvPr id="2183" name="Google Shape;2183;g11159c36afb_1_142"/>
          <p:cNvSpPr/>
          <p:nvPr/>
        </p:nvSpPr>
        <p:spPr>
          <a:xfrm>
            <a:off x="1137710" y="1851453"/>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84" name="Google Shape;2184;g11159c36afb_1_142"/>
          <p:cNvSpPr/>
          <p:nvPr/>
        </p:nvSpPr>
        <p:spPr>
          <a:xfrm>
            <a:off x="5906917" y="1017770"/>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85" name="Google Shape;2185;g11159c36afb_1_142"/>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86" name="Google Shape;2186;g11159c36afb_1_142"/>
          <p:cNvSpPr txBox="1"/>
          <p:nvPr/>
        </p:nvSpPr>
        <p:spPr>
          <a:xfrm>
            <a:off x="6020048" y="1219038"/>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2187" name="Google Shape;2187;g11159c36afb_1_142"/>
          <p:cNvSpPr txBox="1"/>
          <p:nvPr/>
        </p:nvSpPr>
        <p:spPr>
          <a:xfrm>
            <a:off x="797925" y="2371350"/>
            <a:ext cx="5000400" cy="2247300"/>
          </a:xfrm>
          <a:prstGeom prst="rect">
            <a:avLst/>
          </a:prstGeom>
          <a:noFill/>
          <a:ln>
            <a:noFill/>
          </a:ln>
        </p:spPr>
        <p:txBody>
          <a:bodyPr spcFirstLastPara="1" wrap="square" lIns="91425" tIns="45700" rIns="91425" bIns="45700" anchor="t" anchorCtr="0">
            <a:spAutoFit/>
          </a:bodyPr>
          <a:lstStyle/>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Who needs to do what - Use the worksheets (1, 2, 3) in order to split the responsibilities and to make sure that everyone knows exactly what they have to do. In this way, the activity is interactive and the responsibilities are more clear.</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The group dynamic will be held as a discussion between all the participants. The main topic will be the recapitulation of all the steps established in the previous Training Activities made and also the recapitulation of the responsibilities of each participant.</a:t>
            </a:r>
            <a:endParaRPr sz="1400" b="0" i="0" u="none" strike="noStrike" cap="none">
              <a:solidFill>
                <a:schemeClr val="dk1"/>
              </a:solidFill>
              <a:latin typeface="Calibri"/>
              <a:ea typeface="Calibri"/>
              <a:cs typeface="Calibri"/>
              <a:sym typeface="Calibri"/>
            </a:endParaRPr>
          </a:p>
        </p:txBody>
      </p:sp>
      <p:sp>
        <p:nvSpPr>
          <p:cNvPr id="2188" name="Google Shape;2188;g11159c36afb_1_142"/>
          <p:cNvSpPr/>
          <p:nvPr/>
        </p:nvSpPr>
        <p:spPr>
          <a:xfrm flipH="1">
            <a:off x="5906909" y="2167125"/>
            <a:ext cx="45691" cy="2533072"/>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89" name="Google Shape;2189;g11159c36afb_1_142"/>
          <p:cNvSpPr txBox="1"/>
          <p:nvPr/>
        </p:nvSpPr>
        <p:spPr>
          <a:xfrm>
            <a:off x="6061167" y="3311120"/>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40 MINUTES</a:t>
            </a:r>
            <a:endParaRPr sz="1400" b="0" i="0" u="none" strike="noStrike" cap="none">
              <a:solidFill>
                <a:schemeClr val="dk1"/>
              </a:solidFill>
              <a:latin typeface="Calibri"/>
              <a:ea typeface="Calibri"/>
              <a:cs typeface="Calibri"/>
              <a:sym typeface="Calibri"/>
            </a:endParaRPr>
          </a:p>
        </p:txBody>
      </p:sp>
      <p:sp>
        <p:nvSpPr>
          <p:cNvPr id="2190" name="Google Shape;2190;g11159c36afb_1_142"/>
          <p:cNvSpPr txBox="1"/>
          <p:nvPr/>
        </p:nvSpPr>
        <p:spPr>
          <a:xfrm>
            <a:off x="797929" y="531764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2191" name="Google Shape;2191;g11159c36afb_1_142"/>
          <p:cNvSpPr/>
          <p:nvPr/>
        </p:nvSpPr>
        <p:spPr>
          <a:xfrm>
            <a:off x="1137710" y="505411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92" name="Google Shape;2192;g11159c36afb_1_142"/>
          <p:cNvSpPr txBox="1"/>
          <p:nvPr/>
        </p:nvSpPr>
        <p:spPr>
          <a:xfrm>
            <a:off x="6061175" y="5854388"/>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3" name="Google Shape;2193;g11159c36afb_1_142"/>
          <p:cNvSpPr txBox="1"/>
          <p:nvPr/>
        </p:nvSpPr>
        <p:spPr>
          <a:xfrm>
            <a:off x="797925" y="5784100"/>
            <a:ext cx="6145500" cy="8313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worksheets 1, 2, 3 can be found also in the PPT dedicated to SLTA 6.The main idea of the entire activity is to be sure that each participant remembers and knows what they have to do.</a:t>
            </a:r>
            <a:endParaRPr sz="1400" b="0" i="0" u="none" strike="noStrike" cap="none">
              <a:solidFill>
                <a:schemeClr val="dk1"/>
              </a:solidFill>
              <a:latin typeface="Calibri"/>
              <a:ea typeface="Calibri"/>
              <a:cs typeface="Calibri"/>
              <a:sym typeface="Calibri"/>
            </a:endParaRPr>
          </a:p>
        </p:txBody>
      </p:sp>
      <p:sp>
        <p:nvSpPr>
          <p:cNvPr id="2194" name="Google Shape;2194;g11159c36afb_1_142"/>
          <p:cNvSpPr txBox="1"/>
          <p:nvPr/>
        </p:nvSpPr>
        <p:spPr>
          <a:xfrm>
            <a:off x="800275" y="5677763"/>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5" name="Google Shape;2195;g11159c36afb_1_142"/>
          <p:cNvSpPr txBox="1"/>
          <p:nvPr/>
        </p:nvSpPr>
        <p:spPr>
          <a:xfrm>
            <a:off x="6099275" y="797055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6" name="Google Shape;2196;g11159c36afb_1_142"/>
          <p:cNvSpPr/>
          <p:nvPr/>
        </p:nvSpPr>
        <p:spPr>
          <a:xfrm>
            <a:off x="1168810" y="6745553"/>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197" name="Google Shape;2197;g11159c36afb_1_142"/>
          <p:cNvSpPr txBox="1"/>
          <p:nvPr/>
        </p:nvSpPr>
        <p:spPr>
          <a:xfrm>
            <a:off x="723325" y="6871588"/>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MATERIALS</a:t>
            </a:r>
            <a:endParaRPr sz="1400" b="0" i="0" u="none" strike="noStrike" cap="none">
              <a:solidFill>
                <a:srgbClr val="000000"/>
              </a:solidFill>
              <a:latin typeface="Arial"/>
              <a:ea typeface="Arial"/>
              <a:cs typeface="Arial"/>
              <a:sym typeface="Arial"/>
            </a:endParaRPr>
          </a:p>
        </p:txBody>
      </p:sp>
      <p:sp>
        <p:nvSpPr>
          <p:cNvPr id="2198" name="Google Shape;2198;g11159c36afb_1_142"/>
          <p:cNvSpPr txBox="1"/>
          <p:nvPr/>
        </p:nvSpPr>
        <p:spPr>
          <a:xfrm>
            <a:off x="874875" y="7261513"/>
            <a:ext cx="4659000" cy="615600"/>
          </a:xfrm>
          <a:prstGeom prst="rect">
            <a:avLst/>
          </a:prstGeom>
          <a:noFill/>
          <a:ln>
            <a:noFill/>
          </a:ln>
        </p:spPr>
        <p:txBody>
          <a:bodyPr spcFirstLastPara="1" wrap="square" lIns="91425" tIns="91425" rIns="91425" bIns="91425" anchor="t" anchorCtr="0">
            <a:spAutoFit/>
          </a:bodyPr>
          <a:lstStyle/>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Workbook 6</a:t>
            </a:r>
            <a:endParaRPr sz="1400" b="1"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Worksheets (from the PPT)</a:t>
            </a:r>
            <a:endParaRPr sz="1400" b="0" i="0" u="none" strike="noStrike" cap="none">
              <a:solidFill>
                <a:srgbClr val="000000"/>
              </a:solidFill>
              <a:latin typeface="Arial"/>
              <a:ea typeface="Arial"/>
              <a:cs typeface="Arial"/>
              <a:sym typeface="Arial"/>
            </a:endParaRPr>
          </a:p>
        </p:txBody>
      </p:sp>
      <p:sp>
        <p:nvSpPr>
          <p:cNvPr id="2199" name="Google Shape;2199;g11159c36afb_1_142"/>
          <p:cNvSpPr/>
          <p:nvPr/>
        </p:nvSpPr>
        <p:spPr>
          <a:xfrm>
            <a:off x="5906905" y="8256795"/>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00" name="Google Shape;2200;g11159c36afb_1_142"/>
          <p:cNvSpPr/>
          <p:nvPr/>
        </p:nvSpPr>
        <p:spPr>
          <a:xfrm>
            <a:off x="1168810" y="805126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01" name="Google Shape;2201;g11159c36afb_1_142"/>
          <p:cNvSpPr/>
          <p:nvPr/>
        </p:nvSpPr>
        <p:spPr>
          <a:xfrm>
            <a:off x="1137710" y="926926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02" name="Google Shape;2202;g11159c36afb_1_142"/>
          <p:cNvSpPr txBox="1"/>
          <p:nvPr/>
        </p:nvSpPr>
        <p:spPr>
          <a:xfrm>
            <a:off x="800275" y="8123813"/>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SESSION CLOSURE</a:t>
            </a:r>
            <a:endParaRPr sz="1400" b="0" i="0" u="none" strike="noStrike" cap="none">
              <a:solidFill>
                <a:srgbClr val="000000"/>
              </a:solidFill>
              <a:latin typeface="Arial"/>
              <a:ea typeface="Arial"/>
              <a:cs typeface="Arial"/>
              <a:sym typeface="Arial"/>
            </a:endParaRPr>
          </a:p>
        </p:txBody>
      </p:sp>
      <p:sp>
        <p:nvSpPr>
          <p:cNvPr id="2203" name="Google Shape;2203;g11159c36afb_1_142"/>
          <p:cNvSpPr txBox="1"/>
          <p:nvPr/>
        </p:nvSpPr>
        <p:spPr>
          <a:xfrm>
            <a:off x="6061175" y="8472413"/>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p:txBody>
      </p:sp>
      <p:sp>
        <p:nvSpPr>
          <p:cNvPr id="2204" name="Google Shape;2204;g11159c36afb_1_142"/>
          <p:cNvSpPr txBox="1"/>
          <p:nvPr/>
        </p:nvSpPr>
        <p:spPr>
          <a:xfrm>
            <a:off x="859500" y="8526850"/>
            <a:ext cx="4923600" cy="615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trainer recaps together with the trainees the task assigned to each one of them.</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g11159c36afb_1_217"/>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2210" name="Google Shape;2210;g11159c36afb_1_217"/>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211" name="Google Shape;2211;g11159c36afb_1_217"/>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212" name="Google Shape;2212;g11159c36afb_1_217"/>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2213" name="Google Shape;2213;g11159c36afb_1_217"/>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214" name="Google Shape;2214;g11159c36afb_1_217"/>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215" name="Google Shape;2215;g11159c36afb_1_217"/>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2216" name="Google Shape;2216;g11159c36afb_1_217"/>
          <p:cNvSpPr txBox="1"/>
          <p:nvPr/>
        </p:nvSpPr>
        <p:spPr>
          <a:xfrm>
            <a:off x="723331" y="953998"/>
            <a:ext cx="4771800" cy="4911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17500" algn="just" rtl="0">
              <a:lnSpc>
                <a:spcPct val="106666"/>
              </a:lnSpc>
              <a:spcBef>
                <a:spcPts val="0"/>
              </a:spcBef>
              <a:spcAft>
                <a:spcPts val="0"/>
              </a:spcAft>
              <a:buClr>
                <a:schemeClr val="dk1"/>
              </a:buClr>
              <a:buSzPts val="1400"/>
              <a:buFont typeface="Arial"/>
              <a:buChar char="●"/>
            </a:pPr>
            <a:r>
              <a:rPr lang="en-US" sz="1400" b="0" i="0" u="none" strike="noStrike" cap="none">
                <a:solidFill>
                  <a:srgbClr val="222222"/>
                </a:solidFill>
                <a:latin typeface="Calibri"/>
                <a:ea typeface="Calibri"/>
                <a:cs typeface="Calibri"/>
                <a:sym typeface="Calibri"/>
              </a:rPr>
              <a:t>EA. Execution of the actions planned.</a:t>
            </a:r>
            <a:endParaRPr sz="1400" b="0" i="0" u="none" strike="noStrike" cap="none">
              <a:solidFill>
                <a:schemeClr val="dk1"/>
              </a:solidFill>
              <a:latin typeface="Times New Roman"/>
              <a:ea typeface="Times New Roman"/>
              <a:cs typeface="Times New Roman"/>
              <a:sym typeface="Times New Roman"/>
            </a:endParaRPr>
          </a:p>
        </p:txBody>
      </p:sp>
      <p:sp>
        <p:nvSpPr>
          <p:cNvPr id="2217" name="Google Shape;2217;g11159c36afb_1_217"/>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2218" name="Google Shape;2218;g11159c36afb_1_217"/>
          <p:cNvSpPr txBox="1"/>
          <p:nvPr/>
        </p:nvSpPr>
        <p:spPr>
          <a:xfrm>
            <a:off x="723331" y="183911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3</a:t>
            </a:r>
            <a:endParaRPr sz="1400" b="0" i="0" u="none" strike="noStrike" cap="none">
              <a:solidFill>
                <a:srgbClr val="0070C0"/>
              </a:solidFill>
              <a:latin typeface="Times New Roman"/>
              <a:ea typeface="Times New Roman"/>
              <a:cs typeface="Times New Roman"/>
              <a:sym typeface="Times New Roman"/>
            </a:endParaRPr>
          </a:p>
        </p:txBody>
      </p:sp>
      <p:sp>
        <p:nvSpPr>
          <p:cNvPr id="2219" name="Google Shape;2219;g11159c36afb_1_217"/>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20" name="Google Shape;2220;g11159c36afb_1_217"/>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21" name="Google Shape;2221;g11159c36afb_1_217"/>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22" name="Google Shape;2222;g11159c36afb_1_217"/>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2223" name="Google Shape;2223;g11159c36afb_1_217"/>
          <p:cNvSpPr txBox="1"/>
          <p:nvPr/>
        </p:nvSpPr>
        <p:spPr>
          <a:xfrm>
            <a:off x="634000" y="2259988"/>
            <a:ext cx="5210700" cy="2678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This is just a proposal on how the Training sessions can be organized. Every trainer can propose different types of activities or can organize them in a different way. Moreover, this is an activity that we propose to be organized in one day and not to be combined with the other activities. In this part, we suggest that the beneficiaries should:</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Meet with other participants in the project, families, volunteers and stakeholders in order to get some help</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Have all the needed ingredients in order to prepare the materials for the interaction with the community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Realize the needed materials for the interaction with the community (ex: preparation of the cakes)</a:t>
            </a:r>
            <a:endParaRPr sz="1400" b="0" i="0" u="none" strike="noStrike" cap="none">
              <a:solidFill>
                <a:srgbClr val="222222"/>
              </a:solidFill>
              <a:latin typeface="Calibri"/>
              <a:ea typeface="Calibri"/>
              <a:cs typeface="Calibri"/>
              <a:sym typeface="Calibri"/>
            </a:endParaRPr>
          </a:p>
        </p:txBody>
      </p:sp>
      <p:sp>
        <p:nvSpPr>
          <p:cNvPr id="2224" name="Google Shape;2224;g11159c36afb_1_217"/>
          <p:cNvSpPr/>
          <p:nvPr/>
        </p:nvSpPr>
        <p:spPr>
          <a:xfrm>
            <a:off x="5916683" y="1858949"/>
            <a:ext cx="45691" cy="330111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25" name="Google Shape;2225;g11159c36afb_1_217"/>
          <p:cNvSpPr txBox="1"/>
          <p:nvPr/>
        </p:nvSpPr>
        <p:spPr>
          <a:xfrm>
            <a:off x="6034354" y="3353400"/>
            <a:ext cx="1579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100  MINUTES</a:t>
            </a:r>
            <a:endParaRPr sz="1400" b="0" i="0" u="none" strike="noStrike" cap="none">
              <a:solidFill>
                <a:schemeClr val="dk1"/>
              </a:solidFill>
              <a:latin typeface="Calibri"/>
              <a:ea typeface="Calibri"/>
              <a:cs typeface="Calibri"/>
              <a:sym typeface="Calibri"/>
            </a:endParaRPr>
          </a:p>
        </p:txBody>
      </p:sp>
      <p:sp>
        <p:nvSpPr>
          <p:cNvPr id="2226" name="Google Shape;2226;g11159c36afb_1_217"/>
          <p:cNvSpPr txBox="1"/>
          <p:nvPr/>
        </p:nvSpPr>
        <p:spPr>
          <a:xfrm>
            <a:off x="757695" y="746059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2227" name="Google Shape;2227;g11159c36afb_1_217"/>
          <p:cNvSpPr txBox="1"/>
          <p:nvPr/>
        </p:nvSpPr>
        <p:spPr>
          <a:xfrm>
            <a:off x="692312" y="7749702"/>
            <a:ext cx="6488100" cy="7389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The worksheets done in Training activity 2 - in order to guide the tasks of the trainees</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Ingredients</a:t>
            </a:r>
            <a:endParaRPr sz="1400" b="0" i="0" u="none" strike="noStrike" cap="none">
              <a:solidFill>
                <a:schemeClr val="dk1"/>
              </a:solidFill>
              <a:latin typeface="Times New Roman"/>
              <a:ea typeface="Times New Roman"/>
              <a:cs typeface="Times New Roman"/>
              <a:sym typeface="Times New Roman"/>
            </a:endParaRPr>
          </a:p>
        </p:txBody>
      </p:sp>
      <p:sp>
        <p:nvSpPr>
          <p:cNvPr id="2228" name="Google Shape;2228;g11159c36afb_1_217"/>
          <p:cNvSpPr txBox="1"/>
          <p:nvPr/>
        </p:nvSpPr>
        <p:spPr>
          <a:xfrm>
            <a:off x="692312" y="550519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2229" name="Google Shape;2229;g11159c36afb_1_217"/>
          <p:cNvSpPr txBox="1"/>
          <p:nvPr/>
        </p:nvSpPr>
        <p:spPr>
          <a:xfrm>
            <a:off x="692300" y="5796188"/>
            <a:ext cx="6488100" cy="1600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In this part, the implementation of the plan it’s starting, but the trainees need first to realize all the materials that they will need in the next steps. For this part, they will need the help of their families and other volunteers.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An example for this step of the plan it’s the realization of the cakes that then would be given in the community as sweet presents. In order to make them, the participants will need the help of their families and volunteers.</a:t>
            </a:r>
            <a:endParaRPr sz="1400" b="0" i="0" u="none" strike="noStrike" cap="none">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2230" name="Google Shape;2230;g11159c36afb_1_217"/>
          <p:cNvSpPr txBox="1"/>
          <p:nvPr/>
        </p:nvSpPr>
        <p:spPr>
          <a:xfrm>
            <a:off x="692312" y="8872030"/>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2231" name="Google Shape;2231;g11159c36afb_1_217"/>
          <p:cNvSpPr txBox="1"/>
          <p:nvPr/>
        </p:nvSpPr>
        <p:spPr>
          <a:xfrm>
            <a:off x="6024359" y="8876165"/>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2232" name="Google Shape;2232;g11159c36afb_1_217"/>
          <p:cNvSpPr/>
          <p:nvPr/>
        </p:nvSpPr>
        <p:spPr>
          <a:xfrm flipH="1">
            <a:off x="5906918" y="8799227"/>
            <a:ext cx="45691" cy="48372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33" name="Google Shape;2233;g11159c36afb_1_217"/>
          <p:cNvSpPr/>
          <p:nvPr/>
        </p:nvSpPr>
        <p:spPr>
          <a:xfrm>
            <a:off x="1168801" y="532978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34" name="Google Shape;2234;g11159c36afb_1_217"/>
          <p:cNvSpPr/>
          <p:nvPr/>
        </p:nvSpPr>
        <p:spPr>
          <a:xfrm>
            <a:off x="1119576" y="7292156"/>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35" name="Google Shape;2235;g11159c36afb_1_217"/>
          <p:cNvSpPr/>
          <p:nvPr/>
        </p:nvSpPr>
        <p:spPr>
          <a:xfrm>
            <a:off x="1119576" y="863168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2239"/>
        <p:cNvGrpSpPr/>
        <p:nvPr/>
      </p:nvGrpSpPr>
      <p:grpSpPr>
        <a:xfrm>
          <a:off x="0" y="0"/>
          <a:ext cx="0" cy="0"/>
          <a:chOff x="0" y="0"/>
          <a:chExt cx="0" cy="0"/>
        </a:xfrm>
      </p:grpSpPr>
      <p:sp>
        <p:nvSpPr>
          <p:cNvPr id="2240" name="Google Shape;2240;g11159c36afb_1_186"/>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2241" name="Google Shape;2241;g11159c36afb_1_186"/>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242" name="Google Shape;2242;g11159c36afb_1_186"/>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243" name="Google Shape;2243;g11159c36afb_1_186"/>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2244" name="Google Shape;2244;g11159c36afb_1_186"/>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245" name="Google Shape;2245;g11159c36afb_1_186"/>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246" name="Google Shape;2246;g11159c36afb_1_186"/>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2247" name="Google Shape;2247;g11159c36afb_1_186"/>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2248" name="Google Shape;2248;g11159c36afb_1_186"/>
          <p:cNvSpPr txBox="1"/>
          <p:nvPr/>
        </p:nvSpPr>
        <p:spPr>
          <a:xfrm>
            <a:off x="692306" y="76026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SESSION CLOSURE</a:t>
            </a:r>
            <a:endParaRPr sz="1400" b="0" i="0" u="none" strike="noStrike" cap="none">
              <a:solidFill>
                <a:srgbClr val="0070C0"/>
              </a:solidFill>
              <a:latin typeface="Times New Roman"/>
              <a:ea typeface="Times New Roman"/>
              <a:cs typeface="Times New Roman"/>
              <a:sym typeface="Times New Roman"/>
            </a:endParaRPr>
          </a:p>
        </p:txBody>
      </p:sp>
      <p:sp>
        <p:nvSpPr>
          <p:cNvPr id="2249" name="Google Shape;2249;g11159c36afb_1_186"/>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250" name="Google Shape;2250;g11159c36afb_1_186"/>
          <p:cNvSpPr txBox="1"/>
          <p:nvPr/>
        </p:nvSpPr>
        <p:spPr>
          <a:xfrm>
            <a:off x="663050" y="1167513"/>
            <a:ext cx="5210700" cy="523200"/>
          </a:xfrm>
          <a:prstGeom prst="rect">
            <a:avLst/>
          </a:prstGeom>
          <a:noFill/>
          <a:ln>
            <a:noFill/>
          </a:ln>
        </p:spPr>
        <p:txBody>
          <a:bodyPr spcFirstLastPara="1" wrap="square" lIns="91425" tIns="45700" rIns="91425" bIns="45700" anchor="t" anchorCtr="0">
            <a:spAutoFit/>
          </a:bodyPr>
          <a:lstStyle/>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Short recap of the time and place of the next meeting</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Short recap of who needs to bring what</a:t>
            </a:r>
            <a:endParaRPr sz="1400" b="0" i="0" u="none" strike="noStrike" cap="none">
              <a:solidFill>
                <a:schemeClr val="dk1"/>
              </a:solidFill>
              <a:latin typeface="Calibri"/>
              <a:ea typeface="Calibri"/>
              <a:cs typeface="Calibri"/>
              <a:sym typeface="Calibri"/>
            </a:endParaRPr>
          </a:p>
        </p:txBody>
      </p:sp>
      <p:sp>
        <p:nvSpPr>
          <p:cNvPr id="2251" name="Google Shape;2251;g11159c36afb_1_186"/>
          <p:cNvSpPr/>
          <p:nvPr/>
        </p:nvSpPr>
        <p:spPr>
          <a:xfrm>
            <a:off x="5943000" y="1166960"/>
            <a:ext cx="45691" cy="524339"/>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52" name="Google Shape;2252;g11159c36afb_1_186"/>
          <p:cNvSpPr txBox="1"/>
          <p:nvPr/>
        </p:nvSpPr>
        <p:spPr>
          <a:xfrm>
            <a:off x="6057954" y="1275225"/>
            <a:ext cx="1579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2253" name="Google Shape;2253;g11159c36afb_1_186"/>
          <p:cNvSpPr txBox="1"/>
          <p:nvPr/>
        </p:nvSpPr>
        <p:spPr>
          <a:xfrm>
            <a:off x="692312" y="550519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2254" name="Google Shape;2254;g11159c36afb_1_186"/>
          <p:cNvSpPr txBox="1"/>
          <p:nvPr/>
        </p:nvSpPr>
        <p:spPr>
          <a:xfrm>
            <a:off x="692312" y="8872030"/>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2255" name="Google Shape;2255;g11159c36afb_1_186"/>
          <p:cNvSpPr txBox="1"/>
          <p:nvPr/>
        </p:nvSpPr>
        <p:spPr>
          <a:xfrm>
            <a:off x="692300" y="2277825"/>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0000"/>
              </a:solidFill>
              <a:latin typeface="Arial"/>
              <a:ea typeface="Arial"/>
              <a:cs typeface="Arial"/>
              <a:sym typeface="Arial"/>
            </a:endParaRPr>
          </a:p>
        </p:txBody>
      </p:sp>
      <p:sp>
        <p:nvSpPr>
          <p:cNvPr id="2256" name="Google Shape;2256;g11159c36afb_1_186"/>
          <p:cNvSpPr txBox="1"/>
          <p:nvPr/>
        </p:nvSpPr>
        <p:spPr>
          <a:xfrm>
            <a:off x="769250" y="2627175"/>
            <a:ext cx="6375000" cy="6156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The worksheets done in Training activity 2 - in order to guide the tasks of the trainees</a:t>
            </a:r>
            <a:endParaRPr sz="1400" b="0" i="0" u="none" strike="noStrike" cap="none">
              <a:solidFill>
                <a:srgbClr val="000000"/>
              </a:solidFill>
              <a:latin typeface="Arial"/>
              <a:ea typeface="Arial"/>
              <a:cs typeface="Arial"/>
              <a:sym typeface="Arial"/>
            </a:endParaRPr>
          </a:p>
        </p:txBody>
      </p:sp>
      <p:sp>
        <p:nvSpPr>
          <p:cNvPr id="2257" name="Google Shape;2257;g11159c36afb_1_186"/>
          <p:cNvSpPr/>
          <p:nvPr/>
        </p:nvSpPr>
        <p:spPr>
          <a:xfrm>
            <a:off x="1321201" y="3369019"/>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58" name="Google Shape;2258;g11159c36afb_1_186"/>
          <p:cNvSpPr/>
          <p:nvPr/>
        </p:nvSpPr>
        <p:spPr>
          <a:xfrm>
            <a:off x="1321201" y="19092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2262"/>
        <p:cNvGrpSpPr/>
        <p:nvPr/>
      </p:nvGrpSpPr>
      <p:grpSpPr>
        <a:xfrm>
          <a:off x="0" y="0"/>
          <a:ext cx="0" cy="0"/>
          <a:chOff x="0" y="0"/>
          <a:chExt cx="0" cy="0"/>
        </a:xfrm>
      </p:grpSpPr>
      <p:sp>
        <p:nvSpPr>
          <p:cNvPr id="2263" name="Google Shape;2263;g11159c36afb_1_252"/>
          <p:cNvSpPr/>
          <p:nvPr/>
        </p:nvSpPr>
        <p:spPr>
          <a:xfrm rot="10800000">
            <a:off x="78369"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2264" name="Google Shape;2264;g11159c36afb_1_252"/>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265" name="Google Shape;2265;g11159c36afb_1_252"/>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266" name="Google Shape;2266;g11159c36afb_1_252"/>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2267" name="Google Shape;2267;g11159c36afb_1_252"/>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268" name="Google Shape;2268;g11159c36afb_1_252"/>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269" name="Google Shape;2269;g11159c36afb_1_252"/>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3</a:t>
            </a:r>
            <a:endParaRPr sz="3200" b="0" i="0" u="none" strike="noStrike" cap="none">
              <a:solidFill>
                <a:srgbClr val="000000"/>
              </a:solidFill>
              <a:latin typeface="Times New Roman"/>
              <a:ea typeface="Times New Roman"/>
              <a:cs typeface="Times New Roman"/>
              <a:sym typeface="Times New Roman"/>
            </a:endParaRPr>
          </a:p>
        </p:txBody>
      </p:sp>
      <p:sp>
        <p:nvSpPr>
          <p:cNvPr id="2270" name="Google Shape;2270;g11159c36afb_1_252"/>
          <p:cNvSpPr txBox="1"/>
          <p:nvPr/>
        </p:nvSpPr>
        <p:spPr>
          <a:xfrm>
            <a:off x="723331" y="953998"/>
            <a:ext cx="4771800" cy="7209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17500" algn="just" rtl="0">
              <a:lnSpc>
                <a:spcPct val="106666"/>
              </a:lnSpc>
              <a:spcBef>
                <a:spcPts val="0"/>
              </a:spcBef>
              <a:spcAft>
                <a:spcPts val="0"/>
              </a:spcAft>
              <a:buClr>
                <a:schemeClr val="dk1"/>
              </a:buClr>
              <a:buSzPts val="1400"/>
              <a:buFont typeface="Arial"/>
              <a:buChar char="●"/>
            </a:pPr>
            <a:r>
              <a:rPr lang="en-US" sz="1400" b="0" i="0" u="none" strike="noStrike" cap="none">
                <a:solidFill>
                  <a:srgbClr val="222222"/>
                </a:solidFill>
                <a:latin typeface="Calibri"/>
                <a:ea typeface="Calibri"/>
                <a:cs typeface="Calibri"/>
                <a:sym typeface="Calibri"/>
              </a:rPr>
              <a:t>EA. interaction with the community, companies and other stakeholders’ participation</a:t>
            </a:r>
            <a:endParaRPr sz="1400" b="0" i="0" u="none" strike="noStrike" cap="none">
              <a:solidFill>
                <a:schemeClr val="dk1"/>
              </a:solidFill>
              <a:latin typeface="Times New Roman"/>
              <a:ea typeface="Times New Roman"/>
              <a:cs typeface="Times New Roman"/>
              <a:sym typeface="Times New Roman"/>
            </a:endParaRPr>
          </a:p>
        </p:txBody>
      </p:sp>
      <p:sp>
        <p:nvSpPr>
          <p:cNvPr id="2271" name="Google Shape;2271;g11159c36afb_1_252"/>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2272" name="Google Shape;2272;g11159c36afb_1_252"/>
          <p:cNvSpPr txBox="1"/>
          <p:nvPr/>
        </p:nvSpPr>
        <p:spPr>
          <a:xfrm>
            <a:off x="723331" y="183911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SESSION OPENING</a:t>
            </a:r>
            <a:endParaRPr sz="1400" b="0" i="0" u="none" strike="noStrike" cap="none">
              <a:solidFill>
                <a:srgbClr val="0070C0"/>
              </a:solidFill>
              <a:latin typeface="Times New Roman"/>
              <a:ea typeface="Times New Roman"/>
              <a:cs typeface="Times New Roman"/>
              <a:sym typeface="Times New Roman"/>
            </a:endParaRPr>
          </a:p>
        </p:txBody>
      </p:sp>
      <p:sp>
        <p:nvSpPr>
          <p:cNvPr id="2273" name="Google Shape;2273;g11159c36afb_1_252"/>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74" name="Google Shape;2274;g11159c36afb_1_252"/>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75" name="Google Shape;2275;g11159c36afb_1_252"/>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76" name="Google Shape;2276;g11159c36afb_1_252"/>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2277" name="Google Shape;2277;g11159c36afb_1_252"/>
          <p:cNvSpPr txBox="1"/>
          <p:nvPr/>
        </p:nvSpPr>
        <p:spPr>
          <a:xfrm>
            <a:off x="684560" y="2035786"/>
            <a:ext cx="5271300" cy="31695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a:p>
            <a:pPr marL="457200" marR="0" lvl="0" indent="-317500" algn="just"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F2F - Experiential Activity</a:t>
            </a:r>
            <a:endParaRPr sz="1400" b="0" i="0" u="none" strike="noStrike" cap="none">
              <a:solidFill>
                <a:schemeClr val="dk1"/>
              </a:solidFill>
              <a:latin typeface="Calibri"/>
              <a:ea typeface="Calibri"/>
              <a:cs typeface="Calibri"/>
              <a:sym typeface="Calibri"/>
            </a:endParaRPr>
          </a:p>
          <a:p>
            <a:pPr marL="457200" marR="0" lvl="0" indent="-228600" algn="just"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Ice Breaking – Before serving the cakes, let’s get to know each other!</a:t>
            </a:r>
            <a:endParaRPr sz="1400" b="0" i="0" u="none" strike="noStrike" cap="none">
              <a:solidFill>
                <a:schemeClr val="dk1"/>
              </a:solidFill>
              <a:latin typeface="Calibri"/>
              <a:ea typeface="Calibri"/>
              <a:cs typeface="Calibri"/>
              <a:sym typeface="Calibri"/>
            </a:endParaRPr>
          </a:p>
          <a:p>
            <a:pPr marL="9144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Each participant (both with Down syndrome and participants from the community) will tell their name and their favorite color</a:t>
            </a:r>
            <a:endParaRPr sz="1400" b="0" i="0" u="none" strike="noStrike" cap="none">
              <a:solidFill>
                <a:schemeClr val="dk1"/>
              </a:solidFill>
              <a:latin typeface="Calibri"/>
              <a:ea typeface="Calibri"/>
              <a:cs typeface="Calibri"/>
              <a:sym typeface="Calibri"/>
            </a:endParaRPr>
          </a:p>
          <a:p>
            <a:pPr marL="9144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All the participants that are choosing the same color will group</a:t>
            </a:r>
            <a:endParaRPr sz="1400" b="0" i="0" u="none" strike="noStrike" cap="none">
              <a:solidFill>
                <a:schemeClr val="dk1"/>
              </a:solidFill>
              <a:latin typeface="Calibri"/>
              <a:ea typeface="Calibri"/>
              <a:cs typeface="Calibri"/>
              <a:sym typeface="Calibri"/>
            </a:endParaRPr>
          </a:p>
          <a:p>
            <a:pPr marL="9144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Every group will choose a name that will represent them (ex: the Champions)</a:t>
            </a:r>
            <a:endParaRPr sz="1400" b="0" i="0" u="none" strike="noStrike" cap="none">
              <a:solidFill>
                <a:schemeClr val="dk1"/>
              </a:solidFill>
              <a:latin typeface="Times New Roman"/>
              <a:ea typeface="Times New Roman"/>
              <a:cs typeface="Times New Roman"/>
              <a:sym typeface="Times New Roman"/>
            </a:endParaRPr>
          </a:p>
        </p:txBody>
      </p:sp>
      <p:sp>
        <p:nvSpPr>
          <p:cNvPr id="2278" name="Google Shape;2278;g11159c36afb_1_252"/>
          <p:cNvSpPr/>
          <p:nvPr/>
        </p:nvSpPr>
        <p:spPr>
          <a:xfrm>
            <a:off x="5911850" y="1837129"/>
            <a:ext cx="45691" cy="330111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79" name="Google Shape;2279;g11159c36afb_1_252"/>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20 MINUTES</a:t>
            </a:r>
            <a:endParaRPr sz="1400" b="0" i="0" u="none" strike="noStrike" cap="none">
              <a:solidFill>
                <a:schemeClr val="dk1"/>
              </a:solidFill>
              <a:latin typeface="Calibri"/>
              <a:ea typeface="Calibri"/>
              <a:cs typeface="Calibri"/>
              <a:sym typeface="Calibri"/>
            </a:endParaRPr>
          </a:p>
        </p:txBody>
      </p:sp>
      <p:sp>
        <p:nvSpPr>
          <p:cNvPr id="2280" name="Google Shape;2280;g11159c36afb_1_252"/>
          <p:cNvSpPr txBox="1"/>
          <p:nvPr/>
        </p:nvSpPr>
        <p:spPr>
          <a:xfrm>
            <a:off x="692311" y="857295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2281" name="Google Shape;2281;g11159c36afb_1_252"/>
          <p:cNvSpPr txBox="1"/>
          <p:nvPr/>
        </p:nvSpPr>
        <p:spPr>
          <a:xfrm>
            <a:off x="737914" y="8747975"/>
            <a:ext cx="6488100" cy="3078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2" name="Google Shape;2282;g11159c36afb_1_252"/>
          <p:cNvSpPr txBox="1"/>
          <p:nvPr/>
        </p:nvSpPr>
        <p:spPr>
          <a:xfrm>
            <a:off x="723337" y="553314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2283" name="Google Shape;2283;g11159c36afb_1_252"/>
          <p:cNvSpPr txBox="1"/>
          <p:nvPr/>
        </p:nvSpPr>
        <p:spPr>
          <a:xfrm>
            <a:off x="737931" y="7839682"/>
            <a:ext cx="6488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2284" name="Google Shape;2284;g11159c36afb_1_252"/>
          <p:cNvSpPr txBox="1"/>
          <p:nvPr/>
        </p:nvSpPr>
        <p:spPr>
          <a:xfrm>
            <a:off x="737923" y="8756829"/>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2285" name="Google Shape;2285;g11159c36afb_1_252"/>
          <p:cNvSpPr txBox="1"/>
          <p:nvPr/>
        </p:nvSpPr>
        <p:spPr>
          <a:xfrm>
            <a:off x="663039" y="6153717"/>
            <a:ext cx="51690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chemeClr val="dk1"/>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4</a:t>
            </a:r>
            <a:endParaRPr sz="1400" b="0" i="0" u="none" strike="noStrike" cap="none">
              <a:solidFill>
                <a:schemeClr val="dk1"/>
              </a:solidFill>
              <a:latin typeface="Times New Roman"/>
              <a:ea typeface="Times New Roman"/>
              <a:cs typeface="Times New Roman"/>
              <a:sym typeface="Times New Roman"/>
            </a:endParaRPr>
          </a:p>
        </p:txBody>
      </p:sp>
      <p:sp>
        <p:nvSpPr>
          <p:cNvPr id="2286" name="Google Shape;2286;g11159c36afb_1_252"/>
          <p:cNvSpPr/>
          <p:nvPr/>
        </p:nvSpPr>
        <p:spPr>
          <a:xfrm>
            <a:off x="5906918" y="5459766"/>
            <a:ext cx="45691" cy="36925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87" name="Google Shape;2287;g11159c36afb_1_252"/>
          <p:cNvSpPr txBox="1"/>
          <p:nvPr/>
        </p:nvSpPr>
        <p:spPr>
          <a:xfrm>
            <a:off x="6044072" y="5515841"/>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2288" name="Google Shape;2288;g11159c36afb_1_252"/>
          <p:cNvSpPr txBox="1"/>
          <p:nvPr/>
        </p:nvSpPr>
        <p:spPr>
          <a:xfrm>
            <a:off x="741424" y="6701200"/>
            <a:ext cx="5108700" cy="2201100"/>
          </a:xfrm>
          <a:prstGeom prst="rect">
            <a:avLst/>
          </a:prstGeom>
          <a:noFill/>
          <a:ln>
            <a:noFill/>
          </a:ln>
        </p:spPr>
        <p:txBody>
          <a:bodyPr spcFirstLastPara="1" wrap="square" lIns="0" tIns="11925" rIns="0" bIns="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Interaction with the community – we propose as an example of possible activity the visit to an elderly center. When the activity is realized, the participants with Down syndrome are:</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Are serving the cakes made at home</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Are discussing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Are offering artistic moments (dances, songs and so on)</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Are offering time to the community</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Practically, one by one, every participant with Down syndrome it’s going to serve the cakes made at home. Each one of them will have: a uniform (an apron) and a tray</a:t>
            </a:r>
            <a:endParaRPr sz="1400" b="1" i="0" u="none" strike="noStrike" cap="none">
              <a:solidFill>
                <a:schemeClr val="dk1"/>
              </a:solidFill>
              <a:latin typeface="Calibri"/>
              <a:ea typeface="Calibri"/>
              <a:cs typeface="Calibri"/>
              <a:sym typeface="Calibri"/>
            </a:endParaRPr>
          </a:p>
        </p:txBody>
      </p:sp>
      <p:sp>
        <p:nvSpPr>
          <p:cNvPr id="2289" name="Google Shape;2289;g11159c36afb_1_252"/>
          <p:cNvSpPr txBox="1"/>
          <p:nvPr/>
        </p:nvSpPr>
        <p:spPr>
          <a:xfrm>
            <a:off x="6079522" y="6681220"/>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2290" name="Google Shape;2290;g11159c36afb_1_252"/>
          <p:cNvSpPr/>
          <p:nvPr/>
        </p:nvSpPr>
        <p:spPr>
          <a:xfrm>
            <a:off x="5928514" y="6627917"/>
            <a:ext cx="45691" cy="2200745"/>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91" name="Google Shape;2291;g11159c36afb_1_252"/>
          <p:cNvSpPr txBox="1"/>
          <p:nvPr/>
        </p:nvSpPr>
        <p:spPr>
          <a:xfrm>
            <a:off x="6120861" y="6952010"/>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HOURS</a:t>
            </a:r>
            <a:endParaRPr sz="1400" b="0" i="0" u="none" strike="noStrike" cap="none">
              <a:solidFill>
                <a:schemeClr val="dk1"/>
              </a:solidFill>
              <a:latin typeface="Calibri"/>
              <a:ea typeface="Calibri"/>
              <a:cs typeface="Calibri"/>
              <a:sym typeface="Calibri"/>
            </a:endParaRPr>
          </a:p>
        </p:txBody>
      </p:sp>
      <p:sp>
        <p:nvSpPr>
          <p:cNvPr id="2292" name="Google Shape;2292;g11159c36afb_1_252"/>
          <p:cNvSpPr/>
          <p:nvPr/>
        </p:nvSpPr>
        <p:spPr>
          <a:xfrm>
            <a:off x="1168801" y="5320294"/>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93" name="Google Shape;2293;g11159c36afb_1_252"/>
          <p:cNvSpPr/>
          <p:nvPr/>
        </p:nvSpPr>
        <p:spPr>
          <a:xfrm>
            <a:off x="1168801" y="5979144"/>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294" name="Google Shape;2294;g11159c36afb_1_252"/>
          <p:cNvSpPr/>
          <p:nvPr/>
        </p:nvSpPr>
        <p:spPr>
          <a:xfrm>
            <a:off x="1165201" y="915838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11"/>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453" name="Google Shape;453;p11"/>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454" name="Google Shape;454;p11"/>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11</a:t>
            </a:r>
            <a:endParaRPr sz="1400" b="0" i="0" u="none" strike="noStrike" cap="none">
              <a:solidFill>
                <a:srgbClr val="000000"/>
              </a:solidFill>
              <a:latin typeface="Arial"/>
              <a:ea typeface="Arial"/>
              <a:cs typeface="Arial"/>
              <a:sym typeface="Arial"/>
            </a:endParaRPr>
          </a:p>
        </p:txBody>
      </p:sp>
      <p:sp>
        <p:nvSpPr>
          <p:cNvPr id="455" name="Google Shape;455;p11"/>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456" name="Google Shape;456;p11"/>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457" name="Google Shape;457;p11"/>
          <p:cNvSpPr txBox="1"/>
          <p:nvPr/>
        </p:nvSpPr>
        <p:spPr>
          <a:xfrm>
            <a:off x="950835" y="769166"/>
            <a:ext cx="5873444" cy="538391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Total Duration of the TA1</a:t>
            </a:r>
            <a:endParaRPr sz="1400" b="0" i="0" u="none" strike="noStrike" cap="none">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total duration of the workshop will be of 11 hours distributed through the next training sessions. Next you can find the split of the training sessions proposal, although it is only a recommendation and trainers can organize in a different way depending on their possibilities. </a:t>
            </a:r>
            <a:endParaRPr sz="1400" b="0" i="0" u="none" strike="noStrike" cap="none">
              <a:solidFill>
                <a:schemeClr val="dk1"/>
              </a:solidFill>
              <a:latin typeface="Calibri"/>
              <a:ea typeface="Calibri"/>
              <a:cs typeface="Calibri"/>
              <a:sym typeface="Calibri"/>
            </a:endParaRPr>
          </a:p>
          <a:p>
            <a:pPr marL="285750" marR="0" lvl="0" indent="-285750" algn="just" rtl="0">
              <a:lnSpc>
                <a:spcPct val="107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1 F2F session (classroom and/or online synchronous) where trainees will learn about (2 hours):</a:t>
            </a:r>
            <a:endParaRPr sz="1400" b="0" i="0" u="none" strike="noStrike" cap="none">
              <a:solidFill>
                <a:schemeClr val="dk1"/>
              </a:solidFill>
              <a:latin typeface="Calibri"/>
              <a:ea typeface="Calibri"/>
              <a:cs typeface="Calibri"/>
              <a:sym typeface="Calibri"/>
            </a:endParaRPr>
          </a:p>
          <a:p>
            <a:pPr marL="735330" marR="0" lvl="0" indent="-285750" algn="just" rtl="0">
              <a:lnSpc>
                <a:spcPct val="107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GD. Personal development goals</a:t>
            </a:r>
            <a:endParaRPr sz="1400" b="0" i="0" u="none" strike="noStrike" cap="none">
              <a:solidFill>
                <a:schemeClr val="dk1"/>
              </a:solidFill>
              <a:latin typeface="Calibri"/>
              <a:ea typeface="Calibri"/>
              <a:cs typeface="Calibri"/>
              <a:sym typeface="Calibri"/>
            </a:endParaRPr>
          </a:p>
          <a:p>
            <a:pPr marL="285750" marR="0" lvl="0" indent="-285750" algn="just" rtl="0">
              <a:lnSpc>
                <a:spcPct val="107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1 F2F session (classroom and/or online synchronous) where trainees will learn about (3 hours):</a:t>
            </a:r>
            <a:endParaRPr sz="1400" b="0" i="0" u="none" strike="noStrike" cap="none">
              <a:solidFill>
                <a:schemeClr val="dk1"/>
              </a:solidFill>
              <a:latin typeface="Calibri"/>
              <a:ea typeface="Calibri"/>
              <a:cs typeface="Calibri"/>
              <a:sym typeface="Calibri"/>
            </a:endParaRPr>
          </a:p>
          <a:p>
            <a:pPr marL="735330" marR="0" lvl="0" indent="-285750" algn="just" rtl="0">
              <a:lnSpc>
                <a:spcPct val="107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GD. Introduction to SDG; Corporate Social Responsibility and Sustainability</a:t>
            </a:r>
            <a:endParaRPr sz="1400" b="0" i="0" u="none" strike="noStrike" cap="none">
              <a:solidFill>
                <a:schemeClr val="dk1"/>
              </a:solidFill>
              <a:latin typeface="Calibri"/>
              <a:ea typeface="Calibri"/>
              <a:cs typeface="Calibri"/>
              <a:sym typeface="Calibri"/>
            </a:endParaRPr>
          </a:p>
          <a:p>
            <a:pPr marL="285750" marR="0" lvl="0" indent="-285750" algn="just" rtl="0">
              <a:lnSpc>
                <a:spcPct val="107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1 F2F session (classroom and/or online synchronous) where trainees will learn about (2 hours):</a:t>
            </a:r>
            <a:endParaRPr sz="1400" b="0" i="0" u="none" strike="noStrike" cap="none">
              <a:solidFill>
                <a:schemeClr val="dk1"/>
              </a:solidFill>
              <a:latin typeface="Calibri"/>
              <a:ea typeface="Calibri"/>
              <a:cs typeface="Calibri"/>
              <a:sym typeface="Calibri"/>
            </a:endParaRPr>
          </a:p>
          <a:p>
            <a:pPr marL="735330" marR="0" lvl="0" indent="-285750" algn="just" rtl="0">
              <a:lnSpc>
                <a:spcPct val="107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GD. SDGs directly related with people with Down syndrome</a:t>
            </a:r>
            <a:endParaRPr sz="1400" b="0" i="0" u="none" strike="noStrike" cap="none">
              <a:solidFill>
                <a:schemeClr val="dk1"/>
              </a:solidFill>
              <a:latin typeface="Calibri"/>
              <a:ea typeface="Calibri"/>
              <a:cs typeface="Calibri"/>
              <a:sym typeface="Calibri"/>
            </a:endParaRPr>
          </a:p>
          <a:p>
            <a:pPr marL="735330" marR="0" lvl="0" indent="-285750" algn="just" rtl="0">
              <a:lnSpc>
                <a:spcPct val="107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GD. PDS participate as active actors of SDG. Examples of good practices</a:t>
            </a:r>
            <a:endParaRPr sz="1400" b="0" i="0" u="none" strike="noStrike" cap="none">
              <a:solidFill>
                <a:schemeClr val="dk1"/>
              </a:solidFill>
              <a:latin typeface="Calibri"/>
              <a:ea typeface="Calibri"/>
              <a:cs typeface="Calibri"/>
              <a:sym typeface="Calibri"/>
            </a:endParaRPr>
          </a:p>
          <a:p>
            <a:pPr marL="285750" marR="0" lvl="0" indent="-285750" algn="just" rtl="0">
              <a:lnSpc>
                <a:spcPct val="107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1 F2F session (outdoor) where we will carry out (2 hours):</a:t>
            </a:r>
            <a:endParaRPr sz="1400" b="0" i="0" u="none" strike="noStrike" cap="none">
              <a:solidFill>
                <a:schemeClr val="dk1"/>
              </a:solidFill>
              <a:latin typeface="Calibri"/>
              <a:ea typeface="Calibri"/>
              <a:cs typeface="Calibri"/>
              <a:sym typeface="Calibri"/>
            </a:endParaRPr>
          </a:p>
          <a:p>
            <a:pPr marL="735330" marR="0" lvl="0" indent="-285750" algn="just" rtl="0">
              <a:lnSpc>
                <a:spcPct val="107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EA. Visit to an SDG institution</a:t>
            </a:r>
            <a:endParaRPr sz="1400" b="0" i="0" u="none" strike="noStrike" cap="none">
              <a:solidFill>
                <a:schemeClr val="dk1"/>
              </a:solidFill>
              <a:latin typeface="Calibri"/>
              <a:ea typeface="Calibri"/>
              <a:cs typeface="Calibri"/>
              <a:sym typeface="Calibri"/>
            </a:endParaRPr>
          </a:p>
          <a:p>
            <a:pPr marL="285750" marR="0" lvl="0" indent="-285750" algn="just" rtl="0">
              <a:lnSpc>
                <a:spcPct val="107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1 asynchronous online session (2 hours) where trainees will review and see the training materials (ppts, videos and activities designed in IO.2, and also will upload the tasks and homework trainers set for them in the Training Platform (IO.4).</a:t>
            </a:r>
            <a:endParaRPr sz="1400" b="0" i="0" u="none" strike="noStrike" cap="none">
              <a:solidFill>
                <a:schemeClr val="dk1"/>
              </a:solidFill>
              <a:latin typeface="Calibri"/>
              <a:ea typeface="Calibri"/>
              <a:cs typeface="Calibri"/>
              <a:sym typeface="Calibri"/>
            </a:endParaRPr>
          </a:p>
        </p:txBody>
      </p:sp>
      <p:sp>
        <p:nvSpPr>
          <p:cNvPr id="458" name="Google Shape;458;p11"/>
          <p:cNvSpPr/>
          <p:nvPr/>
        </p:nvSpPr>
        <p:spPr>
          <a:xfrm rot="-5400000">
            <a:off x="211999" y="2343349"/>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459" name="Google Shape;459;p11"/>
          <p:cNvSpPr/>
          <p:nvPr/>
        </p:nvSpPr>
        <p:spPr>
          <a:xfrm rot="-5400000">
            <a:off x="211999" y="1760883"/>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460" name="Google Shape;460;p11"/>
          <p:cNvSpPr/>
          <p:nvPr/>
        </p:nvSpPr>
        <p:spPr>
          <a:xfrm rot="-5400000">
            <a:off x="216906" y="119340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461" name="Google Shape;461;p11"/>
          <p:cNvSpPr/>
          <p:nvPr/>
        </p:nvSpPr>
        <p:spPr>
          <a:xfrm rot="-5400000">
            <a:off x="216906" y="63972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462" name="Google Shape;462;p11"/>
          <p:cNvSpPr/>
          <p:nvPr/>
        </p:nvSpPr>
        <p:spPr>
          <a:xfrm rot="10800000" flipH="1">
            <a:off x="1135409" y="8100649"/>
            <a:ext cx="5753671" cy="45719"/>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463" name="Google Shape;463;p11"/>
          <p:cNvSpPr/>
          <p:nvPr/>
        </p:nvSpPr>
        <p:spPr>
          <a:xfrm rot="10800000" flipH="1">
            <a:off x="1176973" y="6130216"/>
            <a:ext cx="5753671" cy="45719"/>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464" name="Google Shape;464;p11"/>
          <p:cNvSpPr txBox="1"/>
          <p:nvPr/>
        </p:nvSpPr>
        <p:spPr>
          <a:xfrm>
            <a:off x="950835" y="6212092"/>
            <a:ext cx="5873443" cy="192623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Training Methodologies:</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Active and participative.</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Face to face sessions: PA and the EA are necessary to be done by face-to-face sessions, although it can be developed through online synchronous sessions if COVID 19 restrictions are settled. A methodology that uses emotion and fun for the ultimate purpose of learning will be used.</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Online Training: We can explain SDG through online sessions. It can be developed through synchronous and asynchronous training. </a:t>
            </a:r>
            <a:endParaRPr sz="1400" b="0" i="0" u="none" strike="noStrike" cap="none">
              <a:solidFill>
                <a:schemeClr val="dk1"/>
              </a:solidFill>
              <a:latin typeface="Calibri"/>
              <a:ea typeface="Calibri"/>
              <a:cs typeface="Calibri"/>
              <a:sym typeface="Calibri"/>
            </a:endParaRPr>
          </a:p>
        </p:txBody>
      </p:sp>
      <p:sp>
        <p:nvSpPr>
          <p:cNvPr id="465" name="Google Shape;465;p11"/>
          <p:cNvSpPr txBox="1"/>
          <p:nvPr/>
        </p:nvSpPr>
        <p:spPr>
          <a:xfrm>
            <a:off x="950836" y="8159752"/>
            <a:ext cx="5873400" cy="124485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dirty="0">
                <a:solidFill>
                  <a:schemeClr val="dk1"/>
                </a:solidFill>
                <a:highlight>
                  <a:srgbClr val="D3D3D3"/>
                </a:highlight>
                <a:latin typeface="Calibri"/>
                <a:ea typeface="Calibri"/>
                <a:cs typeface="Calibri"/>
                <a:sym typeface="Calibri"/>
              </a:rPr>
              <a:t>Training Materials:</a:t>
            </a:r>
            <a:endParaRPr sz="1400" b="0" i="0" u="none" strike="noStrike" cap="none" dirty="0">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PPT about SDGs (IO3_Workbook 1)</a:t>
            </a:r>
            <a:endParaRPr sz="1400" b="0" i="0" u="none" strike="noStrike" cap="none" dirty="0">
              <a:solidFill>
                <a:srgbClr val="000000"/>
              </a:solidFill>
              <a:latin typeface="Arial"/>
              <a:ea typeface="Arial"/>
              <a:cs typeface="Arial"/>
              <a:sym typeface="Arial"/>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Videos - photos (examples of good practices about SDGs)</a:t>
            </a:r>
            <a:endParaRPr sz="1400" b="0" i="0" u="none" strike="noStrike" cap="none" dirty="0">
              <a:solidFill>
                <a:srgbClr val="000000"/>
              </a:solidFill>
              <a:latin typeface="Arial"/>
              <a:ea typeface="Arial"/>
              <a:cs typeface="Arial"/>
              <a:sym typeface="Arial"/>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Games and exercises about SDGs</a:t>
            </a:r>
            <a:endParaRPr sz="1400" b="0" i="0" u="none" strike="noStrike" cap="none" dirty="0">
              <a:solidFill>
                <a:srgbClr val="000000"/>
              </a:solidFill>
              <a:latin typeface="Arial"/>
              <a:ea typeface="Arial"/>
              <a:cs typeface="Arial"/>
              <a:sym typeface="Arial"/>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dirty="0">
                <a:solidFill>
                  <a:schemeClr val="dk1"/>
                </a:solidFill>
                <a:latin typeface="Calibri"/>
                <a:ea typeface="Calibri"/>
                <a:cs typeface="Calibri"/>
                <a:sym typeface="Calibri"/>
              </a:rPr>
              <a:t>Online platform (as a reference guide on SDGs adapted to easy-to-read)</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sp>
        <p:nvSpPr>
          <p:cNvPr id="2299" name="Google Shape;2299;g11159c36afb_1_299"/>
          <p:cNvSpPr/>
          <p:nvPr/>
        </p:nvSpPr>
        <p:spPr>
          <a:xfrm rot="10800000">
            <a:off x="78369"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2300" name="Google Shape;2300;g11159c36afb_1_299"/>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301" name="Google Shape;2301;g11159c36afb_1_299"/>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302" name="Google Shape;2302;g11159c36afb_1_299"/>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2303" name="Google Shape;2303;g11159c36afb_1_299"/>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304" name="Google Shape;2304;g11159c36afb_1_299"/>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305" name="Google Shape;2305;g11159c36afb_1_299"/>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3</a:t>
            </a:r>
            <a:endParaRPr sz="3200" b="0" i="0" u="none" strike="noStrike" cap="none">
              <a:solidFill>
                <a:srgbClr val="000000"/>
              </a:solidFill>
              <a:latin typeface="Times New Roman"/>
              <a:ea typeface="Times New Roman"/>
              <a:cs typeface="Times New Roman"/>
              <a:sym typeface="Times New Roman"/>
            </a:endParaRPr>
          </a:p>
        </p:txBody>
      </p:sp>
      <p:sp>
        <p:nvSpPr>
          <p:cNvPr id="2306" name="Google Shape;2306;g11159c36afb_1_299"/>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2307" name="Google Shape;2307;g11159c36afb_1_299"/>
          <p:cNvSpPr txBox="1"/>
          <p:nvPr/>
        </p:nvSpPr>
        <p:spPr>
          <a:xfrm>
            <a:off x="723331" y="183911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2308" name="Google Shape;2308;g11159c36afb_1_299"/>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09" name="Google Shape;2309;g11159c36afb_1_299"/>
          <p:cNvSpPr txBox="1"/>
          <p:nvPr/>
        </p:nvSpPr>
        <p:spPr>
          <a:xfrm>
            <a:off x="684560" y="2035786"/>
            <a:ext cx="5271300" cy="5385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a:p>
            <a:pPr marL="91440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2310" name="Google Shape;2310;g11159c36afb_1_299"/>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11" name="Google Shape;2311;g11159c36afb_1_299"/>
          <p:cNvSpPr txBox="1"/>
          <p:nvPr/>
        </p:nvSpPr>
        <p:spPr>
          <a:xfrm>
            <a:off x="723336" y="7940142"/>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chemeClr val="dk1"/>
              </a:buClr>
              <a:buSzPts val="1100"/>
              <a:buFont typeface="Arial"/>
              <a:buNone/>
            </a:pPr>
            <a:r>
              <a:rPr lang="en-US" sz="1400" b="1" i="0" u="none" strike="noStrike" cap="none">
                <a:solidFill>
                  <a:srgbClr val="0070C0"/>
                </a:solidFill>
                <a:latin typeface="Times New Roman"/>
                <a:ea typeface="Times New Roman"/>
                <a:cs typeface="Times New Roman"/>
                <a:sym typeface="Times New Roman"/>
              </a:rPr>
              <a:t>TRAINING MATERIALS</a:t>
            </a:r>
            <a:endParaRPr sz="1400" b="0" i="0" u="none" strike="noStrike" cap="none">
              <a:solidFill>
                <a:srgbClr val="0070C0"/>
              </a:solidFill>
              <a:latin typeface="Times New Roman"/>
              <a:ea typeface="Times New Roman"/>
              <a:cs typeface="Times New Roman"/>
              <a:sym typeface="Times New Roman"/>
            </a:endParaRPr>
          </a:p>
        </p:txBody>
      </p:sp>
      <p:sp>
        <p:nvSpPr>
          <p:cNvPr id="2312" name="Google Shape;2312;g11159c36afb_1_299"/>
          <p:cNvSpPr txBox="1"/>
          <p:nvPr/>
        </p:nvSpPr>
        <p:spPr>
          <a:xfrm>
            <a:off x="737914" y="8747975"/>
            <a:ext cx="6488100" cy="3078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3" name="Google Shape;2313;g11159c36afb_1_299"/>
          <p:cNvSpPr txBox="1"/>
          <p:nvPr/>
        </p:nvSpPr>
        <p:spPr>
          <a:xfrm>
            <a:off x="723337" y="553314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2314" name="Google Shape;2314;g11159c36afb_1_299"/>
          <p:cNvSpPr txBox="1"/>
          <p:nvPr/>
        </p:nvSpPr>
        <p:spPr>
          <a:xfrm>
            <a:off x="737931" y="7839682"/>
            <a:ext cx="6488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2315" name="Google Shape;2315;g11159c36afb_1_299"/>
          <p:cNvSpPr txBox="1"/>
          <p:nvPr/>
        </p:nvSpPr>
        <p:spPr>
          <a:xfrm>
            <a:off x="814873" y="8344066"/>
            <a:ext cx="3153900" cy="227400"/>
          </a:xfrm>
          <a:prstGeom prst="rect">
            <a:avLst/>
          </a:prstGeom>
          <a:noFill/>
          <a:ln>
            <a:noFill/>
          </a:ln>
        </p:spPr>
        <p:txBody>
          <a:bodyPr spcFirstLastPara="1" wrap="square" lIns="0" tIns="11925" rIns="0" bIns="0" anchor="t" anchorCtr="0">
            <a:spAutoFit/>
          </a:bodyPr>
          <a:lstStyle/>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Questionnaire for the stakeholders</a:t>
            </a:r>
            <a:endParaRPr sz="1400" b="0" i="0" u="none" strike="noStrike" cap="none">
              <a:solidFill>
                <a:srgbClr val="0070C0"/>
              </a:solidFill>
              <a:latin typeface="Times New Roman"/>
              <a:ea typeface="Times New Roman"/>
              <a:cs typeface="Times New Roman"/>
              <a:sym typeface="Times New Roman"/>
            </a:endParaRPr>
          </a:p>
        </p:txBody>
      </p:sp>
      <p:sp>
        <p:nvSpPr>
          <p:cNvPr id="2316" name="Google Shape;2316;g11159c36afb_1_299"/>
          <p:cNvSpPr txBox="1"/>
          <p:nvPr/>
        </p:nvSpPr>
        <p:spPr>
          <a:xfrm>
            <a:off x="663039" y="6153717"/>
            <a:ext cx="51690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SESSION CLOSURE</a:t>
            </a:r>
            <a:endParaRPr sz="1400" b="0" i="0" u="none" strike="noStrike" cap="none">
              <a:solidFill>
                <a:schemeClr val="dk1"/>
              </a:solidFill>
              <a:latin typeface="Times New Roman"/>
              <a:ea typeface="Times New Roman"/>
              <a:cs typeface="Times New Roman"/>
              <a:sym typeface="Times New Roman"/>
            </a:endParaRPr>
          </a:p>
        </p:txBody>
      </p:sp>
      <p:sp>
        <p:nvSpPr>
          <p:cNvPr id="2317" name="Google Shape;2317;g11159c36afb_1_299"/>
          <p:cNvSpPr/>
          <p:nvPr/>
        </p:nvSpPr>
        <p:spPr>
          <a:xfrm>
            <a:off x="5906918" y="5459766"/>
            <a:ext cx="45691" cy="36925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18" name="Google Shape;2318;g11159c36afb_1_299"/>
          <p:cNvSpPr txBox="1"/>
          <p:nvPr/>
        </p:nvSpPr>
        <p:spPr>
          <a:xfrm>
            <a:off x="6044072" y="5515841"/>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2319" name="Google Shape;2319;g11159c36afb_1_299"/>
          <p:cNvSpPr txBox="1"/>
          <p:nvPr/>
        </p:nvSpPr>
        <p:spPr>
          <a:xfrm>
            <a:off x="741424" y="6701200"/>
            <a:ext cx="5108700" cy="658500"/>
          </a:xfrm>
          <a:prstGeom prst="rect">
            <a:avLst/>
          </a:prstGeom>
          <a:noFill/>
          <a:ln>
            <a:noFill/>
          </a:ln>
        </p:spPr>
        <p:txBody>
          <a:bodyPr spcFirstLastPara="1" wrap="square" lIns="0" tIns="11925" rIns="0" bIns="0" anchor="t" anchorCtr="0">
            <a:spAutoFit/>
          </a:bodyPr>
          <a:lstStyle/>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The trainer asks all the participants are asked about how the activity was and all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The trainees are aplying a questionnaire about this activity</a:t>
            </a:r>
            <a:endParaRPr sz="1400" b="1" i="0" u="none" strike="noStrike" cap="none">
              <a:solidFill>
                <a:schemeClr val="dk1"/>
              </a:solidFill>
              <a:latin typeface="Calibri"/>
              <a:ea typeface="Calibri"/>
              <a:cs typeface="Calibri"/>
              <a:sym typeface="Calibri"/>
            </a:endParaRPr>
          </a:p>
        </p:txBody>
      </p:sp>
      <p:sp>
        <p:nvSpPr>
          <p:cNvPr id="2320" name="Google Shape;2320;g11159c36afb_1_299"/>
          <p:cNvSpPr txBox="1"/>
          <p:nvPr/>
        </p:nvSpPr>
        <p:spPr>
          <a:xfrm>
            <a:off x="6136472" y="7756445"/>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2321" name="Google Shape;2321;g11159c36afb_1_299"/>
          <p:cNvSpPr/>
          <p:nvPr/>
        </p:nvSpPr>
        <p:spPr>
          <a:xfrm>
            <a:off x="5928522" y="6627919"/>
            <a:ext cx="45691" cy="631422"/>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22" name="Google Shape;2322;g11159c36afb_1_299"/>
          <p:cNvSpPr txBox="1"/>
          <p:nvPr/>
        </p:nvSpPr>
        <p:spPr>
          <a:xfrm>
            <a:off x="6136476" y="6846975"/>
            <a:ext cx="137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2323" name="Google Shape;2323;g11159c36afb_1_299"/>
          <p:cNvSpPr/>
          <p:nvPr/>
        </p:nvSpPr>
        <p:spPr>
          <a:xfrm>
            <a:off x="1126101" y="355858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24" name="Google Shape;2324;g11159c36afb_1_299"/>
          <p:cNvSpPr/>
          <p:nvPr/>
        </p:nvSpPr>
        <p:spPr>
          <a:xfrm>
            <a:off x="1168801" y="5979144"/>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25" name="Google Shape;2325;g11159c36afb_1_299"/>
          <p:cNvSpPr/>
          <p:nvPr/>
        </p:nvSpPr>
        <p:spPr>
          <a:xfrm>
            <a:off x="1168801" y="7677606"/>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26" name="Google Shape;2326;g11159c36afb_1_299"/>
          <p:cNvSpPr txBox="1"/>
          <p:nvPr/>
        </p:nvSpPr>
        <p:spPr>
          <a:xfrm>
            <a:off x="663050" y="760275"/>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0000"/>
              </a:solidFill>
              <a:latin typeface="Arial"/>
              <a:ea typeface="Arial"/>
              <a:cs typeface="Arial"/>
              <a:sym typeface="Arial"/>
            </a:endParaRPr>
          </a:p>
        </p:txBody>
      </p:sp>
      <p:sp>
        <p:nvSpPr>
          <p:cNvPr id="2327" name="Google Shape;2327;g11159c36afb_1_299"/>
          <p:cNvSpPr txBox="1"/>
          <p:nvPr/>
        </p:nvSpPr>
        <p:spPr>
          <a:xfrm>
            <a:off x="741425" y="1127100"/>
            <a:ext cx="6402900" cy="2555100"/>
          </a:xfrm>
          <a:prstGeom prst="rect">
            <a:avLst/>
          </a:prstGeom>
          <a:noFill/>
          <a:ln>
            <a:noFill/>
          </a:ln>
        </p:spPr>
        <p:txBody>
          <a:bodyPr spcFirstLastPara="1" wrap="square" lIns="91425" tIns="91425" rIns="91425" bIns="91425" anchor="t" anchorCtr="0">
            <a:spAutoFit/>
          </a:bodyPr>
          <a:lstStyle/>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In this part, the plan it’s implemented in the community. After realizing the materials needed, the participants are going into the community and are meeting with other stakeholders.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In order for the plan to start in a way that creates connections between all the participants, an ice breaking activity it’s suggested and after that the activity is planned. Each one of the trainers can adapt this activity after its own imagination.</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Moderate the discussions between all the participants and explain all the time to the trainees what they need to do. Also, explain to the community what the trainees are doing step by step.</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28" name="Google Shape;2328;g11159c36afb_1_299"/>
          <p:cNvSpPr txBox="1"/>
          <p:nvPr/>
        </p:nvSpPr>
        <p:spPr>
          <a:xfrm>
            <a:off x="814875" y="3730738"/>
            <a:ext cx="3000000" cy="6309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MATERIALS</a:t>
            </a:r>
            <a:endParaRPr sz="1400" b="1" i="0" u="none" strike="noStrike" cap="none">
              <a:solidFill>
                <a:srgbClr val="0070C0"/>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rgbClr val="0070C0"/>
              </a:solidFill>
              <a:latin typeface="Times New Roman"/>
              <a:ea typeface="Times New Roman"/>
              <a:cs typeface="Times New Roman"/>
              <a:sym typeface="Times New Roman"/>
            </a:endParaRPr>
          </a:p>
        </p:txBody>
      </p:sp>
      <p:sp>
        <p:nvSpPr>
          <p:cNvPr id="2329" name="Google Shape;2329;g11159c36afb_1_299"/>
          <p:cNvSpPr txBox="1"/>
          <p:nvPr/>
        </p:nvSpPr>
        <p:spPr>
          <a:xfrm>
            <a:off x="955750" y="4192025"/>
            <a:ext cx="6402900" cy="8313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Roll-up of the project</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Flyers </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Cakes or other materials made at home</a:t>
            </a:r>
            <a:endParaRPr sz="1400" b="0" i="0" u="none" strike="noStrike" cap="none">
              <a:solidFill>
                <a:schemeClr val="dk1"/>
              </a:solidFill>
              <a:latin typeface="Times New Roman"/>
              <a:ea typeface="Times New Roman"/>
              <a:cs typeface="Times New Roman"/>
              <a:sym typeface="Times New Roman"/>
            </a:endParaRPr>
          </a:p>
        </p:txBody>
      </p:sp>
      <p:sp>
        <p:nvSpPr>
          <p:cNvPr id="2330" name="Google Shape;2330;g11159c36afb_1_299"/>
          <p:cNvSpPr/>
          <p:nvPr/>
        </p:nvSpPr>
        <p:spPr>
          <a:xfrm>
            <a:off x="1165201" y="5229306"/>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sp>
        <p:nvSpPr>
          <p:cNvPr id="2335" name="Google Shape;2335;g11159c36afb_1_378"/>
          <p:cNvSpPr/>
          <p:nvPr/>
        </p:nvSpPr>
        <p:spPr>
          <a:xfrm rot="10800000">
            <a:off x="78368" y="773129"/>
            <a:ext cx="517989" cy="872255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pic>
        <p:nvPicPr>
          <p:cNvPr id="2336" name="Google Shape;2336;g11159c36afb_1_37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337" name="Google Shape;2337;g11159c36afb_1_37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338" name="Google Shape;2338;g11159c36afb_1_37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2339" name="Google Shape;2339;g11159c36afb_1_37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340" name="Google Shape;2340;g11159c36afb_1_378"/>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341" name="Google Shape;2341;g11159c36afb_1_378"/>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4</a:t>
            </a:r>
            <a:endParaRPr sz="3200" b="0" i="0" u="none" strike="noStrike" cap="none">
              <a:solidFill>
                <a:srgbClr val="000000"/>
              </a:solidFill>
              <a:latin typeface="Times New Roman"/>
              <a:ea typeface="Times New Roman"/>
              <a:cs typeface="Times New Roman"/>
              <a:sym typeface="Times New Roman"/>
            </a:endParaRPr>
          </a:p>
        </p:txBody>
      </p:sp>
      <p:sp>
        <p:nvSpPr>
          <p:cNvPr id="2342" name="Google Shape;2342;g11159c36afb_1_378"/>
          <p:cNvSpPr txBox="1"/>
          <p:nvPr/>
        </p:nvSpPr>
        <p:spPr>
          <a:xfrm>
            <a:off x="723331" y="953998"/>
            <a:ext cx="4771800" cy="4911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17500" algn="just" rtl="0">
              <a:lnSpc>
                <a:spcPct val="106666"/>
              </a:lnSpc>
              <a:spcBef>
                <a:spcPts val="0"/>
              </a:spcBef>
              <a:spcAft>
                <a:spcPts val="0"/>
              </a:spcAft>
              <a:buClr>
                <a:schemeClr val="dk1"/>
              </a:buClr>
              <a:buSzPts val="1400"/>
              <a:buFont typeface="Arial"/>
              <a:buChar char="●"/>
            </a:pPr>
            <a:r>
              <a:rPr lang="en-US" sz="1400" b="0" i="0" u="none" strike="noStrike" cap="none">
                <a:solidFill>
                  <a:srgbClr val="222222"/>
                </a:solidFill>
                <a:latin typeface="Calibri"/>
                <a:ea typeface="Calibri"/>
                <a:cs typeface="Calibri"/>
                <a:sym typeface="Calibri"/>
              </a:rPr>
              <a:t>EA and LDA. Carrying out of the activities</a:t>
            </a:r>
            <a:endParaRPr sz="1400" b="0" i="0" u="none" strike="noStrike" cap="none">
              <a:solidFill>
                <a:schemeClr val="dk1"/>
              </a:solidFill>
              <a:latin typeface="Times New Roman"/>
              <a:ea typeface="Times New Roman"/>
              <a:cs typeface="Times New Roman"/>
              <a:sym typeface="Times New Roman"/>
            </a:endParaRPr>
          </a:p>
        </p:txBody>
      </p:sp>
      <p:sp>
        <p:nvSpPr>
          <p:cNvPr id="2343" name="Google Shape;2343;g11159c36afb_1_378"/>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2344" name="Google Shape;2344;g11159c36afb_1_378"/>
          <p:cNvSpPr txBox="1"/>
          <p:nvPr/>
        </p:nvSpPr>
        <p:spPr>
          <a:xfrm>
            <a:off x="723331" y="183911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5:</a:t>
            </a:r>
            <a:endParaRPr sz="1400" b="0" i="0" u="none" strike="noStrike" cap="none">
              <a:solidFill>
                <a:srgbClr val="0070C0"/>
              </a:solidFill>
              <a:latin typeface="Times New Roman"/>
              <a:ea typeface="Times New Roman"/>
              <a:cs typeface="Times New Roman"/>
              <a:sym typeface="Times New Roman"/>
            </a:endParaRPr>
          </a:p>
        </p:txBody>
      </p:sp>
      <p:sp>
        <p:nvSpPr>
          <p:cNvPr id="2345" name="Google Shape;2345;g11159c36afb_1_378"/>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46" name="Google Shape;2346;g11159c36afb_1_378"/>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47" name="Google Shape;2347;g11159c36afb_1_378"/>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48" name="Google Shape;2348;g11159c36afb_1_378"/>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2349" name="Google Shape;2349;g11159c36afb_1_378"/>
          <p:cNvSpPr txBox="1"/>
          <p:nvPr/>
        </p:nvSpPr>
        <p:spPr>
          <a:xfrm>
            <a:off x="635623" y="2047886"/>
            <a:ext cx="5271300" cy="34002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a:p>
            <a:pPr marL="457200" marR="0" lvl="0" indent="-317500" algn="just"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F2F - Experiential Activity &amp; Learning by Doing Activity</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Again, we recommend that this activity should be done on a different day than the previous ones. In this part, the activities of the plan will be continued. The participants with Down syndrome will replicate what they did in the previous training sessions.</a:t>
            </a:r>
            <a:endParaRPr sz="14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Prepare again the cakes at home/in a common place with the other participants, with the help of their parents – they will already know what ingredients they will need and what are the steps in order to prepare the cakes.</a:t>
            </a:r>
            <a:endParaRPr sz="14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They will pack the cakes. </a:t>
            </a:r>
            <a:endParaRPr sz="1400" b="0" i="0" u="none" strike="noStrike" cap="none">
              <a:solidFill>
                <a:schemeClr val="dk1"/>
              </a:solidFill>
              <a:latin typeface="Times New Roman"/>
              <a:ea typeface="Times New Roman"/>
              <a:cs typeface="Times New Roman"/>
              <a:sym typeface="Times New Roman"/>
            </a:endParaRPr>
          </a:p>
        </p:txBody>
      </p:sp>
      <p:sp>
        <p:nvSpPr>
          <p:cNvPr id="2350" name="Google Shape;2350;g11159c36afb_1_378"/>
          <p:cNvSpPr/>
          <p:nvPr/>
        </p:nvSpPr>
        <p:spPr>
          <a:xfrm>
            <a:off x="5911850" y="1837123"/>
            <a:ext cx="45691" cy="3611289"/>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51" name="Google Shape;2351;g11159c36afb_1_378"/>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60 MINUTES</a:t>
            </a:r>
            <a:endParaRPr sz="1400" b="0" i="0" u="none" strike="noStrike" cap="none">
              <a:solidFill>
                <a:schemeClr val="dk1"/>
              </a:solidFill>
              <a:latin typeface="Calibri"/>
              <a:ea typeface="Calibri"/>
              <a:cs typeface="Calibri"/>
              <a:sym typeface="Calibri"/>
            </a:endParaRPr>
          </a:p>
        </p:txBody>
      </p:sp>
      <p:sp>
        <p:nvSpPr>
          <p:cNvPr id="2352" name="Google Shape;2352;g11159c36afb_1_378"/>
          <p:cNvSpPr txBox="1"/>
          <p:nvPr/>
        </p:nvSpPr>
        <p:spPr>
          <a:xfrm>
            <a:off x="723330" y="5960122"/>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THE TRAINERS</a:t>
            </a:r>
            <a:endParaRPr sz="1400" b="0" i="0" u="none" strike="noStrike" cap="none">
              <a:solidFill>
                <a:srgbClr val="0070C0"/>
              </a:solidFill>
              <a:latin typeface="Times New Roman"/>
              <a:ea typeface="Times New Roman"/>
              <a:cs typeface="Times New Roman"/>
              <a:sym typeface="Times New Roman"/>
            </a:endParaRPr>
          </a:p>
        </p:txBody>
      </p:sp>
      <p:sp>
        <p:nvSpPr>
          <p:cNvPr id="2353" name="Google Shape;2353;g11159c36afb_1_378"/>
          <p:cNvSpPr txBox="1"/>
          <p:nvPr/>
        </p:nvSpPr>
        <p:spPr>
          <a:xfrm>
            <a:off x="675067" y="6343397"/>
            <a:ext cx="6488100" cy="2678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In this part, the plan continues by implementing the activities in some other communities. The participants need to meet again with their families and volunteers in order to realize again the materials needed. After that, they are going again in the community in order to offer what they prepared.</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Experiential activity (preparing again the materials needed)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Learning by doing: carrying out the activities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Practically, the participants already learned what they need to do, so they just started to implement it again, with little help from other participants. Taking the example with the cakes again, after they went in a specific community to offer them, they will prepare other cakes at home, they will pack them and after that they will offer them in a different community (homeless people and so on) in order to respond to the 2nd SDG (Zero Hunger).</a:t>
            </a:r>
            <a:endParaRPr sz="1400" b="0" i="0" u="none" strike="noStrike" cap="none">
              <a:solidFill>
                <a:schemeClr val="dk1"/>
              </a:solidFill>
              <a:latin typeface="Calibri"/>
              <a:ea typeface="Calibri"/>
              <a:cs typeface="Calibri"/>
              <a:sym typeface="Calibri"/>
            </a:endParaRPr>
          </a:p>
        </p:txBody>
      </p:sp>
      <p:sp>
        <p:nvSpPr>
          <p:cNvPr id="2354" name="Google Shape;2354;g11159c36afb_1_378"/>
          <p:cNvSpPr txBox="1"/>
          <p:nvPr/>
        </p:nvSpPr>
        <p:spPr>
          <a:xfrm>
            <a:off x="686370" y="4528296"/>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I</a:t>
            </a:r>
            <a:endParaRPr sz="1400" b="0" i="0" u="none" strike="noStrike" cap="none">
              <a:solidFill>
                <a:srgbClr val="0070C0"/>
              </a:solidFill>
              <a:latin typeface="Times New Roman"/>
              <a:ea typeface="Times New Roman"/>
              <a:cs typeface="Times New Roman"/>
              <a:sym typeface="Times New Roman"/>
            </a:endParaRPr>
          </a:p>
        </p:txBody>
      </p:sp>
      <p:sp>
        <p:nvSpPr>
          <p:cNvPr id="2355" name="Google Shape;2355;g11159c36afb_1_378"/>
          <p:cNvSpPr/>
          <p:nvPr/>
        </p:nvSpPr>
        <p:spPr>
          <a:xfrm>
            <a:off x="1168801" y="577978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2359"/>
        <p:cNvGrpSpPr/>
        <p:nvPr/>
      </p:nvGrpSpPr>
      <p:grpSpPr>
        <a:xfrm>
          <a:off x="0" y="0"/>
          <a:ext cx="0" cy="0"/>
          <a:chOff x="0" y="0"/>
          <a:chExt cx="0" cy="0"/>
        </a:xfrm>
      </p:grpSpPr>
      <p:sp>
        <p:nvSpPr>
          <p:cNvPr id="2360" name="Google Shape;2360;g11159c36afb_1_406"/>
          <p:cNvSpPr/>
          <p:nvPr/>
        </p:nvSpPr>
        <p:spPr>
          <a:xfrm rot="10800000">
            <a:off x="78368" y="773129"/>
            <a:ext cx="517989" cy="872255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pic>
        <p:nvPicPr>
          <p:cNvPr id="2361" name="Google Shape;2361;g11159c36afb_1_406"/>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362" name="Google Shape;2362;g11159c36afb_1_406"/>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363" name="Google Shape;2363;g11159c36afb_1_406"/>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2364" name="Google Shape;2364;g11159c36afb_1_406"/>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365" name="Google Shape;2365;g11159c36afb_1_406"/>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366" name="Google Shape;2366;g11159c36afb_1_406"/>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4</a:t>
            </a:r>
            <a:endParaRPr sz="3200" b="0" i="0" u="none" strike="noStrike" cap="none">
              <a:solidFill>
                <a:srgbClr val="000000"/>
              </a:solidFill>
              <a:latin typeface="Times New Roman"/>
              <a:ea typeface="Times New Roman"/>
              <a:cs typeface="Times New Roman"/>
              <a:sym typeface="Times New Roman"/>
            </a:endParaRPr>
          </a:p>
        </p:txBody>
      </p:sp>
      <p:sp>
        <p:nvSpPr>
          <p:cNvPr id="2367" name="Google Shape;2367;g11159c36afb_1_406"/>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2368" name="Google Shape;2368;g11159c36afb_1_406"/>
          <p:cNvSpPr txBox="1"/>
          <p:nvPr/>
        </p:nvSpPr>
        <p:spPr>
          <a:xfrm>
            <a:off x="827731" y="198056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2369" name="Google Shape;2369;g11159c36afb_1_406"/>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70" name="Google Shape;2370;g11159c36afb_1_406"/>
          <p:cNvSpPr txBox="1"/>
          <p:nvPr/>
        </p:nvSpPr>
        <p:spPr>
          <a:xfrm>
            <a:off x="6057946" y="1171725"/>
            <a:ext cx="1488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1" name="Google Shape;2371;g11159c36afb_1_406"/>
          <p:cNvSpPr/>
          <p:nvPr/>
        </p:nvSpPr>
        <p:spPr>
          <a:xfrm>
            <a:off x="5923300" y="1914173"/>
            <a:ext cx="45691" cy="465258"/>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72" name="Google Shape;2372;g11159c36afb_1_406"/>
          <p:cNvSpPr txBox="1"/>
          <p:nvPr/>
        </p:nvSpPr>
        <p:spPr>
          <a:xfrm>
            <a:off x="6057943" y="1919213"/>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2373" name="Google Shape;2373;g11159c36afb_1_406"/>
          <p:cNvSpPr txBox="1"/>
          <p:nvPr/>
        </p:nvSpPr>
        <p:spPr>
          <a:xfrm>
            <a:off x="744505" y="4797222"/>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THE TRAINERS</a:t>
            </a:r>
            <a:endParaRPr sz="1400" b="0" i="0" u="none" strike="noStrike" cap="none">
              <a:solidFill>
                <a:srgbClr val="0070C0"/>
              </a:solidFill>
              <a:latin typeface="Times New Roman"/>
              <a:ea typeface="Times New Roman"/>
              <a:cs typeface="Times New Roman"/>
              <a:sym typeface="Times New Roman"/>
            </a:endParaRPr>
          </a:p>
        </p:txBody>
      </p:sp>
      <p:sp>
        <p:nvSpPr>
          <p:cNvPr id="2374" name="Google Shape;2374;g11159c36afb_1_406"/>
          <p:cNvSpPr txBox="1"/>
          <p:nvPr/>
        </p:nvSpPr>
        <p:spPr>
          <a:xfrm>
            <a:off x="741517" y="5228172"/>
            <a:ext cx="6488100" cy="954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trainers should facilitate the communication between the trainees and the homeless. Moreover, the trainer should explain the project to the people that they are giving the cakes to.</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375" name="Google Shape;2375;g11159c36afb_1_406"/>
          <p:cNvSpPr/>
          <p:nvPr/>
        </p:nvSpPr>
        <p:spPr>
          <a:xfrm>
            <a:off x="1168801" y="2512294"/>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76" name="Google Shape;2376;g11159c36afb_1_406"/>
          <p:cNvSpPr txBox="1"/>
          <p:nvPr/>
        </p:nvSpPr>
        <p:spPr>
          <a:xfrm>
            <a:off x="663050" y="752363"/>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MATERIALS</a:t>
            </a:r>
            <a:endParaRPr sz="1400" b="0" i="0" u="none" strike="noStrike" cap="none">
              <a:solidFill>
                <a:srgbClr val="000000"/>
              </a:solidFill>
              <a:latin typeface="Arial"/>
              <a:ea typeface="Arial"/>
              <a:cs typeface="Arial"/>
              <a:sym typeface="Arial"/>
            </a:endParaRPr>
          </a:p>
        </p:txBody>
      </p:sp>
      <p:sp>
        <p:nvSpPr>
          <p:cNvPr id="2377" name="Google Shape;2377;g11159c36afb_1_406"/>
          <p:cNvSpPr txBox="1"/>
          <p:nvPr/>
        </p:nvSpPr>
        <p:spPr>
          <a:xfrm>
            <a:off x="744500" y="1114038"/>
            <a:ext cx="5232000" cy="4002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Ingredients</a:t>
            </a:r>
            <a:r>
              <a:rPr lang="en-US" sz="1400" b="0" i="0" u="none" strike="noStrike" cap="none">
                <a:solidFill>
                  <a:schemeClr val="dk1"/>
                </a:solidFill>
                <a:latin typeface="Times New Roman"/>
                <a:ea typeface="Times New Roman"/>
                <a:cs typeface="Times New Roman"/>
                <a:sym typeface="Times New Roman"/>
              </a:rPr>
              <a:t> / materials for what needs to be prepared</a:t>
            </a:r>
            <a:endParaRPr sz="1400" b="0" i="0" u="none" strike="noStrike" cap="none">
              <a:solidFill>
                <a:srgbClr val="000000"/>
              </a:solidFill>
              <a:latin typeface="Arial"/>
              <a:ea typeface="Arial"/>
              <a:cs typeface="Arial"/>
              <a:sym typeface="Arial"/>
            </a:endParaRPr>
          </a:p>
        </p:txBody>
      </p:sp>
      <p:sp>
        <p:nvSpPr>
          <p:cNvPr id="2378" name="Google Shape;2378;g11159c36afb_1_406"/>
          <p:cNvSpPr txBox="1"/>
          <p:nvPr/>
        </p:nvSpPr>
        <p:spPr>
          <a:xfrm>
            <a:off x="906650" y="3021800"/>
            <a:ext cx="4905600" cy="1262100"/>
          </a:xfrm>
          <a:prstGeom prst="rect">
            <a:avLst/>
          </a:prstGeom>
          <a:noFill/>
          <a:ln>
            <a:noFill/>
          </a:ln>
        </p:spPr>
        <p:txBody>
          <a:bodyPr spcFirstLastPara="1" wrap="square" lIns="91425" tIns="91425" rIns="91425" bIns="91425" anchor="t" anchorCtr="0">
            <a:spAutoFit/>
          </a:bodyPr>
          <a:lstStyle/>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The trainer and the trainees will walk on the street together with their families/other volunteers and they will give the cakes to homeless people.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We also propose that the beneficiaries should give on the street some flyers of the project.</a:t>
            </a:r>
            <a:endParaRPr sz="1400" b="0" i="0" u="none" strike="noStrike" cap="none">
              <a:solidFill>
                <a:srgbClr val="000000"/>
              </a:solidFill>
              <a:latin typeface="Arial"/>
              <a:ea typeface="Arial"/>
              <a:cs typeface="Arial"/>
              <a:sym typeface="Arial"/>
            </a:endParaRPr>
          </a:p>
        </p:txBody>
      </p:sp>
      <p:sp>
        <p:nvSpPr>
          <p:cNvPr id="2379" name="Google Shape;2379;g11159c36afb_1_406"/>
          <p:cNvSpPr txBox="1"/>
          <p:nvPr/>
        </p:nvSpPr>
        <p:spPr>
          <a:xfrm>
            <a:off x="663050" y="2579188"/>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6:</a:t>
            </a:r>
            <a:endParaRPr sz="1400" b="0" i="0" u="none" strike="noStrike" cap="none">
              <a:solidFill>
                <a:srgbClr val="000000"/>
              </a:solidFill>
              <a:latin typeface="Arial"/>
              <a:ea typeface="Arial"/>
              <a:cs typeface="Arial"/>
              <a:sym typeface="Arial"/>
            </a:endParaRPr>
          </a:p>
        </p:txBody>
      </p:sp>
      <p:sp>
        <p:nvSpPr>
          <p:cNvPr id="2380" name="Google Shape;2380;g11159c36afb_1_406"/>
          <p:cNvSpPr txBox="1"/>
          <p:nvPr/>
        </p:nvSpPr>
        <p:spPr>
          <a:xfrm>
            <a:off x="6122550" y="345275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50 MINUTES</a:t>
            </a:r>
            <a:endParaRPr sz="1400" b="0" i="0" u="none" strike="noStrike" cap="none">
              <a:solidFill>
                <a:srgbClr val="000000"/>
              </a:solidFill>
              <a:latin typeface="Arial"/>
              <a:ea typeface="Arial"/>
              <a:cs typeface="Arial"/>
              <a:sym typeface="Arial"/>
            </a:endParaRPr>
          </a:p>
        </p:txBody>
      </p:sp>
      <p:sp>
        <p:nvSpPr>
          <p:cNvPr id="2381" name="Google Shape;2381;g11159c36afb_1_406"/>
          <p:cNvSpPr/>
          <p:nvPr/>
        </p:nvSpPr>
        <p:spPr>
          <a:xfrm>
            <a:off x="5923294" y="2686925"/>
            <a:ext cx="45691" cy="148070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82" name="Google Shape;2382;g11159c36afb_1_406"/>
          <p:cNvSpPr/>
          <p:nvPr/>
        </p:nvSpPr>
        <p:spPr>
          <a:xfrm>
            <a:off x="1269001" y="4528319"/>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83" name="Google Shape;2383;g11159c36afb_1_406"/>
          <p:cNvSpPr/>
          <p:nvPr/>
        </p:nvSpPr>
        <p:spPr>
          <a:xfrm>
            <a:off x="1269001" y="6274244"/>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384" name="Google Shape;2384;g11159c36afb_1_406"/>
          <p:cNvSpPr txBox="1"/>
          <p:nvPr/>
        </p:nvSpPr>
        <p:spPr>
          <a:xfrm>
            <a:off x="821450" y="6390500"/>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MATERIALS</a:t>
            </a:r>
            <a:endParaRPr sz="1400" b="0" i="0" u="none" strike="noStrike" cap="none">
              <a:solidFill>
                <a:srgbClr val="000000"/>
              </a:solidFill>
              <a:latin typeface="Arial"/>
              <a:ea typeface="Arial"/>
              <a:cs typeface="Arial"/>
              <a:sym typeface="Arial"/>
            </a:endParaRPr>
          </a:p>
        </p:txBody>
      </p:sp>
      <p:sp>
        <p:nvSpPr>
          <p:cNvPr id="2385" name="Google Shape;2385;g11159c36afb_1_406"/>
          <p:cNvSpPr txBox="1"/>
          <p:nvPr/>
        </p:nvSpPr>
        <p:spPr>
          <a:xfrm>
            <a:off x="821450" y="6892550"/>
            <a:ext cx="5980800" cy="8313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Flyers</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Roll-up of the project (if you want to create a corner of the project)</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The materials made at home</a:t>
            </a: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2389"/>
        <p:cNvGrpSpPr/>
        <p:nvPr/>
      </p:nvGrpSpPr>
      <p:grpSpPr>
        <a:xfrm>
          <a:off x="0" y="0"/>
          <a:ext cx="0" cy="0"/>
          <a:chOff x="0" y="0"/>
          <a:chExt cx="0" cy="0"/>
        </a:xfrm>
      </p:grpSpPr>
      <p:pic>
        <p:nvPicPr>
          <p:cNvPr id="2390" name="Google Shape;2390;g111aced7246_0_0"/>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391" name="Google Shape;2391;g111aced7246_0_0"/>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392" name="Google Shape;2392;g111aced7246_0_0"/>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13</a:t>
            </a:r>
            <a:endParaRPr sz="1400" b="0" i="0" u="none" strike="noStrike" cap="none">
              <a:solidFill>
                <a:srgbClr val="000000"/>
              </a:solidFill>
              <a:latin typeface="Arial"/>
              <a:ea typeface="Arial"/>
              <a:cs typeface="Arial"/>
              <a:sym typeface="Arial"/>
            </a:endParaRPr>
          </a:p>
        </p:txBody>
      </p:sp>
      <p:sp>
        <p:nvSpPr>
          <p:cNvPr id="2393" name="Google Shape;2393;g111aced7246_0_0"/>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394" name="Google Shape;2394;g111aced7246_0_0"/>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395" name="Google Shape;2395;g111aced7246_0_0"/>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396" name="Google Shape;2396;g111aced7246_0_0"/>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5 </a:t>
            </a:r>
            <a:endParaRPr sz="3200" b="0" i="0" u="none" strike="noStrike" cap="none">
              <a:solidFill>
                <a:srgbClr val="000000"/>
              </a:solidFill>
              <a:latin typeface="Times New Roman"/>
              <a:ea typeface="Times New Roman"/>
              <a:cs typeface="Times New Roman"/>
              <a:sym typeface="Times New Roman"/>
            </a:endParaRPr>
          </a:p>
        </p:txBody>
      </p:sp>
      <p:sp>
        <p:nvSpPr>
          <p:cNvPr id="2397" name="Google Shape;2397;g111aced7246_0_0"/>
          <p:cNvSpPr txBox="1"/>
          <p:nvPr/>
        </p:nvSpPr>
        <p:spPr>
          <a:xfrm>
            <a:off x="723324" y="954000"/>
            <a:ext cx="5109000" cy="7065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17500" algn="ctr" rtl="0">
              <a:lnSpc>
                <a:spcPct val="100000"/>
              </a:lnSpc>
              <a:spcBef>
                <a:spcPts val="0"/>
              </a:spcBef>
              <a:spcAft>
                <a:spcPts val="0"/>
              </a:spcAft>
              <a:buClr>
                <a:schemeClr val="dk1"/>
              </a:buClr>
              <a:buSzPts val="1400"/>
              <a:buFont typeface="Calibri"/>
              <a:buChar char="●"/>
            </a:pPr>
            <a:r>
              <a:rPr lang="en-US" sz="1400" b="0" i="0" u="none" strike="noStrike" cap="none">
                <a:solidFill>
                  <a:srgbClr val="222222"/>
                </a:solidFill>
                <a:latin typeface="Calibri"/>
                <a:ea typeface="Calibri"/>
                <a:cs typeface="Calibri"/>
                <a:sym typeface="Calibri"/>
              </a:rPr>
              <a:t>GD Evaluation: satisfaction, quality of the project, impact, acquired skills, viability and continuity of the project.</a:t>
            </a:r>
            <a:endParaRPr sz="1400" b="0" i="0" u="none" strike="noStrike" cap="none">
              <a:solidFill>
                <a:schemeClr val="dk1"/>
              </a:solidFill>
              <a:latin typeface="Calibri"/>
              <a:ea typeface="Calibri"/>
              <a:cs typeface="Calibri"/>
              <a:sym typeface="Calibri"/>
            </a:endParaRPr>
          </a:p>
        </p:txBody>
      </p:sp>
      <p:sp>
        <p:nvSpPr>
          <p:cNvPr id="2398" name="Google Shape;2398;g111aced7246_0_0"/>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2399" name="Google Shape;2399;g111aced7246_0_0"/>
          <p:cNvSpPr txBox="1"/>
          <p:nvPr/>
        </p:nvSpPr>
        <p:spPr>
          <a:xfrm>
            <a:off x="723331" y="193476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7</a:t>
            </a:r>
            <a:endParaRPr sz="1400" b="0" i="0" u="none" strike="noStrike" cap="none">
              <a:solidFill>
                <a:srgbClr val="0070C0"/>
              </a:solidFill>
              <a:latin typeface="Times New Roman"/>
              <a:ea typeface="Times New Roman"/>
              <a:cs typeface="Times New Roman"/>
              <a:sym typeface="Times New Roman"/>
            </a:endParaRPr>
          </a:p>
        </p:txBody>
      </p:sp>
      <p:sp>
        <p:nvSpPr>
          <p:cNvPr id="2400" name="Google Shape;2400;g111aced7246_0_0"/>
          <p:cNvSpPr/>
          <p:nvPr/>
        </p:nvSpPr>
        <p:spPr>
          <a:xfrm>
            <a:off x="1137710" y="1851453"/>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01" name="Google Shape;2401;g111aced7246_0_0"/>
          <p:cNvSpPr/>
          <p:nvPr/>
        </p:nvSpPr>
        <p:spPr>
          <a:xfrm>
            <a:off x="5906917" y="1017770"/>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02" name="Google Shape;2402;g111aced7246_0_0"/>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03" name="Google Shape;2403;g111aced7246_0_0"/>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2404" name="Google Shape;2404;g111aced7246_0_0"/>
          <p:cNvSpPr txBox="1"/>
          <p:nvPr/>
        </p:nvSpPr>
        <p:spPr>
          <a:xfrm>
            <a:off x="797925" y="2371350"/>
            <a:ext cx="5000400" cy="4560900"/>
          </a:xfrm>
          <a:prstGeom prst="rect">
            <a:avLst/>
          </a:prstGeom>
          <a:noFill/>
          <a:ln>
            <a:noFill/>
          </a:ln>
        </p:spPr>
        <p:txBody>
          <a:bodyPr spcFirstLastPara="1" wrap="square" lIns="91425" tIns="45700" rIns="91425" bIns="45700" anchor="t" anchorCtr="0">
            <a:spAutoFit/>
          </a:bodyPr>
          <a:lstStyle/>
          <a:p>
            <a:pPr marL="0" marR="0" lvl="0" indent="0" algn="just" rtl="0">
              <a:lnSpc>
                <a:spcPct val="107916"/>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Methodology</a:t>
            </a:r>
            <a:endParaRPr sz="1400" b="1"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F2F - Group Dynamic</a:t>
            </a:r>
            <a:endParaRPr sz="1400" b="0" i="0" u="none" strike="noStrike" cap="none">
              <a:solidFill>
                <a:schemeClr val="dk1"/>
              </a:solidFill>
              <a:latin typeface="Calibri"/>
              <a:ea typeface="Calibri"/>
              <a:cs typeface="Calibri"/>
              <a:sym typeface="Calibri"/>
            </a:endParaRPr>
          </a:p>
          <a:p>
            <a:pPr marL="457200" marR="0" lvl="0" indent="-317500" algn="just" rtl="0">
              <a:lnSpc>
                <a:spcPct val="107000"/>
              </a:lnSpc>
              <a:spcBef>
                <a:spcPts val="0"/>
              </a:spcBef>
              <a:spcAft>
                <a:spcPts val="0"/>
              </a:spcAft>
              <a:buClr>
                <a:schemeClr val="dk1"/>
              </a:buClr>
              <a:buSzPts val="1400"/>
              <a:buFont typeface="Calibri"/>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Calibri"/>
              <a:ea typeface="Calibri"/>
              <a:cs typeface="Calibri"/>
              <a:sym typeface="Calibri"/>
            </a:endParaRPr>
          </a:p>
          <a:p>
            <a:pPr marL="457200" marR="0" lvl="0" indent="0" algn="just" rtl="0">
              <a:lnSpc>
                <a:spcPct val="107916"/>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80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In this part, the participants with Down syndrome are meeting again in a classroom a different day than the previous sessions.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1. Reflection – in an open discussion, all the participants are going to answer together to some questions about the implemented plan: </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How was it?</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We checked all the steps from the plan?</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We checked all the objectives?</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What could be improved?</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Were the SDGs achieved?</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What was the impact?</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What skills have we acquired?</a:t>
            </a:r>
            <a:endParaRPr sz="1400" b="0" i="0" u="none" strike="noStrike" cap="none">
              <a:solidFill>
                <a:schemeClr val="dk1"/>
              </a:solidFill>
              <a:latin typeface="Calibri"/>
              <a:ea typeface="Calibri"/>
              <a:cs typeface="Calibri"/>
              <a:sym typeface="Calibri"/>
            </a:endParaRPr>
          </a:p>
          <a:p>
            <a:pPr marL="6858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How can it be continued?</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p:txBody>
      </p:sp>
      <p:sp>
        <p:nvSpPr>
          <p:cNvPr id="2405" name="Google Shape;2405;g111aced7246_0_0"/>
          <p:cNvSpPr/>
          <p:nvPr/>
        </p:nvSpPr>
        <p:spPr>
          <a:xfrm>
            <a:off x="5933206" y="2200025"/>
            <a:ext cx="45691" cy="4205786"/>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06" name="Google Shape;2406;g111aced7246_0_0"/>
          <p:cNvSpPr txBox="1"/>
          <p:nvPr/>
        </p:nvSpPr>
        <p:spPr>
          <a:xfrm>
            <a:off x="5969817" y="4338607"/>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70 MINUTES</a:t>
            </a:r>
            <a:endParaRPr sz="1400" b="0" i="0" u="none" strike="noStrike" cap="none">
              <a:solidFill>
                <a:schemeClr val="dk1"/>
              </a:solidFill>
              <a:latin typeface="Calibri"/>
              <a:ea typeface="Calibri"/>
              <a:cs typeface="Calibri"/>
              <a:sym typeface="Calibri"/>
            </a:endParaRPr>
          </a:p>
        </p:txBody>
      </p:sp>
      <p:sp>
        <p:nvSpPr>
          <p:cNvPr id="2407" name="Google Shape;2407;g111aced7246_0_0"/>
          <p:cNvSpPr txBox="1"/>
          <p:nvPr/>
        </p:nvSpPr>
        <p:spPr>
          <a:xfrm>
            <a:off x="955754" y="8574979"/>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2408" name="Google Shape;2408;g111aced7246_0_0"/>
          <p:cNvSpPr/>
          <p:nvPr/>
        </p:nvSpPr>
        <p:spPr>
          <a:xfrm>
            <a:off x="1137710" y="8074003"/>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09" name="Google Shape;2409;g111aced7246_0_0"/>
          <p:cNvSpPr/>
          <p:nvPr/>
        </p:nvSpPr>
        <p:spPr>
          <a:xfrm>
            <a:off x="1137710" y="6875403"/>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10" name="Google Shape;2410;g111aced7246_0_0"/>
          <p:cNvSpPr txBox="1"/>
          <p:nvPr/>
        </p:nvSpPr>
        <p:spPr>
          <a:xfrm>
            <a:off x="6099275" y="747270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g111aced7246_0_0"/>
          <p:cNvSpPr txBox="1"/>
          <p:nvPr/>
        </p:nvSpPr>
        <p:spPr>
          <a:xfrm>
            <a:off x="800275" y="7058738"/>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MATERIALS</a:t>
            </a:r>
            <a:endParaRPr sz="1400" b="0" i="0" u="none" strike="noStrike" cap="none">
              <a:solidFill>
                <a:srgbClr val="000000"/>
              </a:solidFill>
              <a:latin typeface="Arial"/>
              <a:ea typeface="Arial"/>
              <a:cs typeface="Arial"/>
              <a:sym typeface="Arial"/>
            </a:endParaRPr>
          </a:p>
        </p:txBody>
      </p:sp>
      <p:sp>
        <p:nvSpPr>
          <p:cNvPr id="2412" name="Google Shape;2412;g111aced7246_0_0"/>
          <p:cNvSpPr/>
          <p:nvPr/>
        </p:nvSpPr>
        <p:spPr>
          <a:xfrm>
            <a:off x="5906928" y="8386303"/>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13" name="Google Shape;2413;g111aced7246_0_0"/>
          <p:cNvSpPr txBox="1"/>
          <p:nvPr/>
        </p:nvSpPr>
        <p:spPr>
          <a:xfrm>
            <a:off x="6099275" y="8527625"/>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p:txBody>
      </p:sp>
      <p:sp>
        <p:nvSpPr>
          <p:cNvPr id="2414" name="Google Shape;2414;g111aced7246_0_0"/>
          <p:cNvSpPr txBox="1"/>
          <p:nvPr/>
        </p:nvSpPr>
        <p:spPr>
          <a:xfrm>
            <a:off x="800275" y="7385700"/>
            <a:ext cx="4681500" cy="6156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Workbook 6</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2418"/>
        <p:cNvGrpSpPr/>
        <p:nvPr/>
      </p:nvGrpSpPr>
      <p:grpSpPr>
        <a:xfrm>
          <a:off x="0" y="0"/>
          <a:ext cx="0" cy="0"/>
          <a:chOff x="0" y="0"/>
          <a:chExt cx="0" cy="0"/>
        </a:xfrm>
      </p:grpSpPr>
      <p:pic>
        <p:nvPicPr>
          <p:cNvPr id="2419" name="Google Shape;2419;g111aced7246_0_32"/>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420" name="Google Shape;2420;g111aced7246_0_32"/>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421" name="Google Shape;2421;g111aced7246_0_32"/>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13</a:t>
            </a:r>
            <a:endParaRPr sz="1400" b="0" i="0" u="none" strike="noStrike" cap="none">
              <a:solidFill>
                <a:srgbClr val="000000"/>
              </a:solidFill>
              <a:latin typeface="Arial"/>
              <a:ea typeface="Arial"/>
              <a:cs typeface="Arial"/>
              <a:sym typeface="Arial"/>
            </a:endParaRPr>
          </a:p>
        </p:txBody>
      </p:sp>
      <p:sp>
        <p:nvSpPr>
          <p:cNvPr id="2422" name="Google Shape;2422;g111aced7246_0_32"/>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423" name="Google Shape;2423;g111aced7246_0_32"/>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424" name="Google Shape;2424;g111aced7246_0_32"/>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425" name="Google Shape;2425;g111aced7246_0_32"/>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5 </a:t>
            </a:r>
            <a:endParaRPr sz="3200" b="0" i="0" u="none" strike="noStrike" cap="none">
              <a:solidFill>
                <a:srgbClr val="000000"/>
              </a:solidFill>
              <a:latin typeface="Times New Roman"/>
              <a:ea typeface="Times New Roman"/>
              <a:cs typeface="Times New Roman"/>
              <a:sym typeface="Times New Roman"/>
            </a:endParaRPr>
          </a:p>
        </p:txBody>
      </p:sp>
      <p:sp>
        <p:nvSpPr>
          <p:cNvPr id="2426" name="Google Shape;2426;g111aced7246_0_32"/>
          <p:cNvSpPr txBox="1"/>
          <p:nvPr/>
        </p:nvSpPr>
        <p:spPr>
          <a:xfrm>
            <a:off x="723324" y="954000"/>
            <a:ext cx="51090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427" name="Google Shape;2427;g111aced7246_0_32"/>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2428" name="Google Shape;2428;g111aced7246_0_32"/>
          <p:cNvSpPr txBox="1"/>
          <p:nvPr/>
        </p:nvSpPr>
        <p:spPr>
          <a:xfrm>
            <a:off x="723331" y="760286"/>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8</a:t>
            </a:r>
            <a:endParaRPr sz="1400" b="0" i="0" u="none" strike="noStrike" cap="none">
              <a:solidFill>
                <a:srgbClr val="0070C0"/>
              </a:solidFill>
              <a:latin typeface="Times New Roman"/>
              <a:ea typeface="Times New Roman"/>
              <a:cs typeface="Times New Roman"/>
              <a:sym typeface="Times New Roman"/>
            </a:endParaRPr>
          </a:p>
        </p:txBody>
      </p:sp>
      <p:sp>
        <p:nvSpPr>
          <p:cNvPr id="2429" name="Google Shape;2429;g111aced7246_0_32"/>
          <p:cNvSpPr/>
          <p:nvPr/>
        </p:nvSpPr>
        <p:spPr>
          <a:xfrm>
            <a:off x="5906917" y="1017770"/>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30" name="Google Shape;2430;g111aced7246_0_32"/>
          <p:cNvSpPr txBox="1"/>
          <p:nvPr/>
        </p:nvSpPr>
        <p:spPr>
          <a:xfrm>
            <a:off x="6099272" y="1300700"/>
            <a:ext cx="127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2431" name="Google Shape;2431;g111aced7246_0_32"/>
          <p:cNvSpPr txBox="1"/>
          <p:nvPr/>
        </p:nvSpPr>
        <p:spPr>
          <a:xfrm>
            <a:off x="797925" y="2371350"/>
            <a:ext cx="5000400" cy="523200"/>
          </a:xfrm>
          <a:prstGeom prst="rect">
            <a:avLst/>
          </a:prstGeom>
          <a:noFill/>
          <a:ln>
            <a:noFill/>
          </a:ln>
        </p:spPr>
        <p:txBody>
          <a:bodyPr spcFirstLastPara="1" wrap="square" lIns="91425" tIns="45700" rIns="91425" bIns="45700" anchor="t" anchorCtr="0">
            <a:spAutoFit/>
          </a:bodyPr>
          <a:lstStyle/>
          <a:p>
            <a:pPr marL="68580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p:txBody>
      </p:sp>
      <p:sp>
        <p:nvSpPr>
          <p:cNvPr id="2432" name="Google Shape;2432;g111aced7246_0_32"/>
          <p:cNvSpPr txBox="1"/>
          <p:nvPr/>
        </p:nvSpPr>
        <p:spPr>
          <a:xfrm>
            <a:off x="6158517" y="3990420"/>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Calibri"/>
                <a:ea typeface="Calibri"/>
                <a:cs typeface="Calibri"/>
                <a:sym typeface="Calibri"/>
              </a:rPr>
              <a:t>30 MINUTES</a:t>
            </a:r>
            <a:endParaRPr sz="1400" b="0" i="0" u="none" strike="noStrike" cap="none">
              <a:solidFill>
                <a:schemeClr val="dk1"/>
              </a:solidFill>
              <a:latin typeface="Calibri"/>
              <a:ea typeface="Calibri"/>
              <a:cs typeface="Calibri"/>
              <a:sym typeface="Calibri"/>
            </a:endParaRPr>
          </a:p>
        </p:txBody>
      </p:sp>
      <p:sp>
        <p:nvSpPr>
          <p:cNvPr id="2433" name="Google Shape;2433;g111aced7246_0_32"/>
          <p:cNvSpPr txBox="1"/>
          <p:nvPr/>
        </p:nvSpPr>
        <p:spPr>
          <a:xfrm>
            <a:off x="840823" y="8462800"/>
            <a:ext cx="4575600" cy="443100"/>
          </a:xfrm>
          <a:prstGeom prst="rect">
            <a:avLst/>
          </a:prstGeom>
          <a:noFill/>
          <a:ln>
            <a:noFill/>
          </a:ln>
        </p:spPr>
        <p:txBody>
          <a:bodyPr spcFirstLastPara="1" wrap="square" lIns="0" tIns="11925" rIns="0" bIns="0" anchor="t" anchorCtr="0">
            <a:spAutoFit/>
          </a:bodyPr>
          <a:lstStyle/>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Workbook 6</a:t>
            </a: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Questionnaires for trainees and stakeholders</a:t>
            </a:r>
            <a:endParaRPr sz="1400" b="0" i="0" u="none" strike="noStrike" cap="none">
              <a:solidFill>
                <a:schemeClr val="dk1"/>
              </a:solidFill>
              <a:latin typeface="Times New Roman"/>
              <a:ea typeface="Times New Roman"/>
              <a:cs typeface="Times New Roman"/>
              <a:sym typeface="Times New Roman"/>
            </a:endParaRPr>
          </a:p>
        </p:txBody>
      </p:sp>
      <p:sp>
        <p:nvSpPr>
          <p:cNvPr id="2434" name="Google Shape;2434;g111aced7246_0_32"/>
          <p:cNvSpPr/>
          <p:nvPr/>
        </p:nvSpPr>
        <p:spPr>
          <a:xfrm>
            <a:off x="840835" y="331202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35" name="Google Shape;2435;g111aced7246_0_32"/>
          <p:cNvSpPr txBox="1"/>
          <p:nvPr/>
        </p:nvSpPr>
        <p:spPr>
          <a:xfrm>
            <a:off x="6099275" y="747270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g111aced7246_0_32"/>
          <p:cNvSpPr txBox="1"/>
          <p:nvPr/>
        </p:nvSpPr>
        <p:spPr>
          <a:xfrm>
            <a:off x="723325" y="2318075"/>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MATERIALS</a:t>
            </a:r>
            <a:endParaRPr sz="1400" b="0" i="0" u="none" strike="noStrike" cap="none">
              <a:solidFill>
                <a:srgbClr val="000000"/>
              </a:solidFill>
              <a:latin typeface="Arial"/>
              <a:ea typeface="Arial"/>
              <a:cs typeface="Arial"/>
              <a:sym typeface="Arial"/>
            </a:endParaRPr>
          </a:p>
        </p:txBody>
      </p:sp>
      <p:sp>
        <p:nvSpPr>
          <p:cNvPr id="2437" name="Google Shape;2437;g111aced7246_0_32"/>
          <p:cNvSpPr txBox="1"/>
          <p:nvPr/>
        </p:nvSpPr>
        <p:spPr>
          <a:xfrm>
            <a:off x="6099275" y="8713513"/>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g111aced7246_0_32"/>
          <p:cNvSpPr txBox="1"/>
          <p:nvPr/>
        </p:nvSpPr>
        <p:spPr>
          <a:xfrm>
            <a:off x="743975" y="2725325"/>
            <a:ext cx="4681500" cy="4002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Video about SLTA 6</a:t>
            </a:r>
            <a:endParaRPr sz="1400" b="0" i="0" u="none" strike="noStrike" cap="none">
              <a:solidFill>
                <a:schemeClr val="dk1"/>
              </a:solidFill>
              <a:latin typeface="Times New Roman"/>
              <a:ea typeface="Times New Roman"/>
              <a:cs typeface="Times New Roman"/>
              <a:sym typeface="Times New Roman"/>
            </a:endParaRPr>
          </a:p>
        </p:txBody>
      </p:sp>
      <p:sp>
        <p:nvSpPr>
          <p:cNvPr id="2439" name="Google Shape;2439;g111aced7246_0_32"/>
          <p:cNvSpPr txBox="1"/>
          <p:nvPr/>
        </p:nvSpPr>
        <p:spPr>
          <a:xfrm>
            <a:off x="743975" y="1129525"/>
            <a:ext cx="5000400" cy="1046700"/>
          </a:xfrm>
          <a:prstGeom prst="rect">
            <a:avLst/>
          </a:prstGeom>
          <a:noFill/>
          <a:ln>
            <a:noFill/>
          </a:ln>
        </p:spPr>
        <p:txBody>
          <a:bodyPr spcFirstLastPara="1" wrap="square" lIns="91425" tIns="91425" rIns="91425" bIns="91425" anchor="t" anchorCtr="0">
            <a:spAutoFit/>
          </a:bodyPr>
          <a:lstStyle/>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Example of good practice – watching a video about other people with Down syndrome that are implementing a SDG plan in the community (the video prepared for this SLTA)</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Comments regarding the video </a:t>
            </a:r>
            <a:endParaRPr sz="1400" b="0" i="0" u="none" strike="noStrike" cap="none">
              <a:solidFill>
                <a:schemeClr val="dk1"/>
              </a:solidFill>
              <a:latin typeface="Calibri"/>
              <a:ea typeface="Calibri"/>
              <a:cs typeface="Calibri"/>
              <a:sym typeface="Calibri"/>
            </a:endParaRPr>
          </a:p>
        </p:txBody>
      </p:sp>
      <p:sp>
        <p:nvSpPr>
          <p:cNvPr id="2440" name="Google Shape;2440;g111aced7246_0_32"/>
          <p:cNvSpPr/>
          <p:nvPr/>
        </p:nvSpPr>
        <p:spPr>
          <a:xfrm>
            <a:off x="840835" y="217622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41" name="Google Shape;2441;g111aced7246_0_32"/>
          <p:cNvSpPr txBox="1"/>
          <p:nvPr/>
        </p:nvSpPr>
        <p:spPr>
          <a:xfrm>
            <a:off x="840831" y="352301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SESSION CLOSURE</a:t>
            </a:r>
            <a:endParaRPr sz="1400" b="0" i="0" u="none" strike="noStrike" cap="none">
              <a:solidFill>
                <a:srgbClr val="0070C0"/>
              </a:solidFill>
              <a:latin typeface="Times New Roman"/>
              <a:ea typeface="Times New Roman"/>
              <a:cs typeface="Times New Roman"/>
              <a:sym typeface="Times New Roman"/>
            </a:endParaRPr>
          </a:p>
        </p:txBody>
      </p:sp>
      <p:sp>
        <p:nvSpPr>
          <p:cNvPr id="2442" name="Google Shape;2442;g111aced7246_0_32"/>
          <p:cNvSpPr txBox="1"/>
          <p:nvPr/>
        </p:nvSpPr>
        <p:spPr>
          <a:xfrm>
            <a:off x="761950" y="3936900"/>
            <a:ext cx="4982400" cy="1046700"/>
          </a:xfrm>
          <a:prstGeom prst="rect">
            <a:avLst/>
          </a:prstGeom>
          <a:noFill/>
          <a:ln>
            <a:noFill/>
          </a:ln>
        </p:spPr>
        <p:txBody>
          <a:bodyPr spcFirstLastPara="1" wrap="square" lIns="91425" tIns="91425" rIns="91425" bIns="91425" anchor="t" anchorCtr="0">
            <a:spAutoFit/>
          </a:bodyPr>
          <a:lstStyle/>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Feedback – both the trainees and the trainers/other stakeholders will answer to the questionnaires prepared in order to see how it was the action, how it was implemented, how it can be improved and so on.</a:t>
            </a:r>
            <a:endParaRPr sz="1400" b="0" i="0" u="none" strike="noStrike" cap="none">
              <a:solidFill>
                <a:srgbClr val="000000"/>
              </a:solidFill>
              <a:latin typeface="Arial"/>
              <a:ea typeface="Arial"/>
              <a:cs typeface="Arial"/>
              <a:sym typeface="Arial"/>
            </a:endParaRPr>
          </a:p>
        </p:txBody>
      </p:sp>
      <p:sp>
        <p:nvSpPr>
          <p:cNvPr id="2443" name="Google Shape;2443;g111aced7246_0_32"/>
          <p:cNvSpPr/>
          <p:nvPr/>
        </p:nvSpPr>
        <p:spPr>
          <a:xfrm>
            <a:off x="5906949" y="3522125"/>
            <a:ext cx="45691" cy="124438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44" name="Google Shape;2444;g111aced7246_0_32"/>
          <p:cNvSpPr txBox="1"/>
          <p:nvPr/>
        </p:nvSpPr>
        <p:spPr>
          <a:xfrm>
            <a:off x="723325" y="5304963"/>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THE TRAINERS</a:t>
            </a:r>
            <a:endParaRPr sz="1400" b="0" i="0" u="none" strike="noStrike" cap="none">
              <a:solidFill>
                <a:srgbClr val="000000"/>
              </a:solidFill>
              <a:latin typeface="Arial"/>
              <a:ea typeface="Arial"/>
              <a:cs typeface="Arial"/>
              <a:sym typeface="Arial"/>
            </a:endParaRPr>
          </a:p>
        </p:txBody>
      </p:sp>
      <p:sp>
        <p:nvSpPr>
          <p:cNvPr id="2445" name="Google Shape;2445;g111aced7246_0_32"/>
          <p:cNvSpPr/>
          <p:nvPr/>
        </p:nvSpPr>
        <p:spPr>
          <a:xfrm>
            <a:off x="840835" y="5132053"/>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46" name="Google Shape;2446;g111aced7246_0_32"/>
          <p:cNvSpPr txBox="1"/>
          <p:nvPr/>
        </p:nvSpPr>
        <p:spPr>
          <a:xfrm>
            <a:off x="761950" y="5858000"/>
            <a:ext cx="6062400" cy="1908600"/>
          </a:xfrm>
          <a:prstGeom prst="rect">
            <a:avLst/>
          </a:prstGeom>
          <a:noFill/>
          <a:ln>
            <a:noFill/>
          </a:ln>
        </p:spPr>
        <p:txBody>
          <a:bodyPr spcFirstLastPara="1" wrap="square" lIns="91425" tIns="91425" rIns="91425" bIns="91425" anchor="t" anchorCtr="0">
            <a:spAutoFit/>
          </a:bodyPr>
          <a:lstStyle/>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In this part, the trainer will include all the participants and they will discuss, following a list of questions, how the plan was implemented, what needs to be changed and how everyone felt during the implementation.</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In the end, use a questionnaire for both participants and other stakeholders in order to measure their satisfaction, the quality of activities and also what could be improved in some other similar activities.</a:t>
            </a:r>
            <a:endParaRPr sz="1400" b="0" i="0" u="none" strike="noStrike" cap="none">
              <a:solidFill>
                <a:schemeClr val="dk1"/>
              </a:solidFill>
              <a:latin typeface="Calibri"/>
              <a:ea typeface="Calibri"/>
              <a:cs typeface="Calibri"/>
              <a:sym typeface="Calibri"/>
            </a:endParaRPr>
          </a:p>
        </p:txBody>
      </p:sp>
      <p:sp>
        <p:nvSpPr>
          <p:cNvPr id="2447" name="Google Shape;2447;g111aced7246_0_32"/>
          <p:cNvSpPr txBox="1"/>
          <p:nvPr/>
        </p:nvSpPr>
        <p:spPr>
          <a:xfrm>
            <a:off x="800275" y="8087925"/>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MATERIALS</a:t>
            </a:r>
            <a:endParaRPr sz="1400" b="0" i="0" u="none" strike="noStrike" cap="none">
              <a:solidFill>
                <a:srgbClr val="000000"/>
              </a:solidFill>
              <a:latin typeface="Arial"/>
              <a:ea typeface="Arial"/>
              <a:cs typeface="Arial"/>
              <a:sym typeface="Arial"/>
            </a:endParaRPr>
          </a:p>
        </p:txBody>
      </p:sp>
      <p:sp>
        <p:nvSpPr>
          <p:cNvPr id="2448" name="Google Shape;2448;g111aced7246_0_32"/>
          <p:cNvSpPr/>
          <p:nvPr/>
        </p:nvSpPr>
        <p:spPr>
          <a:xfrm>
            <a:off x="840835" y="796817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2452"/>
        <p:cNvGrpSpPr/>
        <p:nvPr/>
      </p:nvGrpSpPr>
      <p:grpSpPr>
        <a:xfrm>
          <a:off x="0" y="0"/>
          <a:ext cx="0" cy="0"/>
          <a:chOff x="0" y="0"/>
          <a:chExt cx="0" cy="0"/>
        </a:xfrm>
      </p:grpSpPr>
      <p:sp>
        <p:nvSpPr>
          <p:cNvPr id="2453" name="Google Shape;2453;g111aced7246_0_75"/>
          <p:cNvSpPr/>
          <p:nvPr/>
        </p:nvSpPr>
        <p:spPr>
          <a:xfrm rot="10800000">
            <a:off x="78368" y="773129"/>
            <a:ext cx="517989" cy="872255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pic>
        <p:nvPicPr>
          <p:cNvPr id="2454" name="Google Shape;2454;g111aced7246_0_75"/>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455" name="Google Shape;2455;g111aced7246_0_75"/>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456" name="Google Shape;2456;g111aced7246_0_75"/>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2457" name="Google Shape;2457;g111aced7246_0_75"/>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458" name="Google Shape;2458;g111aced7246_0_75"/>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459" name="Google Shape;2459;g111aced7246_0_75"/>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6</a:t>
            </a:r>
            <a:endParaRPr sz="3200" b="0" i="0" u="none" strike="noStrike" cap="none">
              <a:solidFill>
                <a:srgbClr val="000000"/>
              </a:solidFill>
              <a:latin typeface="Times New Roman"/>
              <a:ea typeface="Times New Roman"/>
              <a:cs typeface="Times New Roman"/>
              <a:sym typeface="Times New Roman"/>
            </a:endParaRPr>
          </a:p>
        </p:txBody>
      </p:sp>
      <p:sp>
        <p:nvSpPr>
          <p:cNvPr id="2460" name="Google Shape;2460;g111aced7246_0_75"/>
          <p:cNvSpPr txBox="1"/>
          <p:nvPr/>
        </p:nvSpPr>
        <p:spPr>
          <a:xfrm>
            <a:off x="723331" y="953998"/>
            <a:ext cx="4771800" cy="5217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E-TRAINING</a:t>
            </a:r>
            <a:endParaRPr sz="1600" b="0" i="0" u="none" strike="noStrike" cap="none">
              <a:solidFill>
                <a:schemeClr val="dk1"/>
              </a:solidFill>
              <a:latin typeface="Times New Roman"/>
              <a:ea typeface="Times New Roman"/>
              <a:cs typeface="Times New Roman"/>
              <a:sym typeface="Times New Roman"/>
            </a:endParaRPr>
          </a:p>
        </p:txBody>
      </p:sp>
      <p:sp>
        <p:nvSpPr>
          <p:cNvPr id="2461" name="Google Shape;2461;g111aced7246_0_75"/>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2462" name="Google Shape;2462;g111aced7246_0_75"/>
          <p:cNvSpPr txBox="1"/>
          <p:nvPr/>
        </p:nvSpPr>
        <p:spPr>
          <a:xfrm>
            <a:off x="723331" y="183911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9:</a:t>
            </a:r>
            <a:endParaRPr sz="1400" b="0" i="0" u="none" strike="noStrike" cap="none">
              <a:solidFill>
                <a:srgbClr val="0070C0"/>
              </a:solidFill>
              <a:latin typeface="Times New Roman"/>
              <a:ea typeface="Times New Roman"/>
              <a:cs typeface="Times New Roman"/>
              <a:sym typeface="Times New Roman"/>
            </a:endParaRPr>
          </a:p>
        </p:txBody>
      </p:sp>
      <p:sp>
        <p:nvSpPr>
          <p:cNvPr id="2463" name="Google Shape;2463;g111aced7246_0_75"/>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64" name="Google Shape;2464;g111aced7246_0_75"/>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65" name="Google Shape;2465;g111aced7246_0_75"/>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66" name="Google Shape;2466;g111aced7246_0_75"/>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2467" name="Google Shape;2467;g111aced7246_0_75"/>
          <p:cNvSpPr txBox="1"/>
          <p:nvPr/>
        </p:nvSpPr>
        <p:spPr>
          <a:xfrm>
            <a:off x="635623" y="2047886"/>
            <a:ext cx="5271300" cy="14607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Asynchronous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Practice and learn more about SLTA 6</a:t>
            </a:r>
            <a:endParaRPr sz="1400" b="0" i="0" u="none" strike="noStrike" cap="none">
              <a:solidFill>
                <a:schemeClr val="dk1"/>
              </a:solidFill>
              <a:latin typeface="Times New Roman"/>
              <a:ea typeface="Times New Roman"/>
              <a:cs typeface="Times New Roman"/>
              <a:sym typeface="Times New Roman"/>
            </a:endParaRPr>
          </a:p>
        </p:txBody>
      </p:sp>
      <p:sp>
        <p:nvSpPr>
          <p:cNvPr id="2468" name="Google Shape;2468;g111aced7246_0_75"/>
          <p:cNvSpPr/>
          <p:nvPr/>
        </p:nvSpPr>
        <p:spPr>
          <a:xfrm>
            <a:off x="5906924" y="2076727"/>
            <a:ext cx="45691" cy="1333002"/>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69" name="Google Shape;2469;g111aced7246_0_75"/>
          <p:cNvSpPr txBox="1"/>
          <p:nvPr/>
        </p:nvSpPr>
        <p:spPr>
          <a:xfrm>
            <a:off x="6057943" y="2488650"/>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120 MINUTES</a:t>
            </a:r>
            <a:endParaRPr sz="1400" b="0" i="0" u="none" strike="noStrike" cap="none">
              <a:solidFill>
                <a:schemeClr val="dk1"/>
              </a:solidFill>
              <a:latin typeface="Calibri"/>
              <a:ea typeface="Calibri"/>
              <a:cs typeface="Calibri"/>
              <a:sym typeface="Calibri"/>
            </a:endParaRPr>
          </a:p>
        </p:txBody>
      </p:sp>
      <p:sp>
        <p:nvSpPr>
          <p:cNvPr id="2470" name="Google Shape;2470;g111aced7246_0_75"/>
          <p:cNvSpPr txBox="1"/>
          <p:nvPr/>
        </p:nvSpPr>
        <p:spPr>
          <a:xfrm>
            <a:off x="723330" y="513479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2471" name="Google Shape;2471;g111aced7246_0_75"/>
          <p:cNvSpPr txBox="1"/>
          <p:nvPr/>
        </p:nvSpPr>
        <p:spPr>
          <a:xfrm>
            <a:off x="741517" y="5459684"/>
            <a:ext cx="6488100" cy="523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Workbook 6</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E-TRAINING PLATFORM</a:t>
            </a:r>
            <a:endParaRPr sz="1400" b="0" i="0" u="none" strike="noStrike" cap="none">
              <a:solidFill>
                <a:srgbClr val="000000"/>
              </a:solidFill>
              <a:latin typeface="Arial"/>
              <a:ea typeface="Arial"/>
              <a:cs typeface="Arial"/>
              <a:sym typeface="Arial"/>
            </a:endParaRPr>
          </a:p>
        </p:txBody>
      </p:sp>
      <p:sp>
        <p:nvSpPr>
          <p:cNvPr id="2472" name="Google Shape;2472;g111aced7246_0_75"/>
          <p:cNvSpPr txBox="1"/>
          <p:nvPr/>
        </p:nvSpPr>
        <p:spPr>
          <a:xfrm>
            <a:off x="723320" y="3926196"/>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2473" name="Google Shape;2473;g111aced7246_0_75"/>
          <p:cNvSpPr txBox="1"/>
          <p:nvPr/>
        </p:nvSpPr>
        <p:spPr>
          <a:xfrm>
            <a:off x="675070" y="4295577"/>
            <a:ext cx="6488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Guide the trainees all the time and give them as many examples as needed</a:t>
            </a:r>
            <a:endParaRPr sz="1400" b="0" i="0" u="none" strike="noStrike" cap="none">
              <a:solidFill>
                <a:schemeClr val="dk1"/>
              </a:solidFill>
              <a:latin typeface="Times New Roman"/>
              <a:ea typeface="Times New Roman"/>
              <a:cs typeface="Times New Roman"/>
              <a:sym typeface="Times New Roman"/>
            </a:endParaRPr>
          </a:p>
        </p:txBody>
      </p:sp>
      <p:sp>
        <p:nvSpPr>
          <p:cNvPr id="2474" name="Google Shape;2474;g111aced7246_0_75"/>
          <p:cNvSpPr/>
          <p:nvPr/>
        </p:nvSpPr>
        <p:spPr>
          <a:xfrm>
            <a:off x="1168801" y="3705156"/>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75" name="Google Shape;2475;g111aced7246_0_75"/>
          <p:cNvSpPr/>
          <p:nvPr/>
        </p:nvSpPr>
        <p:spPr>
          <a:xfrm>
            <a:off x="1168801" y="4920556"/>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476" name="Google Shape;2476;g111aced7246_0_75"/>
          <p:cNvSpPr/>
          <p:nvPr/>
        </p:nvSpPr>
        <p:spPr>
          <a:xfrm>
            <a:off x="1168801" y="618278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2480"/>
        <p:cNvGrpSpPr/>
        <p:nvPr/>
      </p:nvGrpSpPr>
      <p:grpSpPr>
        <a:xfrm>
          <a:off x="0" y="0"/>
          <a:ext cx="0" cy="0"/>
          <a:chOff x="0" y="0"/>
          <a:chExt cx="0" cy="0"/>
        </a:xfrm>
      </p:grpSpPr>
      <p:pic>
        <p:nvPicPr>
          <p:cNvPr id="2481" name="Google Shape;2481;g115542f9b18_2_10"/>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482" name="Google Shape;2482;g115542f9b18_2_10"/>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483" name="Google Shape;2483;g115542f9b18_2_10"/>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2484" name="Google Shape;2484;g115542f9b18_2_10"/>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485" name="Google Shape;2485;g115542f9b18_2_10"/>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486" name="Google Shape;2486;g115542f9b18_2_10"/>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2487" name="Google Shape;2487;g115542f9b18_2_10"/>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2488" name="Google Shape;2488;g115542f9b18_2_10"/>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2489" name="Google Shape;2489;g115542f9b18_2_10"/>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pic>
        <p:nvPicPr>
          <p:cNvPr id="2490" name="Google Shape;2490;g115542f9b18_2_10"/>
          <p:cNvPicPr preferRelativeResize="0"/>
          <p:nvPr/>
        </p:nvPicPr>
        <p:blipFill rotWithShape="1">
          <a:blip r:embed="rId6">
            <a:alphaModFix/>
          </a:blip>
          <a:srcRect/>
          <a:stretch/>
        </p:blipFill>
        <p:spPr>
          <a:xfrm>
            <a:off x="0" y="4780806"/>
            <a:ext cx="3453648" cy="4296847"/>
          </a:xfrm>
          <a:prstGeom prst="rect">
            <a:avLst/>
          </a:prstGeom>
          <a:noFill/>
          <a:ln>
            <a:noFill/>
          </a:ln>
        </p:spPr>
      </p:pic>
      <p:sp>
        <p:nvSpPr>
          <p:cNvPr id="2491" name="Google Shape;2491;g115542f9b18_2_10"/>
          <p:cNvSpPr txBox="1"/>
          <p:nvPr/>
        </p:nvSpPr>
        <p:spPr>
          <a:xfrm>
            <a:off x="852142" y="856095"/>
            <a:ext cx="6366000" cy="554100"/>
          </a:xfrm>
          <a:prstGeom prst="rect">
            <a:avLst/>
          </a:prstGeom>
          <a:noFill/>
          <a:ln>
            <a:noFill/>
          </a:ln>
        </p:spPr>
        <p:txBody>
          <a:bodyPr spcFirstLastPara="1" wrap="square" lIns="0" tIns="0" rIns="0" bIns="0" anchor="t" anchorCtr="0">
            <a:spAutoFit/>
          </a:bodyPr>
          <a:lstStyle/>
          <a:p>
            <a:pPr marL="0" marR="0" lvl="0" indent="0" algn="ctr" rtl="0">
              <a:lnSpc>
                <a:spcPct val="131694"/>
              </a:lnSpc>
              <a:spcBef>
                <a:spcPts val="0"/>
              </a:spcBef>
              <a:spcAft>
                <a:spcPts val="0"/>
              </a:spcAft>
              <a:buClr>
                <a:srgbClr val="000000"/>
              </a:buClr>
              <a:buSzPts val="3600"/>
              <a:buFont typeface="Arial"/>
              <a:buNone/>
            </a:pPr>
            <a:r>
              <a:rPr lang="en-US" sz="3600" b="1" i="0" u="none" strike="noStrike" cap="none">
                <a:solidFill>
                  <a:srgbClr val="155F98"/>
                </a:solidFill>
                <a:latin typeface="Times New Roman"/>
                <a:ea typeface="Times New Roman"/>
                <a:cs typeface="Times New Roman"/>
                <a:sym typeface="Times New Roman"/>
              </a:rPr>
              <a:t>TRAINING ACTIVITY (TA) 7</a:t>
            </a:r>
            <a:r>
              <a:rPr lang="en-US" sz="3600" b="1"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492" name="Google Shape;2492;g115542f9b18_2_10"/>
          <p:cNvSpPr txBox="1"/>
          <p:nvPr/>
        </p:nvSpPr>
        <p:spPr>
          <a:xfrm>
            <a:off x="3117273" y="6758611"/>
            <a:ext cx="4197900" cy="1596600"/>
          </a:xfrm>
          <a:prstGeom prst="rect">
            <a:avLst/>
          </a:prstGeom>
          <a:noFill/>
          <a:ln>
            <a:noFill/>
          </a:ln>
        </p:spPr>
        <p:txBody>
          <a:bodyPr spcFirstLastPara="1" wrap="square" lIns="0" tIns="0" rIns="0" bIns="0" anchor="t" anchorCtr="0">
            <a:spAutoFit/>
          </a:bodyPr>
          <a:lstStyle/>
          <a:p>
            <a:pPr marL="0" marR="0" lvl="0" indent="0" algn="ctr" rtl="0">
              <a:lnSpc>
                <a:spcPct val="122866"/>
              </a:lnSpc>
              <a:spcBef>
                <a:spcPts val="0"/>
              </a:spcBef>
              <a:spcAft>
                <a:spcPts val="0"/>
              </a:spcAft>
              <a:buClr>
                <a:srgbClr val="000000"/>
              </a:buClr>
              <a:buSzPts val="3000"/>
              <a:buFont typeface="Arial"/>
              <a:buNone/>
            </a:pPr>
            <a:r>
              <a:rPr lang="en-US" sz="3000" b="1" i="0" u="none" strike="noStrike" cap="none">
                <a:solidFill>
                  <a:srgbClr val="176098"/>
                </a:solidFill>
                <a:latin typeface="Times New Roman"/>
                <a:ea typeface="Times New Roman"/>
                <a:cs typeface="Times New Roman"/>
                <a:sym typeface="Times New Roman"/>
              </a:rPr>
              <a:t>TEMPLATE </a:t>
            </a:r>
            <a:endParaRPr sz="1400" b="0" i="0" u="none" strike="noStrike" cap="none">
              <a:solidFill>
                <a:srgbClr val="000000"/>
              </a:solidFill>
              <a:latin typeface="Arial"/>
              <a:ea typeface="Arial"/>
              <a:cs typeface="Arial"/>
              <a:sym typeface="Arial"/>
            </a:endParaRPr>
          </a:p>
          <a:p>
            <a:pPr marL="0" marR="0" lvl="0" indent="0" algn="ctr" rtl="0">
              <a:lnSpc>
                <a:spcPct val="122866"/>
              </a:lnSpc>
              <a:spcBef>
                <a:spcPts val="0"/>
              </a:spcBef>
              <a:spcAft>
                <a:spcPts val="0"/>
              </a:spcAft>
              <a:buClr>
                <a:srgbClr val="000000"/>
              </a:buClr>
              <a:buSzPts val="3000"/>
              <a:buFont typeface="Arial"/>
              <a:buNone/>
            </a:pPr>
            <a:r>
              <a:rPr lang="en-US" sz="3000" b="1" i="0" u="none" strike="noStrike" cap="none">
                <a:solidFill>
                  <a:srgbClr val="176098"/>
                </a:solidFill>
                <a:latin typeface="Times New Roman"/>
                <a:ea typeface="Times New Roman"/>
                <a:cs typeface="Times New Roman"/>
                <a:sym typeface="Times New Roman"/>
              </a:rPr>
              <a:t>SERVICE LEARNING TA7</a:t>
            </a:r>
            <a:endParaRPr sz="1400" b="0" i="0" u="none" strike="noStrike" cap="none">
              <a:solidFill>
                <a:srgbClr val="000000"/>
              </a:solidFill>
              <a:latin typeface="Arial"/>
              <a:ea typeface="Arial"/>
              <a:cs typeface="Arial"/>
              <a:sym typeface="Arial"/>
            </a:endParaRPr>
          </a:p>
        </p:txBody>
      </p:sp>
      <p:sp>
        <p:nvSpPr>
          <p:cNvPr id="2493" name="Google Shape;2493;g115542f9b18_2_10"/>
          <p:cNvSpPr txBox="1"/>
          <p:nvPr/>
        </p:nvSpPr>
        <p:spPr>
          <a:xfrm>
            <a:off x="885787" y="1688832"/>
            <a:ext cx="6366000" cy="431100"/>
          </a:xfrm>
          <a:prstGeom prst="rect">
            <a:avLst/>
          </a:prstGeom>
          <a:noFill/>
          <a:ln>
            <a:noFill/>
          </a:ln>
        </p:spPr>
        <p:txBody>
          <a:bodyPr spcFirstLastPara="1" wrap="square" lIns="0" tIns="0" rIns="0" bIns="0" anchor="t" anchorCtr="0">
            <a:spAutoFit/>
          </a:bodyPr>
          <a:lstStyle/>
          <a:p>
            <a:pPr marL="0" marR="0" lvl="0" indent="0" algn="ctr" rtl="0">
              <a:lnSpc>
                <a:spcPct val="131642"/>
              </a:lnSpc>
              <a:spcBef>
                <a:spcPts val="0"/>
              </a:spcBef>
              <a:spcAft>
                <a:spcPts val="0"/>
              </a:spcAft>
              <a:buClr>
                <a:srgbClr val="000000"/>
              </a:buClr>
              <a:buSzPts val="2800"/>
              <a:buFont typeface="Arial"/>
              <a:buNone/>
            </a:pPr>
            <a:r>
              <a:rPr lang="en-US" sz="2800" b="0" i="0" u="none" strike="noStrike" cap="none">
                <a:solidFill>
                  <a:srgbClr val="176098"/>
                </a:solidFill>
                <a:latin typeface="Times New Roman"/>
                <a:ea typeface="Times New Roman"/>
                <a:cs typeface="Times New Roman"/>
                <a:sym typeface="Times New Roman"/>
              </a:rPr>
              <a:t>COMMUNICATING THE RESULTS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497"/>
        <p:cNvGrpSpPr/>
        <p:nvPr/>
      </p:nvGrpSpPr>
      <p:grpSpPr>
        <a:xfrm>
          <a:off x="0" y="0"/>
          <a:ext cx="0" cy="0"/>
          <a:chOff x="0" y="0"/>
          <a:chExt cx="0" cy="0"/>
        </a:xfrm>
      </p:grpSpPr>
      <p:pic>
        <p:nvPicPr>
          <p:cNvPr id="2498" name="Google Shape;2498;g115542f9b18_2_306"/>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499" name="Google Shape;2499;g115542f9b18_2_306"/>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500" name="Google Shape;2500;g115542f9b18_2_306"/>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2501" name="Google Shape;2501;g115542f9b18_2_306"/>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502" name="Google Shape;2502;g115542f9b18_2_306"/>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503" name="Google Shape;2503;g115542f9b18_2_306"/>
          <p:cNvSpPr txBox="1"/>
          <p:nvPr/>
        </p:nvSpPr>
        <p:spPr>
          <a:xfrm>
            <a:off x="950835" y="883503"/>
            <a:ext cx="5873400" cy="3794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Introduction:</a:t>
            </a:r>
            <a:r>
              <a:rPr lang="en-US" sz="1400" b="1" i="0" u="none" strike="noStrike" cap="none">
                <a:solidFill>
                  <a:schemeClr val="dk1"/>
                </a:solidFill>
                <a:latin typeface="Calibri"/>
                <a:ea typeface="Calibri"/>
                <a:cs typeface="Calibri"/>
                <a:sym typeface="Calibri"/>
              </a:rPr>
              <a:t> </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just" rtl="0">
              <a:lnSpc>
                <a:spcPct val="115000"/>
              </a:lnSpc>
              <a:spcBef>
                <a:spcPts val="120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This workshop aims at giving guidelines on how to communicate and disseminate the results and benefits of an SDG-SL project to the community.</a:t>
            </a:r>
            <a:endParaRPr sz="1100" b="0" i="0" u="none" strike="noStrike" cap="none">
              <a:solidFill>
                <a:schemeClr val="dk1"/>
              </a:solidFill>
              <a:latin typeface="Calibri"/>
              <a:ea typeface="Calibri"/>
              <a:cs typeface="Calibri"/>
              <a:sym typeface="Calibri"/>
            </a:endParaRPr>
          </a:p>
          <a:p>
            <a:pPr marL="0" marR="0" lvl="0" indent="0" algn="just" rtl="0">
              <a:lnSpc>
                <a:spcPct val="100000"/>
              </a:lnSpc>
              <a:spcBef>
                <a:spcPts val="120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1" i="0" u="none" strike="noStrike" cap="none">
              <a:solidFill>
                <a:schemeClr val="dk1"/>
              </a:solidFill>
              <a:highlight>
                <a:srgbClr val="C0C0C0"/>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1" i="0" u="none" strike="noStrike" cap="none">
              <a:solidFill>
                <a:schemeClr val="dk1"/>
              </a:solidFill>
              <a:highlight>
                <a:srgbClr val="C0C0C0"/>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1400" b="1" i="0" u="none" strike="noStrike" cap="none">
                <a:solidFill>
                  <a:schemeClr val="dk1"/>
                </a:solidFill>
                <a:highlight>
                  <a:srgbClr val="C0C0C0"/>
                </a:highlight>
                <a:latin typeface="Calibri"/>
                <a:ea typeface="Calibri"/>
                <a:cs typeface="Calibri"/>
                <a:sym typeface="Calibri"/>
              </a:rPr>
              <a:t>Objectives:</a:t>
            </a:r>
            <a:endParaRPr sz="1400" b="1" i="0" u="none" strike="noStrike" cap="none">
              <a:solidFill>
                <a:schemeClr val="dk1"/>
              </a:solidFill>
              <a:highlight>
                <a:srgbClr val="C0C0C0"/>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1" i="0" u="none" strike="noStrike" cap="none">
              <a:solidFill>
                <a:schemeClr val="dk1"/>
              </a:solidFill>
              <a:highlight>
                <a:srgbClr val="C0C0C0"/>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1" i="0" u="none" strike="noStrike" cap="none">
              <a:solidFill>
                <a:schemeClr val="dk1"/>
              </a:solidFill>
              <a:latin typeface="Calibri"/>
              <a:ea typeface="Calibri"/>
              <a:cs typeface="Calibri"/>
              <a:sym typeface="Calibri"/>
            </a:endParaRPr>
          </a:p>
          <a:p>
            <a:pPr marL="457200" marR="0" lvl="0" indent="-298450" algn="just" rtl="0">
              <a:lnSpc>
                <a:spcPct val="115000"/>
              </a:lnSpc>
              <a:spcBef>
                <a:spcPts val="0"/>
              </a:spcBef>
              <a:spcAft>
                <a:spcPts val="0"/>
              </a:spcAft>
              <a:buClr>
                <a:schemeClr val="dk1"/>
              </a:buClr>
              <a:buSzPts val="1100"/>
              <a:buFont typeface="Arial"/>
              <a:buChar char="●"/>
            </a:pPr>
            <a:r>
              <a:rPr lang="en-US" sz="1400" b="0" i="0" u="none" strike="noStrike" cap="none">
                <a:solidFill>
                  <a:schemeClr val="dk1"/>
                </a:solidFill>
                <a:latin typeface="Calibri"/>
                <a:ea typeface="Calibri"/>
                <a:cs typeface="Calibri"/>
                <a:sym typeface="Calibri"/>
              </a:rPr>
              <a:t>To disseminate the results obtained through the Service-Learning action.</a:t>
            </a:r>
            <a:endParaRPr sz="1400" b="0" i="0" u="none" strike="noStrike" cap="none">
              <a:solidFill>
                <a:schemeClr val="dk1"/>
              </a:solidFill>
              <a:latin typeface="Calibri"/>
              <a:ea typeface="Calibri"/>
              <a:cs typeface="Calibri"/>
              <a:sym typeface="Calibri"/>
            </a:endParaRPr>
          </a:p>
          <a:p>
            <a:pPr marL="457200" marR="0" lvl="0" indent="-298450" algn="just" rtl="0">
              <a:lnSpc>
                <a:spcPct val="115000"/>
              </a:lnSpc>
              <a:spcBef>
                <a:spcPts val="0"/>
              </a:spcBef>
              <a:spcAft>
                <a:spcPts val="0"/>
              </a:spcAft>
              <a:buClr>
                <a:schemeClr val="dk1"/>
              </a:buClr>
              <a:buSzPts val="1100"/>
              <a:buFont typeface="Arial"/>
              <a:buChar char="●"/>
            </a:pPr>
            <a:r>
              <a:rPr lang="en-US" sz="1400" b="0" i="0" u="none" strike="noStrike" cap="none">
                <a:solidFill>
                  <a:schemeClr val="dk1"/>
                </a:solidFill>
                <a:latin typeface="Calibri"/>
                <a:ea typeface="Calibri"/>
                <a:cs typeface="Calibri"/>
                <a:sym typeface="Calibri"/>
              </a:rPr>
              <a:t>To socially validate the capacity of people with Down syndrome and/or intellectual disabilities to contribute to the 2030 agenda and the SDGs.</a:t>
            </a:r>
            <a:endParaRPr sz="1400" b="0" i="0" u="none" strike="noStrike" cap="none">
              <a:solidFill>
                <a:schemeClr val="dk1"/>
              </a:solidFill>
              <a:latin typeface="Calibri"/>
              <a:ea typeface="Calibri"/>
              <a:cs typeface="Calibri"/>
              <a:sym typeface="Calibri"/>
            </a:endParaRPr>
          </a:p>
          <a:p>
            <a:pPr marL="457200" marR="0" lvl="0" indent="-298450" algn="just" rtl="0">
              <a:lnSpc>
                <a:spcPct val="115000"/>
              </a:lnSpc>
              <a:spcBef>
                <a:spcPts val="0"/>
              </a:spcBef>
              <a:spcAft>
                <a:spcPts val="0"/>
              </a:spcAft>
              <a:buClr>
                <a:schemeClr val="dk1"/>
              </a:buClr>
              <a:buSzPts val="1100"/>
              <a:buFont typeface="Arial"/>
              <a:buChar char="●"/>
            </a:pPr>
            <a:r>
              <a:rPr lang="en-US" sz="1400" b="0" i="0" u="none" strike="noStrike" cap="none">
                <a:solidFill>
                  <a:schemeClr val="dk1"/>
                </a:solidFill>
                <a:latin typeface="Calibri"/>
                <a:ea typeface="Calibri"/>
                <a:cs typeface="Calibri"/>
                <a:sym typeface="Calibri"/>
              </a:rPr>
              <a:t>To propose new Service-Learning actions.</a:t>
            </a:r>
            <a:endParaRPr sz="1400" b="0" i="0" u="none" strike="noStrike" cap="none">
              <a:solidFill>
                <a:schemeClr val="dk1"/>
              </a:solidFill>
              <a:latin typeface="Calibri"/>
              <a:ea typeface="Calibri"/>
              <a:cs typeface="Calibri"/>
              <a:sym typeface="Calibri"/>
            </a:endParaRPr>
          </a:p>
        </p:txBody>
      </p:sp>
      <p:sp>
        <p:nvSpPr>
          <p:cNvPr id="2504" name="Google Shape;2504;g115542f9b18_2_306"/>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2505" name="Google Shape;2505;g115542f9b18_2_306"/>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2506" name="Google Shape;2506;g115542f9b18_2_306"/>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2507" name="Google Shape;2507;g115542f9b18_2_306"/>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508" name="Google Shape;2508;g115542f9b18_2_306"/>
          <p:cNvSpPr/>
          <p:nvPr/>
        </p:nvSpPr>
        <p:spPr>
          <a:xfrm rot="10800000" flipH="1">
            <a:off x="1010832" y="2322287"/>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509" name="Google Shape;2509;g115542f9b18_2_306"/>
          <p:cNvSpPr txBox="1"/>
          <p:nvPr/>
        </p:nvSpPr>
        <p:spPr>
          <a:xfrm>
            <a:off x="1010825" y="5822500"/>
            <a:ext cx="5873400" cy="27006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Participants: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Trainees and Trainers:</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228600" marR="0" lvl="0" indent="-228600" algn="just" rtl="0">
              <a:lnSpc>
                <a:spcPct val="115000"/>
              </a:lnSpc>
              <a:spcBef>
                <a:spcPts val="0"/>
              </a:spcBef>
              <a:spcAft>
                <a:spcPts val="0"/>
              </a:spcAft>
              <a:buClr>
                <a:schemeClr val="dk1"/>
              </a:buClr>
              <a:buSzPts val="1100"/>
              <a:buFont typeface="Arial"/>
              <a:buChar char="●"/>
            </a:pPr>
            <a:r>
              <a:rPr lang="en-US" sz="1400" b="0" i="0" u="none" strike="noStrike" cap="none">
                <a:solidFill>
                  <a:schemeClr val="dk1"/>
                </a:solidFill>
                <a:latin typeface="Calibri"/>
                <a:ea typeface="Calibri"/>
                <a:cs typeface="Calibri"/>
                <a:sym typeface="Calibri"/>
              </a:rPr>
              <a:t>People with Down Syndrome and Other Intellectual Disabilities</a:t>
            </a:r>
            <a:endParaRPr sz="1400" b="0" i="0" u="none" strike="noStrike" cap="none">
              <a:solidFill>
                <a:schemeClr val="dk1"/>
              </a:solidFill>
              <a:latin typeface="Calibri"/>
              <a:ea typeface="Calibri"/>
              <a:cs typeface="Calibri"/>
              <a:sym typeface="Calibri"/>
            </a:endParaRPr>
          </a:p>
          <a:p>
            <a:pPr marL="228600" marR="0" lvl="0" indent="-228600" algn="just" rtl="0">
              <a:lnSpc>
                <a:spcPct val="115000"/>
              </a:lnSpc>
              <a:spcBef>
                <a:spcPts val="0"/>
              </a:spcBef>
              <a:spcAft>
                <a:spcPts val="0"/>
              </a:spcAft>
              <a:buClr>
                <a:schemeClr val="dk1"/>
              </a:buClr>
              <a:buSzPts val="1100"/>
              <a:buFont typeface="Arial"/>
              <a:buChar char="●"/>
            </a:pPr>
            <a:r>
              <a:rPr lang="en-US" sz="1400" b="0" i="0" u="none" strike="noStrike" cap="none">
                <a:solidFill>
                  <a:schemeClr val="dk1"/>
                </a:solidFill>
                <a:latin typeface="Calibri"/>
                <a:ea typeface="Calibri"/>
                <a:cs typeface="Calibri"/>
                <a:sym typeface="Calibri"/>
              </a:rPr>
              <a:t>Supports: Relatives and professionals</a:t>
            </a:r>
            <a:endParaRPr sz="1400" b="0" i="0" u="none" strike="noStrike" cap="none">
              <a:solidFill>
                <a:schemeClr val="dk1"/>
              </a:solidFill>
              <a:latin typeface="Calibri"/>
              <a:ea typeface="Calibri"/>
              <a:cs typeface="Calibri"/>
              <a:sym typeface="Calibri"/>
            </a:endParaRPr>
          </a:p>
          <a:p>
            <a:pPr marL="228600" marR="0" lvl="0" indent="-228600" algn="just" rtl="0">
              <a:lnSpc>
                <a:spcPct val="115000"/>
              </a:lnSpc>
              <a:spcBef>
                <a:spcPts val="0"/>
              </a:spcBef>
              <a:spcAft>
                <a:spcPts val="0"/>
              </a:spcAft>
              <a:buClr>
                <a:schemeClr val="dk1"/>
              </a:buClr>
              <a:buSzPts val="1100"/>
              <a:buFont typeface="Arial"/>
              <a:buChar char="●"/>
            </a:pPr>
            <a:r>
              <a:rPr lang="en-US" sz="1400" b="0" i="0" u="none" strike="noStrike" cap="none">
                <a:solidFill>
                  <a:schemeClr val="dk1"/>
                </a:solidFill>
                <a:latin typeface="Calibri"/>
                <a:ea typeface="Calibri"/>
                <a:cs typeface="Calibri"/>
                <a:sym typeface="Calibri"/>
              </a:rPr>
              <a:t>Community members</a:t>
            </a:r>
            <a:endParaRPr sz="1400" b="0" i="0" u="none" strike="noStrike" cap="none">
              <a:solidFill>
                <a:schemeClr val="dk1"/>
              </a:solidFill>
              <a:latin typeface="Calibri"/>
              <a:ea typeface="Calibri"/>
              <a:cs typeface="Calibri"/>
              <a:sym typeface="Calibri"/>
            </a:endParaRPr>
          </a:p>
          <a:p>
            <a:pPr marL="228600" marR="0" lvl="0" indent="-228600" algn="just" rtl="0">
              <a:lnSpc>
                <a:spcPct val="115000"/>
              </a:lnSpc>
              <a:spcBef>
                <a:spcPts val="0"/>
              </a:spcBef>
              <a:spcAft>
                <a:spcPts val="0"/>
              </a:spcAft>
              <a:buClr>
                <a:schemeClr val="dk1"/>
              </a:buClr>
              <a:buSzPts val="1100"/>
              <a:buFont typeface="Arial"/>
              <a:buChar char="●"/>
            </a:pPr>
            <a:r>
              <a:rPr lang="en-US" sz="1400" b="0" i="0" u="none" strike="noStrike" cap="none">
                <a:solidFill>
                  <a:schemeClr val="dk1"/>
                </a:solidFill>
                <a:latin typeface="Calibri"/>
                <a:ea typeface="Calibri"/>
                <a:cs typeface="Calibri"/>
                <a:sym typeface="Calibri"/>
              </a:rPr>
              <a:t>Experts in Service Learning,</a:t>
            </a:r>
            <a:endParaRPr sz="1400" b="0" i="0" u="none" strike="noStrike" cap="none">
              <a:solidFill>
                <a:schemeClr val="dk1"/>
              </a:solidFill>
              <a:latin typeface="Calibri"/>
              <a:ea typeface="Calibri"/>
              <a:cs typeface="Calibri"/>
              <a:sym typeface="Calibri"/>
            </a:endParaRPr>
          </a:p>
          <a:p>
            <a:pPr marL="228600" marR="0" lvl="0" indent="-228600" algn="just" rtl="0">
              <a:lnSpc>
                <a:spcPct val="115000"/>
              </a:lnSpc>
              <a:spcBef>
                <a:spcPts val="0"/>
              </a:spcBef>
              <a:spcAft>
                <a:spcPts val="0"/>
              </a:spcAft>
              <a:buClr>
                <a:schemeClr val="dk1"/>
              </a:buClr>
              <a:buSzPts val="1100"/>
              <a:buFont typeface="Arial"/>
              <a:buChar char="●"/>
            </a:pPr>
            <a:r>
              <a:rPr lang="en-US" sz="1400" b="0" i="0" u="none" strike="noStrike" cap="none">
                <a:solidFill>
                  <a:schemeClr val="dk1"/>
                </a:solidFill>
                <a:latin typeface="Calibri"/>
                <a:ea typeface="Calibri"/>
                <a:cs typeface="Calibri"/>
                <a:sym typeface="Calibri"/>
              </a:rPr>
              <a:t>Entities working with people with disabilities</a:t>
            </a:r>
            <a:endParaRPr sz="1400" b="0" i="0" u="none" strike="noStrike" cap="none">
              <a:solidFill>
                <a:schemeClr val="dk1"/>
              </a:solidFill>
              <a:latin typeface="Calibri"/>
              <a:ea typeface="Calibri"/>
              <a:cs typeface="Calibri"/>
              <a:sym typeface="Calibri"/>
            </a:endParaRPr>
          </a:p>
          <a:p>
            <a:pPr marL="228600" marR="0" lvl="0" indent="-228600" algn="just" rtl="0">
              <a:lnSpc>
                <a:spcPct val="115000"/>
              </a:lnSpc>
              <a:spcBef>
                <a:spcPts val="0"/>
              </a:spcBef>
              <a:spcAft>
                <a:spcPts val="0"/>
              </a:spcAft>
              <a:buClr>
                <a:schemeClr val="dk1"/>
              </a:buClr>
              <a:buSzPts val="1100"/>
              <a:buFont typeface="Arial"/>
              <a:buChar char="●"/>
            </a:pPr>
            <a:r>
              <a:rPr lang="en-US" sz="1400" b="0" i="0" u="none" strike="noStrike" cap="none">
                <a:solidFill>
                  <a:schemeClr val="dk1"/>
                </a:solidFill>
                <a:latin typeface="Calibri"/>
                <a:ea typeface="Calibri"/>
                <a:cs typeface="Calibri"/>
                <a:sym typeface="Calibri"/>
              </a:rPr>
              <a:t>Entities interested in SDG</a:t>
            </a:r>
            <a:endParaRPr sz="1400" b="0" i="0" u="none" strike="noStrike" cap="none">
              <a:solidFill>
                <a:srgbClr val="222222"/>
              </a:solidFill>
              <a:latin typeface="Calibri"/>
              <a:ea typeface="Calibri"/>
              <a:cs typeface="Calibri"/>
              <a:sym typeface="Calibri"/>
            </a:endParaRPr>
          </a:p>
        </p:txBody>
      </p:sp>
      <p:sp>
        <p:nvSpPr>
          <p:cNvPr id="2510" name="Google Shape;2510;g115542f9b18_2_306"/>
          <p:cNvSpPr/>
          <p:nvPr/>
        </p:nvSpPr>
        <p:spPr>
          <a:xfrm rot="10800000" flipH="1">
            <a:off x="1010832" y="5776800"/>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511" name="Google Shape;2511;g115542f9b18_2_306"/>
          <p:cNvSpPr/>
          <p:nvPr/>
        </p:nvSpPr>
        <p:spPr>
          <a:xfrm rot="10800000" flipH="1">
            <a:off x="1010832" y="8846946"/>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2515"/>
        <p:cNvGrpSpPr/>
        <p:nvPr/>
      </p:nvGrpSpPr>
      <p:grpSpPr>
        <a:xfrm>
          <a:off x="0" y="0"/>
          <a:ext cx="0" cy="0"/>
          <a:chOff x="0" y="0"/>
          <a:chExt cx="0" cy="0"/>
        </a:xfrm>
      </p:grpSpPr>
      <p:pic>
        <p:nvPicPr>
          <p:cNvPr id="2516" name="Google Shape;2516;g115542f9b18_2_326"/>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517" name="Google Shape;2517;g115542f9b18_2_326"/>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518" name="Google Shape;2518;g115542f9b18_2_326"/>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10</a:t>
            </a:r>
            <a:endParaRPr sz="1400" b="0" i="0" u="none" strike="noStrike" cap="none">
              <a:solidFill>
                <a:srgbClr val="000000"/>
              </a:solidFill>
              <a:latin typeface="Arial"/>
              <a:ea typeface="Arial"/>
              <a:cs typeface="Arial"/>
              <a:sym typeface="Arial"/>
            </a:endParaRPr>
          </a:p>
        </p:txBody>
      </p:sp>
      <p:sp>
        <p:nvSpPr>
          <p:cNvPr id="2519" name="Google Shape;2519;g115542f9b18_2_326"/>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520" name="Google Shape;2520;g115542f9b18_2_326"/>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521" name="Google Shape;2521;g115542f9b18_2_326"/>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2522" name="Google Shape;2522;g115542f9b18_2_326"/>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2523" name="Google Shape;2523;g115542f9b18_2_326"/>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2524" name="Google Shape;2524;g115542f9b18_2_326"/>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525" name="Google Shape;2525;g115542f9b18_2_326"/>
          <p:cNvSpPr txBox="1"/>
          <p:nvPr/>
        </p:nvSpPr>
        <p:spPr>
          <a:xfrm>
            <a:off x="1070609" y="860582"/>
            <a:ext cx="5873400" cy="33042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Competences to acquire by participating in this TA:</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At the end of this training session the trainees must acquire or consolidate the following personal competences: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228600" marR="0" lvl="0" indent="-228600" algn="just" rtl="0">
              <a:lnSpc>
                <a:spcPct val="115000"/>
              </a:lnSpc>
              <a:spcBef>
                <a:spcPts val="120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Creativity</a:t>
            </a:r>
            <a:endParaRPr sz="1400" b="0" i="0" u="none" strike="noStrike" cap="none">
              <a:solidFill>
                <a:schemeClr val="dk1"/>
              </a:solidFill>
              <a:latin typeface="Calibri"/>
              <a:ea typeface="Calibri"/>
              <a:cs typeface="Calibri"/>
              <a:sym typeface="Calibri"/>
            </a:endParaRPr>
          </a:p>
          <a:p>
            <a:pPr marL="228600" marR="0" lvl="0" indent="-228600" algn="just" rtl="0">
              <a:lnSpc>
                <a:spcPct val="115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Innovation</a:t>
            </a:r>
            <a:endParaRPr sz="1400" b="0" i="0" u="none" strike="noStrike" cap="none">
              <a:solidFill>
                <a:schemeClr val="dk1"/>
              </a:solidFill>
              <a:latin typeface="Calibri"/>
              <a:ea typeface="Calibri"/>
              <a:cs typeface="Calibri"/>
              <a:sym typeface="Calibri"/>
            </a:endParaRPr>
          </a:p>
          <a:p>
            <a:pPr marL="228600" marR="0" lvl="0" indent="-228600" algn="just" rtl="0">
              <a:lnSpc>
                <a:spcPct val="115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Planification and organization</a:t>
            </a:r>
            <a:endParaRPr sz="1400" b="0" i="0" u="none" strike="noStrike" cap="none">
              <a:solidFill>
                <a:schemeClr val="dk1"/>
              </a:solidFill>
              <a:latin typeface="Calibri"/>
              <a:ea typeface="Calibri"/>
              <a:cs typeface="Calibri"/>
              <a:sym typeface="Calibri"/>
            </a:endParaRPr>
          </a:p>
          <a:p>
            <a:pPr marL="228600" marR="0" lvl="0" indent="-228600" algn="just" rtl="0">
              <a:lnSpc>
                <a:spcPct val="115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Cooperation</a:t>
            </a:r>
            <a:endParaRPr sz="1400" b="0" i="0" u="none" strike="noStrike" cap="none">
              <a:solidFill>
                <a:schemeClr val="dk1"/>
              </a:solidFill>
              <a:latin typeface="Calibri"/>
              <a:ea typeface="Calibri"/>
              <a:cs typeface="Calibri"/>
              <a:sym typeface="Calibri"/>
            </a:endParaRPr>
          </a:p>
          <a:p>
            <a:pPr marL="228600" marR="0" lvl="0" indent="-228600" algn="just" rtl="0">
              <a:lnSpc>
                <a:spcPct val="115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Critical thinking</a:t>
            </a:r>
            <a:endParaRPr sz="1400" b="0" i="0" u="none" strike="noStrike" cap="none">
              <a:solidFill>
                <a:schemeClr val="dk1"/>
              </a:solidFill>
              <a:latin typeface="Calibri"/>
              <a:ea typeface="Calibri"/>
              <a:cs typeface="Calibri"/>
              <a:sym typeface="Calibri"/>
            </a:endParaRPr>
          </a:p>
          <a:p>
            <a:pPr marL="228600" marR="0" lvl="0" indent="-228600" algn="just" rtl="0">
              <a:lnSpc>
                <a:spcPct val="115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Decision-making</a:t>
            </a:r>
            <a:endParaRPr sz="1400" b="0" i="0" u="none" strike="noStrike" cap="none">
              <a:solidFill>
                <a:schemeClr val="dk1"/>
              </a:solidFill>
              <a:latin typeface="Calibri"/>
              <a:ea typeface="Calibri"/>
              <a:cs typeface="Calibri"/>
              <a:sym typeface="Calibri"/>
            </a:endParaRPr>
          </a:p>
          <a:p>
            <a:pPr marL="228600" marR="0" lvl="0" indent="-228600" algn="just" rtl="0">
              <a:lnSpc>
                <a:spcPct val="115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Self-Advocacy</a:t>
            </a:r>
            <a:endParaRPr sz="1400" b="0" i="0" u="none" strike="noStrike" cap="none">
              <a:solidFill>
                <a:schemeClr val="dk1"/>
              </a:solidFill>
              <a:latin typeface="Calibri"/>
              <a:ea typeface="Calibri"/>
              <a:cs typeface="Calibri"/>
              <a:sym typeface="Calibri"/>
            </a:endParaRPr>
          </a:p>
          <a:p>
            <a:pPr marL="228600" marR="0" lvl="0" indent="-228600" algn="just" rtl="0">
              <a:lnSpc>
                <a:spcPct val="115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Self esteem</a:t>
            </a:r>
            <a:endParaRPr sz="1400" b="0" i="0" u="none" strike="noStrike" cap="none">
              <a:solidFill>
                <a:schemeClr val="dk1"/>
              </a:solidFill>
              <a:latin typeface="Calibri"/>
              <a:ea typeface="Calibri"/>
              <a:cs typeface="Calibri"/>
              <a:sym typeface="Calibri"/>
            </a:endParaRPr>
          </a:p>
        </p:txBody>
      </p:sp>
      <p:sp>
        <p:nvSpPr>
          <p:cNvPr id="2526" name="Google Shape;2526;g115542f9b18_2_326"/>
          <p:cNvSpPr/>
          <p:nvPr/>
        </p:nvSpPr>
        <p:spPr>
          <a:xfrm rot="10800000" flipH="1">
            <a:off x="1054407" y="4439646"/>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527" name="Google Shape;2527;g115542f9b18_2_326"/>
          <p:cNvSpPr txBox="1"/>
          <p:nvPr/>
        </p:nvSpPr>
        <p:spPr>
          <a:xfrm>
            <a:off x="1039644" y="4858100"/>
            <a:ext cx="5813700" cy="11850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chemeClr val="dk1"/>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Learning content: </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222222"/>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rgbClr val="222222"/>
                </a:solidFill>
                <a:latin typeface="Calibri"/>
                <a:ea typeface="Calibri"/>
                <a:cs typeface="Calibri"/>
                <a:sym typeface="Calibri"/>
              </a:rPr>
              <a:t>TOPIC 3:</a:t>
            </a:r>
            <a:endParaRPr sz="1400" b="0" i="0" u="none" strike="noStrike" cap="none">
              <a:solidFill>
                <a:srgbClr val="222222"/>
              </a:solidFill>
              <a:latin typeface="Calibri"/>
              <a:ea typeface="Calibri"/>
              <a:cs typeface="Calibri"/>
              <a:sym typeface="Calibri"/>
            </a:endParaRPr>
          </a:p>
          <a:p>
            <a:pPr marL="227330" marR="0" lvl="0" indent="-227330" algn="just" rtl="0">
              <a:lnSpc>
                <a:spcPct val="100000"/>
              </a:lnSpc>
              <a:spcBef>
                <a:spcPts val="0"/>
              </a:spcBef>
              <a:spcAft>
                <a:spcPts val="0"/>
              </a:spcAft>
              <a:buClr>
                <a:srgbClr val="222222"/>
              </a:buClr>
              <a:buSzPts val="1400"/>
              <a:buFont typeface="Noto Sans Symbols"/>
              <a:buChar char="●"/>
            </a:pPr>
            <a:r>
              <a:rPr lang="en-US" sz="1400" b="0" i="0" u="none" strike="noStrike" cap="none">
                <a:solidFill>
                  <a:schemeClr val="dk1"/>
                </a:solidFill>
                <a:latin typeface="Calibri"/>
                <a:ea typeface="Calibri"/>
                <a:cs typeface="Calibri"/>
                <a:sym typeface="Calibri"/>
              </a:rPr>
              <a:t>3.5 How to communicate the results of an SDG-SL project? </a:t>
            </a:r>
            <a:endParaRPr sz="1400" b="0" i="0" u="none" strike="noStrike" cap="none">
              <a:solidFill>
                <a:srgbClr val="222222"/>
              </a:solidFill>
              <a:latin typeface="Noto Sans Symbols"/>
              <a:ea typeface="Noto Sans Symbols"/>
              <a:cs typeface="Noto Sans Symbols"/>
              <a:sym typeface="Noto Sans Symbols"/>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28" name="Google Shape;2528;g115542f9b18_2_326"/>
          <p:cNvSpPr txBox="1"/>
          <p:nvPr/>
        </p:nvSpPr>
        <p:spPr>
          <a:xfrm>
            <a:off x="1009850" y="6820000"/>
            <a:ext cx="5994900" cy="17601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chemeClr val="dk1"/>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Total Duration of the TA1</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7000"/>
              </a:lnSpc>
              <a:spcBef>
                <a:spcPts val="0"/>
              </a:spcBef>
              <a:spcAft>
                <a:spcPts val="0"/>
              </a:spcAft>
              <a:buClr>
                <a:schemeClr val="dk1"/>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457200" marR="0" lvl="0" indent="-298450" algn="just" rtl="0">
              <a:lnSpc>
                <a:spcPct val="115000"/>
              </a:lnSpc>
              <a:spcBef>
                <a:spcPts val="0"/>
              </a:spcBef>
              <a:spcAft>
                <a:spcPts val="0"/>
              </a:spcAft>
              <a:buClr>
                <a:schemeClr val="dk1"/>
              </a:buClr>
              <a:buSzPts val="1100"/>
              <a:buFont typeface="Arial"/>
              <a:buChar char="●"/>
            </a:pPr>
            <a:r>
              <a:rPr lang="en-US" sz="1400" b="1" i="0" u="none" strike="noStrike" cap="none">
                <a:solidFill>
                  <a:schemeClr val="dk1"/>
                </a:solidFill>
                <a:latin typeface="Calibri"/>
                <a:ea typeface="Calibri"/>
                <a:cs typeface="Calibri"/>
                <a:sym typeface="Calibri"/>
              </a:rPr>
              <a:t>Total number of hours:</a:t>
            </a:r>
            <a:r>
              <a:rPr lang="en-US" sz="1400" b="0" i="0" u="none" strike="noStrike" cap="none">
                <a:solidFill>
                  <a:schemeClr val="dk1"/>
                </a:solidFill>
                <a:latin typeface="Calibri"/>
                <a:ea typeface="Calibri"/>
                <a:cs typeface="Calibri"/>
                <a:sym typeface="Calibri"/>
              </a:rPr>
              <a:t> 14</a:t>
            </a:r>
            <a:endParaRPr sz="1400" b="0" i="0" u="none" strike="noStrike" cap="none">
              <a:solidFill>
                <a:schemeClr val="dk1"/>
              </a:solidFill>
              <a:latin typeface="Calibri"/>
              <a:ea typeface="Calibri"/>
              <a:cs typeface="Calibri"/>
              <a:sym typeface="Calibri"/>
            </a:endParaRPr>
          </a:p>
          <a:p>
            <a:pPr marL="457200" marR="0" lvl="0" indent="-298450" algn="just" rtl="0">
              <a:lnSpc>
                <a:spcPct val="115000"/>
              </a:lnSpc>
              <a:spcBef>
                <a:spcPts val="0"/>
              </a:spcBef>
              <a:spcAft>
                <a:spcPts val="0"/>
              </a:spcAft>
              <a:buClr>
                <a:schemeClr val="dk1"/>
              </a:buClr>
              <a:buSzPts val="1100"/>
              <a:buFont typeface="Arial"/>
              <a:buChar char="●"/>
            </a:pPr>
            <a:r>
              <a:rPr lang="en-US" sz="1400" b="1" i="0" u="none" strike="noStrike" cap="none">
                <a:solidFill>
                  <a:schemeClr val="dk1"/>
                </a:solidFill>
                <a:latin typeface="Calibri"/>
                <a:ea typeface="Calibri"/>
                <a:cs typeface="Calibri"/>
                <a:sym typeface="Calibri"/>
              </a:rPr>
              <a:t>Total number of days:</a:t>
            </a:r>
            <a:r>
              <a:rPr lang="en-US" sz="1400" b="0" i="0" u="none" strike="noStrike" cap="none">
                <a:solidFill>
                  <a:schemeClr val="dk1"/>
                </a:solidFill>
                <a:latin typeface="Calibri"/>
                <a:ea typeface="Calibri"/>
                <a:cs typeface="Calibri"/>
                <a:sym typeface="Calibri"/>
              </a:rPr>
              <a:t> 2</a:t>
            </a:r>
            <a:endParaRPr sz="1400" b="0" i="0" u="none" strike="noStrike" cap="none">
              <a:solidFill>
                <a:schemeClr val="dk1"/>
              </a:solidFill>
              <a:latin typeface="Calibri"/>
              <a:ea typeface="Calibri"/>
              <a:cs typeface="Calibri"/>
              <a:sym typeface="Calibri"/>
            </a:endParaRPr>
          </a:p>
          <a:p>
            <a:pPr marL="457200" marR="0" lvl="0" indent="-298450" algn="just" rtl="0">
              <a:lnSpc>
                <a:spcPct val="115000"/>
              </a:lnSpc>
              <a:spcBef>
                <a:spcPts val="0"/>
              </a:spcBef>
              <a:spcAft>
                <a:spcPts val="0"/>
              </a:spcAft>
              <a:buClr>
                <a:schemeClr val="dk1"/>
              </a:buClr>
              <a:buSzPts val="1100"/>
              <a:buFont typeface="Arial"/>
              <a:buChar char="●"/>
            </a:pPr>
            <a:r>
              <a:rPr lang="en-US" sz="1400" b="1" i="0" u="none" strike="noStrike" cap="none">
                <a:solidFill>
                  <a:schemeClr val="dk1"/>
                </a:solidFill>
                <a:latin typeface="Calibri"/>
                <a:ea typeface="Calibri"/>
                <a:cs typeface="Calibri"/>
                <a:sym typeface="Calibri"/>
              </a:rPr>
              <a:t>Total number of sessions and number of hours F2F: </a:t>
            </a:r>
            <a:r>
              <a:rPr lang="en-US" sz="1400" b="0" i="0" u="none" strike="noStrike" cap="none">
                <a:solidFill>
                  <a:schemeClr val="dk1"/>
                </a:solidFill>
                <a:latin typeface="Calibri"/>
                <a:ea typeface="Calibri"/>
                <a:cs typeface="Calibri"/>
                <a:sym typeface="Calibri"/>
              </a:rPr>
              <a:t>2 sessions / 12 hours</a:t>
            </a:r>
            <a:endParaRPr sz="1400" b="0" i="0" u="none" strike="noStrike" cap="none">
              <a:solidFill>
                <a:schemeClr val="dk1"/>
              </a:solidFill>
              <a:latin typeface="Calibri"/>
              <a:ea typeface="Calibri"/>
              <a:cs typeface="Calibri"/>
              <a:sym typeface="Calibri"/>
            </a:endParaRPr>
          </a:p>
          <a:p>
            <a:pPr marL="457200" marR="0" lvl="0" indent="-298450" algn="just" rtl="0">
              <a:lnSpc>
                <a:spcPct val="115000"/>
              </a:lnSpc>
              <a:spcBef>
                <a:spcPts val="0"/>
              </a:spcBef>
              <a:spcAft>
                <a:spcPts val="0"/>
              </a:spcAft>
              <a:buClr>
                <a:schemeClr val="dk1"/>
              </a:buClr>
              <a:buSzPts val="1100"/>
              <a:buFont typeface="Arial"/>
              <a:buChar char="●"/>
            </a:pPr>
            <a:r>
              <a:rPr lang="en-US" sz="1400" b="1" i="0" u="none" strike="noStrike" cap="none">
                <a:solidFill>
                  <a:schemeClr val="dk1"/>
                </a:solidFill>
                <a:latin typeface="Calibri"/>
                <a:ea typeface="Calibri"/>
                <a:cs typeface="Calibri"/>
                <a:sym typeface="Calibri"/>
              </a:rPr>
              <a:t>Total number of sessions and number of hours online asynchronous:</a:t>
            </a:r>
            <a:r>
              <a:rPr lang="en-US" sz="1400" b="0" i="0" u="none" strike="noStrike" cap="none">
                <a:solidFill>
                  <a:schemeClr val="dk1"/>
                </a:solidFill>
                <a:latin typeface="Calibri"/>
                <a:ea typeface="Calibri"/>
                <a:cs typeface="Calibri"/>
                <a:sym typeface="Calibri"/>
              </a:rPr>
              <a:t> 1 session / 2 hours</a:t>
            </a:r>
            <a:endParaRPr sz="1400" b="1" i="0" u="none" strike="noStrike" cap="none">
              <a:solidFill>
                <a:schemeClr val="dk1"/>
              </a:solidFill>
              <a:latin typeface="Calibri"/>
              <a:ea typeface="Calibri"/>
              <a:cs typeface="Calibri"/>
              <a:sym typeface="Calibri"/>
            </a:endParaRPr>
          </a:p>
        </p:txBody>
      </p:sp>
      <p:sp>
        <p:nvSpPr>
          <p:cNvPr id="2529" name="Google Shape;2529;g115542f9b18_2_326"/>
          <p:cNvSpPr/>
          <p:nvPr/>
        </p:nvSpPr>
        <p:spPr>
          <a:xfrm rot="10800000" flipH="1">
            <a:off x="1069807" y="6206075"/>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2533"/>
        <p:cNvGrpSpPr/>
        <p:nvPr/>
      </p:nvGrpSpPr>
      <p:grpSpPr>
        <a:xfrm>
          <a:off x="0" y="0"/>
          <a:ext cx="0" cy="0"/>
          <a:chOff x="0" y="0"/>
          <a:chExt cx="0" cy="0"/>
        </a:xfrm>
      </p:grpSpPr>
      <p:pic>
        <p:nvPicPr>
          <p:cNvPr id="2534" name="Google Shape;2534;g115542f9b18_2_5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535" name="Google Shape;2535;g115542f9b18_2_5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536" name="Google Shape;2536;g115542f9b18_2_5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11</a:t>
            </a:r>
            <a:endParaRPr sz="1400" b="0" i="0" u="none" strike="noStrike" cap="none">
              <a:solidFill>
                <a:srgbClr val="000000"/>
              </a:solidFill>
              <a:latin typeface="Arial"/>
              <a:ea typeface="Arial"/>
              <a:cs typeface="Arial"/>
              <a:sym typeface="Arial"/>
            </a:endParaRPr>
          </a:p>
        </p:txBody>
      </p:sp>
      <p:sp>
        <p:nvSpPr>
          <p:cNvPr id="2537" name="Google Shape;2537;g115542f9b18_2_5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538" name="Google Shape;2538;g115542f9b18_2_58"/>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539" name="Google Shape;2539;g115542f9b18_2_58"/>
          <p:cNvSpPr txBox="1"/>
          <p:nvPr/>
        </p:nvSpPr>
        <p:spPr>
          <a:xfrm>
            <a:off x="950835" y="769166"/>
            <a:ext cx="5873400" cy="46887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Total Duration of the TA1</a:t>
            </a:r>
            <a:endParaRPr sz="1400" b="0" i="0" u="none" strike="noStrike" cap="none">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total duration of the workshop will be of 14 hours distributed through the next training sessions, including a final event about communicating the results:</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1 F2F session (Classroom or Conference room and/or online synchronous) where we will develop (6 hours):</a:t>
            </a:r>
            <a:endParaRPr sz="1400" b="0" i="0" u="none" strike="noStrike" cap="none">
              <a:solidFill>
                <a:schemeClr val="dk1"/>
              </a:solidFill>
              <a:latin typeface="Calibri"/>
              <a:ea typeface="Calibri"/>
              <a:cs typeface="Calibri"/>
              <a:sym typeface="Calibri"/>
            </a:endParaRPr>
          </a:p>
          <a:p>
            <a:pPr marL="45720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GD. Breaking activities to feel more comfortable. Introduction activity. (1 hour)</a:t>
            </a:r>
            <a:endParaRPr sz="1400" b="0" i="0" u="none" strike="noStrike" cap="none">
              <a:solidFill>
                <a:schemeClr val="dk1"/>
              </a:solidFill>
              <a:latin typeface="Calibri"/>
              <a:ea typeface="Calibri"/>
              <a:cs typeface="Calibri"/>
              <a:sym typeface="Calibri"/>
            </a:endParaRPr>
          </a:p>
          <a:p>
            <a:pPr marL="45720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GD. Reflection - Discussion about what we have done in the SL process or project. (1 hour)</a:t>
            </a:r>
            <a:endParaRPr sz="1400" b="0" i="0" u="none" strike="noStrike" cap="none">
              <a:solidFill>
                <a:schemeClr val="dk1"/>
              </a:solidFill>
              <a:latin typeface="Calibri"/>
              <a:ea typeface="Calibri"/>
              <a:cs typeface="Calibri"/>
              <a:sym typeface="Calibri"/>
            </a:endParaRPr>
          </a:p>
          <a:p>
            <a:pPr marL="45720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PA. Let’s develop communication and dissemination materials. (1 hour)</a:t>
            </a:r>
            <a:endParaRPr sz="1400" b="0" i="0" u="none" strike="noStrike" cap="none">
              <a:solidFill>
                <a:schemeClr val="dk1"/>
              </a:solidFill>
              <a:latin typeface="Calibri"/>
              <a:ea typeface="Calibri"/>
              <a:cs typeface="Calibri"/>
              <a:sym typeface="Calibri"/>
            </a:endParaRPr>
          </a:p>
          <a:p>
            <a:pPr marL="45720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PA. Engage the community. (1 hour)</a:t>
            </a:r>
            <a:endParaRPr sz="1400" b="0" i="0" u="none" strike="noStrike" cap="none">
              <a:solidFill>
                <a:schemeClr val="dk1"/>
              </a:solidFill>
              <a:latin typeface="Calibri"/>
              <a:ea typeface="Calibri"/>
              <a:cs typeface="Calibri"/>
              <a:sym typeface="Calibri"/>
            </a:endParaRPr>
          </a:p>
          <a:p>
            <a:pPr marL="45720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PA. Sharing experience. (2 hours)</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1 F2F session (Classroom or Conference room and/or online synchronous) where we will develop (6 hours):</a:t>
            </a:r>
            <a:endParaRPr sz="1400" b="0" i="0" u="none" strike="noStrike" cap="none">
              <a:solidFill>
                <a:schemeClr val="dk1"/>
              </a:solidFill>
              <a:latin typeface="Calibri"/>
              <a:ea typeface="Calibri"/>
              <a:cs typeface="Calibri"/>
              <a:sym typeface="Calibri"/>
            </a:endParaRPr>
          </a:p>
          <a:p>
            <a:pPr marL="45720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GD. Preparation for the final event (2 hours)</a:t>
            </a:r>
            <a:endParaRPr sz="1400" b="0" i="0" u="none" strike="noStrike" cap="none">
              <a:solidFill>
                <a:schemeClr val="dk1"/>
              </a:solidFill>
              <a:latin typeface="Calibri"/>
              <a:ea typeface="Calibri"/>
              <a:cs typeface="Calibri"/>
              <a:sym typeface="Calibri"/>
            </a:endParaRPr>
          </a:p>
          <a:p>
            <a:pPr marL="45720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GD. Final Event: Communicating the results (4 hours)</a:t>
            </a:r>
            <a:endParaRPr sz="14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1 asynchronous online session (2 hours) where trainees will review and see the training materials (ppts and activities designed in IO.2 and will upload the tasks and homework trainers set for them in the Training Platform (IO.4)</a:t>
            </a:r>
            <a:r>
              <a:rPr lang="en-US" sz="11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2540" name="Google Shape;2540;g115542f9b18_2_58"/>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2541" name="Google Shape;2541;g115542f9b18_2_58"/>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2542" name="Google Shape;2542;g115542f9b18_2_58"/>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2543" name="Google Shape;2543;g115542f9b18_2_58"/>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544" name="Google Shape;2544;g115542f9b18_2_58"/>
          <p:cNvSpPr/>
          <p:nvPr/>
        </p:nvSpPr>
        <p:spPr>
          <a:xfrm rot="10800000" flipH="1">
            <a:off x="1135409" y="7502877"/>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545" name="Google Shape;2545;g115542f9b18_2_58"/>
          <p:cNvSpPr/>
          <p:nvPr/>
        </p:nvSpPr>
        <p:spPr>
          <a:xfrm rot="10800000" flipH="1">
            <a:off x="1135411" y="5412194"/>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546" name="Google Shape;2546;g115542f9b18_2_58"/>
          <p:cNvSpPr txBox="1"/>
          <p:nvPr/>
        </p:nvSpPr>
        <p:spPr>
          <a:xfrm>
            <a:off x="950835" y="5547692"/>
            <a:ext cx="5873400" cy="19314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Training Methodologies:</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120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Active and participative</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Inductive learning</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Deductive learning</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Reflective learning</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Applied learning</a:t>
            </a:r>
            <a:endParaRPr sz="1400" b="0" i="0" u="none" strike="noStrike" cap="none">
              <a:solidFill>
                <a:schemeClr val="dk1"/>
              </a:solidFill>
              <a:latin typeface="Calibri"/>
              <a:ea typeface="Calibri"/>
              <a:cs typeface="Calibri"/>
              <a:sym typeface="Calibri"/>
            </a:endParaRPr>
          </a:p>
          <a:p>
            <a:pPr marL="457200" marR="0" lvl="0" indent="-317500" algn="just"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Presential and online</a:t>
            </a:r>
            <a:endParaRPr sz="1400" b="0" i="0" u="none" strike="noStrike" cap="none">
              <a:solidFill>
                <a:schemeClr val="dk1"/>
              </a:solidFill>
              <a:latin typeface="Calibri"/>
              <a:ea typeface="Calibri"/>
              <a:cs typeface="Calibri"/>
              <a:sym typeface="Calibri"/>
            </a:endParaRPr>
          </a:p>
        </p:txBody>
      </p:sp>
      <p:sp>
        <p:nvSpPr>
          <p:cNvPr id="2547" name="Google Shape;2547;g115542f9b18_2_58"/>
          <p:cNvSpPr txBox="1"/>
          <p:nvPr/>
        </p:nvSpPr>
        <p:spPr>
          <a:xfrm>
            <a:off x="950836" y="7668727"/>
            <a:ext cx="5873400" cy="1435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Training Materials:</a:t>
            </a:r>
            <a:endParaRPr sz="1400" b="0" i="0" u="none" strike="noStrike" cap="none">
              <a:solidFill>
                <a:schemeClr val="dk1"/>
              </a:solidFill>
              <a:latin typeface="Calibri"/>
              <a:ea typeface="Calibri"/>
              <a:cs typeface="Calibri"/>
              <a:sym typeface="Calibri"/>
            </a:endParaRPr>
          </a:p>
          <a:p>
            <a:pPr marL="0" marR="0" lvl="0" indent="0" algn="just" rtl="0">
              <a:lnSpc>
                <a:spcPct val="115000"/>
              </a:lnSpc>
              <a:spcBef>
                <a:spcPts val="1200"/>
              </a:spcBef>
              <a:spcAft>
                <a:spcPts val="120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PowerPoint Presentations (PPT), PDF documents, Whiteboard, Markers, Pens, Notebooks or post-its, Paper, Personal Computer or Laptop or Tablet or any other electronic device, Mobile phone with camera or camera, E-learning Platform.</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12"/>
          <p:cNvSpPr/>
          <p:nvPr/>
        </p:nvSpPr>
        <p:spPr>
          <a:xfrm>
            <a:off x="-69502" y="2218"/>
            <a:ext cx="7384702" cy="313188"/>
          </a:xfrm>
          <a:custGeom>
            <a:avLst/>
            <a:gdLst/>
            <a:ahLst/>
            <a:cxnLst/>
            <a:rect l="l" t="t" r="r" b="b"/>
            <a:pathLst>
              <a:path w="3756906" h="152400" extrusionOk="0">
                <a:moveTo>
                  <a:pt x="0" y="0"/>
                </a:moveTo>
                <a:lnTo>
                  <a:pt x="3756906" y="0"/>
                </a:lnTo>
                <a:lnTo>
                  <a:pt x="3756906" y="152400"/>
                </a:lnTo>
                <a:lnTo>
                  <a:pt x="0" y="152400"/>
                </a:lnTo>
                <a:close/>
              </a:path>
            </a:pathLst>
          </a:custGeom>
          <a:solidFill>
            <a:srgbClr val="1B48AB"/>
          </a:solidFill>
          <a:ln>
            <a:noFill/>
          </a:ln>
        </p:spPr>
      </p:sp>
      <p:pic>
        <p:nvPicPr>
          <p:cNvPr id="471" name="Google Shape;471;p12"/>
          <p:cNvPicPr preferRelativeResize="0"/>
          <p:nvPr/>
        </p:nvPicPr>
        <p:blipFill rotWithShape="1">
          <a:blip r:embed="rId3">
            <a:alphaModFix/>
          </a:blip>
          <a:srcRect/>
          <a:stretch/>
        </p:blipFill>
        <p:spPr>
          <a:xfrm>
            <a:off x="13980" y="9582983"/>
            <a:ext cx="7280991" cy="451421"/>
          </a:xfrm>
          <a:prstGeom prst="rect">
            <a:avLst/>
          </a:prstGeom>
          <a:noFill/>
          <a:ln>
            <a:noFill/>
          </a:ln>
        </p:spPr>
      </p:pic>
      <p:graphicFrame>
        <p:nvGraphicFramePr>
          <p:cNvPr id="472" name="Google Shape;472;p12"/>
          <p:cNvGraphicFramePr/>
          <p:nvPr>
            <p:extLst>
              <p:ext uri="{D42A27DB-BD31-4B8C-83A1-F6EECF244321}">
                <p14:modId xmlns:p14="http://schemas.microsoft.com/office/powerpoint/2010/main" val="3865099276"/>
              </p:ext>
            </p:extLst>
          </p:nvPr>
        </p:nvGraphicFramePr>
        <p:xfrm>
          <a:off x="303805" y="1224605"/>
          <a:ext cx="6707575" cy="3443675"/>
        </p:xfrm>
        <a:graphic>
          <a:graphicData uri="http://schemas.openxmlformats.org/drawingml/2006/table">
            <a:tbl>
              <a:tblPr firstRow="1" firstCol="1" bandRow="1">
                <a:noFill/>
                <a:tableStyleId>{CFE9B19D-4B07-4ACC-8942-F27F118BCE7E}</a:tableStyleId>
              </a:tblPr>
              <a:tblGrid>
                <a:gridCol w="993025">
                  <a:extLst>
                    <a:ext uri="{9D8B030D-6E8A-4147-A177-3AD203B41FA5}">
                      <a16:colId xmlns:a16="http://schemas.microsoft.com/office/drawing/2014/main" val="20000"/>
                    </a:ext>
                  </a:extLst>
                </a:gridCol>
                <a:gridCol w="2059900">
                  <a:extLst>
                    <a:ext uri="{9D8B030D-6E8A-4147-A177-3AD203B41FA5}">
                      <a16:colId xmlns:a16="http://schemas.microsoft.com/office/drawing/2014/main" val="20001"/>
                    </a:ext>
                  </a:extLst>
                </a:gridCol>
                <a:gridCol w="2657925">
                  <a:extLst>
                    <a:ext uri="{9D8B030D-6E8A-4147-A177-3AD203B41FA5}">
                      <a16:colId xmlns:a16="http://schemas.microsoft.com/office/drawing/2014/main" val="20002"/>
                    </a:ext>
                  </a:extLst>
                </a:gridCol>
                <a:gridCol w="996725">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5441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dirty="0"/>
                        <a:t>40 minutes</a:t>
                      </a:r>
                      <a:endParaRPr sz="1100" u="none" strike="noStrike" cap="none" dirty="0">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Ice Breaking</a:t>
                      </a:r>
                      <a:endParaRPr/>
                    </a:p>
                    <a:p>
                      <a:pPr marL="0" marR="0" lvl="0" indent="0" algn="l" rtl="0">
                        <a:lnSpc>
                          <a:spcPct val="107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Study at Your Own Pace</a:t>
                      </a:r>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Computer, beamer, printer, Workbook 11, Worksheets, countdown timer, scissors, glue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1"/>
                  </a:ext>
                </a:extLst>
              </a:tr>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Break</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Water and fruits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2"/>
                  </a:ext>
                </a:extLst>
              </a:tr>
              <a:tr h="5441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dirty="0"/>
                        <a:t>50 minutes</a:t>
                      </a:r>
                      <a:endParaRPr sz="1100" u="none" strike="noStrike" cap="none" dirty="0">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 are the Personal Development Goals</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Computer, beamer, Workbook 1,</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Worksheets, scissors, glue, pens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3"/>
                  </a:ext>
                </a:extLst>
              </a:tr>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Break</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Drinks and fruits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4"/>
                  </a:ext>
                </a:extLst>
              </a:tr>
              <a:tr h="3600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50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 are the Sustainable Development Goals (SDGs)</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Computer, beamer, Workbook 1,</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Worksheets, scissors, glue, pens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5"/>
                  </a:ext>
                </a:extLst>
              </a:tr>
              <a:tr h="2184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10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Break</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Drinks and fruits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6"/>
                  </a:ext>
                </a:extLst>
              </a:tr>
              <a:tr h="3600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50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solidFill>
                            <a:schemeClr val="dk1"/>
                          </a:solidFill>
                          <a:latin typeface="Calibri"/>
                          <a:ea typeface="Calibri"/>
                          <a:cs typeface="Calibri"/>
                          <a:sym typeface="Calibri"/>
                        </a:rPr>
                        <a:t>Corporate Social Responsibility and Sustainability</a:t>
                      </a:r>
                      <a:r>
                        <a:rPr lang="en-US" sz="1100" u="none" strike="noStrike" cap="none"/>
                        <a:t>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Computer, beamer, Workbook 1,</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Worksheets, scissors, glue, pens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dirty="0"/>
                        <a:t>Face to face </a:t>
                      </a:r>
                      <a:endParaRPr sz="1100" u="none" strike="noStrike" cap="none" dirty="0">
                        <a:latin typeface="Calibri"/>
                        <a:ea typeface="Calibri"/>
                        <a:cs typeface="Calibri"/>
                        <a:sym typeface="Calibri"/>
                      </a:endParaRPr>
                    </a:p>
                  </a:txBody>
                  <a:tcPr marL="64500" marR="64500" marT="0" marB="0"/>
                </a:tc>
                <a:extLst>
                  <a:ext uri="{0D108BD9-81ED-4DB2-BD59-A6C34878D82A}">
                    <a16:rowId xmlns:a16="http://schemas.microsoft.com/office/drawing/2014/main" val="10007"/>
                  </a:ext>
                </a:extLst>
              </a:tr>
              <a:tr h="71887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Examples of people with Down Syndrome participating as active actors of SDGs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Computer, beamer, Workbook 1, Video 1</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dirty="0"/>
                        <a:t>Face to face </a:t>
                      </a:r>
                      <a:endParaRPr sz="1100" u="none" strike="noStrike" cap="none" dirty="0">
                        <a:latin typeface="Calibri"/>
                        <a:ea typeface="Calibri"/>
                        <a:cs typeface="Calibri"/>
                        <a:sym typeface="Calibri"/>
                      </a:endParaRPr>
                    </a:p>
                  </a:txBody>
                  <a:tcPr marL="64500" marR="64500" marT="0" marB="0"/>
                </a:tc>
                <a:extLst>
                  <a:ext uri="{0D108BD9-81ED-4DB2-BD59-A6C34878D82A}">
                    <a16:rowId xmlns:a16="http://schemas.microsoft.com/office/drawing/2014/main" val="10008"/>
                  </a:ext>
                </a:extLst>
              </a:tr>
            </a:tbl>
          </a:graphicData>
        </a:graphic>
      </p:graphicFrame>
      <p:graphicFrame>
        <p:nvGraphicFramePr>
          <p:cNvPr id="473" name="Google Shape;473;p12"/>
          <p:cNvGraphicFramePr/>
          <p:nvPr/>
        </p:nvGraphicFramePr>
        <p:xfrm>
          <a:off x="255824" y="5148552"/>
          <a:ext cx="6734050" cy="1426250"/>
        </p:xfrm>
        <a:graphic>
          <a:graphicData uri="http://schemas.openxmlformats.org/drawingml/2006/table">
            <a:tbl>
              <a:tblPr firstRow="1" firstCol="1" bandRow="1">
                <a:noFill/>
                <a:tableStyleId>{CFE9B19D-4B07-4ACC-8942-F27F118BCE7E}</a:tableStyleId>
              </a:tblPr>
              <a:tblGrid>
                <a:gridCol w="996950">
                  <a:extLst>
                    <a:ext uri="{9D8B030D-6E8A-4147-A177-3AD203B41FA5}">
                      <a16:colId xmlns:a16="http://schemas.microsoft.com/office/drawing/2014/main" val="20000"/>
                    </a:ext>
                  </a:extLst>
                </a:gridCol>
                <a:gridCol w="2068025">
                  <a:extLst>
                    <a:ext uri="{9D8B030D-6E8A-4147-A177-3AD203B41FA5}">
                      <a16:colId xmlns:a16="http://schemas.microsoft.com/office/drawing/2014/main" val="20001"/>
                    </a:ext>
                  </a:extLst>
                </a:gridCol>
                <a:gridCol w="2668425">
                  <a:extLst>
                    <a:ext uri="{9D8B030D-6E8A-4147-A177-3AD203B41FA5}">
                      <a16:colId xmlns:a16="http://schemas.microsoft.com/office/drawing/2014/main" val="20002"/>
                    </a:ext>
                  </a:extLst>
                </a:gridCol>
                <a:gridCol w="100065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3600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50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solidFill>
                            <a:schemeClr val="dk1"/>
                          </a:solidFill>
                          <a:latin typeface="Calibri"/>
                          <a:ea typeface="Calibri"/>
                          <a:cs typeface="Calibri"/>
                          <a:sym typeface="Calibri"/>
                        </a:rPr>
                        <a:t>SDGs and vulnerable groups: goals directly related to people with Down syndrome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Computer, beamer, Workbook 1, </a:t>
                      </a:r>
                      <a:endParaRPr/>
                    </a:p>
                    <a:p>
                      <a:pPr marL="0" marR="0" lvl="0" indent="0" algn="l" rtl="0">
                        <a:lnSpc>
                          <a:spcPct val="107000"/>
                        </a:lnSpc>
                        <a:spcBef>
                          <a:spcPts val="0"/>
                        </a:spcBef>
                        <a:spcAft>
                          <a:spcPts val="0"/>
                        </a:spcAft>
                        <a:buClr>
                          <a:srgbClr val="000000"/>
                        </a:buClr>
                        <a:buSzPts val="1100"/>
                        <a:buFont typeface="Arial"/>
                        <a:buNone/>
                      </a:pPr>
                      <a:r>
                        <a:rPr lang="en-US" sz="1100" u="none" strike="noStrike" cap="none"/>
                        <a:t>Worksheets, scissors, glue, pens</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 </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1"/>
                  </a:ext>
                </a:extLst>
              </a:tr>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Break</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Water and fruits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2"/>
                  </a:ext>
                </a:extLst>
              </a:tr>
              <a:tr h="5441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50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Who can help me to participate in SDG projects?</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Computer, beamer, PowerPoint TA1,</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Worksheets, pens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3"/>
                  </a:ext>
                </a:extLst>
              </a:tr>
            </a:tbl>
          </a:graphicData>
        </a:graphic>
      </p:graphicFrame>
      <p:sp>
        <p:nvSpPr>
          <p:cNvPr id="474" name="Google Shape;474;p12"/>
          <p:cNvSpPr txBox="1"/>
          <p:nvPr/>
        </p:nvSpPr>
        <p:spPr>
          <a:xfrm>
            <a:off x="116100" y="4737800"/>
            <a:ext cx="1340073" cy="3528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2</a:t>
            </a:r>
            <a:endParaRPr sz="1693" b="0" i="0" u="none" strike="noStrike" cap="none">
              <a:solidFill>
                <a:srgbClr val="000000"/>
              </a:solidFill>
              <a:latin typeface="Calibri"/>
              <a:ea typeface="Calibri"/>
              <a:cs typeface="Calibri"/>
              <a:sym typeface="Calibri"/>
            </a:endParaRPr>
          </a:p>
        </p:txBody>
      </p:sp>
      <p:sp>
        <p:nvSpPr>
          <p:cNvPr id="475" name="Google Shape;475;p12"/>
          <p:cNvSpPr txBox="1"/>
          <p:nvPr/>
        </p:nvSpPr>
        <p:spPr>
          <a:xfrm>
            <a:off x="81527" y="820917"/>
            <a:ext cx="1340073" cy="3528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1</a:t>
            </a:r>
            <a:endParaRPr sz="1693" b="0" i="0" u="none" strike="noStrike" cap="none">
              <a:solidFill>
                <a:srgbClr val="000000"/>
              </a:solidFill>
              <a:latin typeface="Calibri"/>
              <a:ea typeface="Calibri"/>
              <a:cs typeface="Calibri"/>
              <a:sym typeface="Calibri"/>
            </a:endParaRPr>
          </a:p>
        </p:txBody>
      </p:sp>
      <p:sp>
        <p:nvSpPr>
          <p:cNvPr id="476" name="Google Shape;476;p12"/>
          <p:cNvSpPr txBox="1"/>
          <p:nvPr/>
        </p:nvSpPr>
        <p:spPr>
          <a:xfrm>
            <a:off x="134858" y="6590735"/>
            <a:ext cx="1340073" cy="3528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3</a:t>
            </a:r>
            <a:endParaRPr sz="1693" b="0" i="0" u="none" strike="noStrike" cap="none">
              <a:solidFill>
                <a:srgbClr val="000000"/>
              </a:solidFill>
              <a:latin typeface="Calibri"/>
              <a:ea typeface="Calibri"/>
              <a:cs typeface="Calibri"/>
              <a:sym typeface="Calibri"/>
            </a:endParaRPr>
          </a:p>
        </p:txBody>
      </p:sp>
      <p:graphicFrame>
        <p:nvGraphicFramePr>
          <p:cNvPr id="477" name="Google Shape;477;p12"/>
          <p:cNvGraphicFramePr/>
          <p:nvPr/>
        </p:nvGraphicFramePr>
        <p:xfrm>
          <a:off x="255824" y="6984036"/>
          <a:ext cx="6734050" cy="536000"/>
        </p:xfrm>
        <a:graphic>
          <a:graphicData uri="http://schemas.openxmlformats.org/drawingml/2006/table">
            <a:tbl>
              <a:tblPr firstRow="1" firstCol="1" bandRow="1">
                <a:noFill/>
                <a:tableStyleId>{CFE9B19D-4B07-4ACC-8942-F27F118BCE7E}</a:tableStyleId>
              </a:tblPr>
              <a:tblGrid>
                <a:gridCol w="996950">
                  <a:extLst>
                    <a:ext uri="{9D8B030D-6E8A-4147-A177-3AD203B41FA5}">
                      <a16:colId xmlns:a16="http://schemas.microsoft.com/office/drawing/2014/main" val="20000"/>
                    </a:ext>
                  </a:extLst>
                </a:gridCol>
                <a:gridCol w="2068025">
                  <a:extLst>
                    <a:ext uri="{9D8B030D-6E8A-4147-A177-3AD203B41FA5}">
                      <a16:colId xmlns:a16="http://schemas.microsoft.com/office/drawing/2014/main" val="20001"/>
                    </a:ext>
                  </a:extLst>
                </a:gridCol>
                <a:gridCol w="2668425">
                  <a:extLst>
                    <a:ext uri="{9D8B030D-6E8A-4147-A177-3AD203B41FA5}">
                      <a16:colId xmlns:a16="http://schemas.microsoft.com/office/drawing/2014/main" val="20002"/>
                    </a:ext>
                  </a:extLst>
                </a:gridCol>
                <a:gridCol w="100065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3600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120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Visit to a SDG institution</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Leaflets, flyiers </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1"/>
                  </a:ext>
                </a:extLst>
              </a:tr>
            </a:tbl>
          </a:graphicData>
        </a:graphic>
      </p:graphicFrame>
      <p:graphicFrame>
        <p:nvGraphicFramePr>
          <p:cNvPr id="478" name="Google Shape;478;p12"/>
          <p:cNvGraphicFramePr/>
          <p:nvPr/>
        </p:nvGraphicFramePr>
        <p:xfrm>
          <a:off x="287450" y="8085148"/>
          <a:ext cx="6734050" cy="1175250"/>
        </p:xfrm>
        <a:graphic>
          <a:graphicData uri="http://schemas.openxmlformats.org/drawingml/2006/table">
            <a:tbl>
              <a:tblPr firstRow="1" firstCol="1" bandRow="1">
                <a:noFill/>
                <a:tableStyleId>{CFE9B19D-4B07-4ACC-8942-F27F118BCE7E}</a:tableStyleId>
              </a:tblPr>
              <a:tblGrid>
                <a:gridCol w="996950">
                  <a:extLst>
                    <a:ext uri="{9D8B030D-6E8A-4147-A177-3AD203B41FA5}">
                      <a16:colId xmlns:a16="http://schemas.microsoft.com/office/drawing/2014/main" val="20000"/>
                    </a:ext>
                  </a:extLst>
                </a:gridCol>
                <a:gridCol w="2068025">
                  <a:extLst>
                    <a:ext uri="{9D8B030D-6E8A-4147-A177-3AD203B41FA5}">
                      <a16:colId xmlns:a16="http://schemas.microsoft.com/office/drawing/2014/main" val="20001"/>
                    </a:ext>
                  </a:extLst>
                </a:gridCol>
                <a:gridCol w="2668425">
                  <a:extLst>
                    <a:ext uri="{9D8B030D-6E8A-4147-A177-3AD203B41FA5}">
                      <a16:colId xmlns:a16="http://schemas.microsoft.com/office/drawing/2014/main" val="20002"/>
                    </a:ext>
                  </a:extLst>
                </a:gridCol>
                <a:gridCol w="100065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46330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50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e-exercises, e-games, e-scenarious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Computer, Internet, e-training platform</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On-line  </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1"/>
                  </a:ext>
                </a:extLst>
              </a:tr>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Break</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Water and fruits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2"/>
                  </a:ext>
                </a:extLst>
              </a:tr>
              <a:tr h="3600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50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e-exercises, e-games, e-scenarious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Computer, Internet, e-training platform</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On-line  </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3"/>
                  </a:ext>
                </a:extLst>
              </a:tr>
            </a:tbl>
          </a:graphicData>
        </a:graphic>
      </p:graphicFrame>
      <p:sp>
        <p:nvSpPr>
          <p:cNvPr id="479" name="Google Shape;479;p12"/>
          <p:cNvSpPr txBox="1"/>
          <p:nvPr/>
        </p:nvSpPr>
        <p:spPr>
          <a:xfrm>
            <a:off x="116100" y="7635686"/>
            <a:ext cx="1340073" cy="3528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4</a:t>
            </a:r>
            <a:endParaRPr sz="1693" b="0" i="0" u="none" strike="noStrike" cap="none">
              <a:solidFill>
                <a:srgbClr val="000000"/>
              </a:solidFill>
              <a:latin typeface="Calibri"/>
              <a:ea typeface="Calibri"/>
              <a:cs typeface="Calibri"/>
              <a:sym typeface="Calibri"/>
            </a:endParaRPr>
          </a:p>
        </p:txBody>
      </p:sp>
      <p:sp>
        <p:nvSpPr>
          <p:cNvPr id="480" name="Google Shape;480;p12"/>
          <p:cNvSpPr txBox="1"/>
          <p:nvPr/>
        </p:nvSpPr>
        <p:spPr>
          <a:xfrm>
            <a:off x="103712" y="419702"/>
            <a:ext cx="2192062" cy="4396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57"/>
              <a:buFont typeface="Arial"/>
              <a:buNone/>
            </a:pPr>
            <a:r>
              <a:rPr lang="en-US" sz="2257" b="1" i="0" u="none" strike="noStrike" cap="none">
                <a:solidFill>
                  <a:srgbClr val="000000"/>
                </a:solidFill>
                <a:latin typeface="Calibri"/>
                <a:ea typeface="Calibri"/>
                <a:cs typeface="Calibri"/>
                <a:sym typeface="Calibri"/>
              </a:rPr>
              <a:t>TA1 - PLANNING</a:t>
            </a:r>
            <a:endParaRPr sz="2257" b="1" i="0" u="none" strike="noStrike" cap="none">
              <a:solidFill>
                <a:srgbClr val="000000"/>
              </a:solidFill>
              <a:latin typeface="Calibri"/>
              <a:ea typeface="Calibri"/>
              <a:cs typeface="Calibri"/>
              <a:sym typeface="Calibri"/>
            </a:endParaRPr>
          </a:p>
        </p:txBody>
      </p:sp>
      <p:sp>
        <p:nvSpPr>
          <p:cNvPr id="481" name="Google Shape;481;p12"/>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sp>
        <p:nvSpPr>
          <p:cNvPr id="482" name="Google Shape;482;p12"/>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2551"/>
        <p:cNvGrpSpPr/>
        <p:nvPr/>
      </p:nvGrpSpPr>
      <p:grpSpPr>
        <a:xfrm>
          <a:off x="0" y="0"/>
          <a:ext cx="0" cy="0"/>
          <a:chOff x="0" y="0"/>
          <a:chExt cx="0" cy="0"/>
        </a:xfrm>
      </p:grpSpPr>
      <p:sp>
        <p:nvSpPr>
          <p:cNvPr id="2552" name="Google Shape;2552;g115542f9b18_2_75"/>
          <p:cNvSpPr/>
          <p:nvPr/>
        </p:nvSpPr>
        <p:spPr>
          <a:xfrm>
            <a:off x="-69502" y="2218"/>
            <a:ext cx="7382320" cy="313182"/>
          </a:xfrm>
          <a:custGeom>
            <a:avLst/>
            <a:gdLst/>
            <a:ahLst/>
            <a:cxnLst/>
            <a:rect l="l" t="t" r="r" b="b"/>
            <a:pathLst>
              <a:path w="3756906" h="152400" extrusionOk="0">
                <a:moveTo>
                  <a:pt x="0" y="0"/>
                </a:moveTo>
                <a:lnTo>
                  <a:pt x="3756906" y="0"/>
                </a:lnTo>
                <a:lnTo>
                  <a:pt x="3756906" y="152400"/>
                </a:lnTo>
                <a:lnTo>
                  <a:pt x="0" y="152400"/>
                </a:lnTo>
                <a:close/>
              </a:path>
            </a:pathLst>
          </a:custGeom>
          <a:solidFill>
            <a:srgbClr val="1B48AB"/>
          </a:solidFill>
          <a:ln>
            <a:noFill/>
          </a:ln>
        </p:spPr>
      </p:sp>
      <p:pic>
        <p:nvPicPr>
          <p:cNvPr id="2553" name="Google Shape;2553;g115542f9b18_2_75"/>
          <p:cNvPicPr preferRelativeResize="0"/>
          <p:nvPr/>
        </p:nvPicPr>
        <p:blipFill rotWithShape="1">
          <a:blip r:embed="rId3">
            <a:alphaModFix/>
          </a:blip>
          <a:srcRect/>
          <a:stretch/>
        </p:blipFill>
        <p:spPr>
          <a:xfrm>
            <a:off x="13980" y="9582983"/>
            <a:ext cx="7280990" cy="451421"/>
          </a:xfrm>
          <a:prstGeom prst="rect">
            <a:avLst/>
          </a:prstGeom>
          <a:noFill/>
          <a:ln>
            <a:noFill/>
          </a:ln>
        </p:spPr>
      </p:pic>
      <p:graphicFrame>
        <p:nvGraphicFramePr>
          <p:cNvPr id="2554" name="Google Shape;2554;g115542f9b18_2_75"/>
          <p:cNvGraphicFramePr/>
          <p:nvPr/>
        </p:nvGraphicFramePr>
        <p:xfrm>
          <a:off x="303805" y="1015055"/>
          <a:ext cx="6707575" cy="3659393"/>
        </p:xfrm>
        <a:graphic>
          <a:graphicData uri="http://schemas.openxmlformats.org/drawingml/2006/table">
            <a:tbl>
              <a:tblPr firstRow="1" firstCol="1" bandRow="1">
                <a:noFill/>
                <a:tableStyleId>{CFE9B19D-4B07-4ACC-8942-F27F118BCE7E}</a:tableStyleId>
              </a:tblPr>
              <a:tblGrid>
                <a:gridCol w="993025">
                  <a:extLst>
                    <a:ext uri="{9D8B030D-6E8A-4147-A177-3AD203B41FA5}">
                      <a16:colId xmlns:a16="http://schemas.microsoft.com/office/drawing/2014/main" val="20000"/>
                    </a:ext>
                  </a:extLst>
                </a:gridCol>
                <a:gridCol w="2059900">
                  <a:extLst>
                    <a:ext uri="{9D8B030D-6E8A-4147-A177-3AD203B41FA5}">
                      <a16:colId xmlns:a16="http://schemas.microsoft.com/office/drawing/2014/main" val="20001"/>
                    </a:ext>
                  </a:extLst>
                </a:gridCol>
                <a:gridCol w="2657925">
                  <a:extLst>
                    <a:ext uri="{9D8B030D-6E8A-4147-A177-3AD203B41FA5}">
                      <a16:colId xmlns:a16="http://schemas.microsoft.com/office/drawing/2014/main" val="20002"/>
                    </a:ext>
                  </a:extLst>
                </a:gridCol>
                <a:gridCol w="996725">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544125">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50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Ice Breaking</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PowerPoint-TA7</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1"/>
                  </a:ext>
                </a:extLst>
              </a:tr>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Break</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Drinks and fruits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2"/>
                  </a:ext>
                </a:extLst>
              </a:tr>
              <a:tr h="544125">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50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Reflection - Discussion about what we have done in the SL process or project.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15000"/>
                        </a:lnSpc>
                        <a:spcBef>
                          <a:spcPts val="0"/>
                        </a:spcBef>
                        <a:spcAft>
                          <a:spcPts val="0"/>
                        </a:spcAft>
                        <a:buClr>
                          <a:srgbClr val="000000"/>
                        </a:buClr>
                        <a:buSzPts val="1100"/>
                        <a:buFont typeface="Arial"/>
                        <a:buNone/>
                      </a:pPr>
                      <a:r>
                        <a:rPr lang="en-US" sz="1100" u="none" strike="noStrike" cap="none"/>
                        <a:t>Computer or laptop, PowerPoint-Brief presentation of the previous sessions, Notebook or post-its,  Markers or pens</a:t>
                      </a:r>
                      <a:endParaRPr sz="1100" u="none" strike="noStrike" cap="none"/>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3"/>
                  </a:ext>
                </a:extLst>
              </a:tr>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Break</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Drinks and fruits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4"/>
                  </a:ext>
                </a:extLst>
              </a:tr>
              <a:tr h="5073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50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Let’s develop communication and dissemination materials.</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Computer or laptop, Notebook, Post-its, Paper, Whiteboard, Markers or Pen, Mobile phone with camera or camera</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 </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5"/>
                  </a:ext>
                </a:extLst>
              </a:tr>
              <a:tr h="2041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Break</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chemeClr val="dk1"/>
                        </a:buClr>
                        <a:buSzPts val="1100"/>
                        <a:buFont typeface="Arial"/>
                        <a:buNone/>
                      </a:pPr>
                      <a:r>
                        <a:rPr lang="en-US" sz="1100" u="none" strike="noStrike" cap="none"/>
                        <a:t>Drinks and fruits</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 </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6"/>
                  </a:ext>
                </a:extLst>
              </a:tr>
              <a:tr h="27120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50 minutes</a:t>
                      </a:r>
                      <a:endParaRPr sz="1100" u="none" strike="noStrike" cap="none"/>
                    </a:p>
                  </a:txBody>
                  <a:tcPr marL="64500" marR="64500" marT="0" marB="0"/>
                </a:tc>
                <a:tc>
                  <a:txBody>
                    <a:bodyPr/>
                    <a:lstStyle/>
                    <a:p>
                      <a:pPr marL="0" marR="0" lvl="0" indent="0" algn="just" rtl="0">
                        <a:lnSpc>
                          <a:spcPct val="100000"/>
                        </a:lnSpc>
                        <a:spcBef>
                          <a:spcPts val="0"/>
                        </a:spcBef>
                        <a:spcAft>
                          <a:spcPts val="0"/>
                        </a:spcAft>
                        <a:buClr>
                          <a:schemeClr val="dk1"/>
                        </a:buClr>
                        <a:buSzPts val="1100"/>
                        <a:buFont typeface="Arial"/>
                        <a:buNone/>
                      </a:pPr>
                      <a:r>
                        <a:rPr lang="en-US" sz="1000" b="1" u="none" strike="noStrike" cap="none"/>
                        <a:t> </a:t>
                      </a:r>
                      <a:r>
                        <a:rPr lang="en-US" sz="1100" u="none" strike="noStrike" cap="none"/>
                        <a:t>Let’s engage the community.</a:t>
                      </a:r>
                      <a:endParaRPr sz="1100" u="none" strike="noStrike" cap="none"/>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Printed documents, Dissemination and communication materials, and Photos from the previous activity</a:t>
                      </a:r>
                      <a:endParaRPr sz="1100" u="none" strike="noStrike" cap="none"/>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a:t>
                      </a:r>
                      <a:endParaRPr sz="1100" u="none" strike="noStrike" cap="none"/>
                    </a:p>
                  </a:txBody>
                  <a:tcPr marL="64500" marR="64500" marT="0" marB="0"/>
                </a:tc>
                <a:extLst>
                  <a:ext uri="{0D108BD9-81ED-4DB2-BD59-A6C34878D82A}">
                    <a16:rowId xmlns:a16="http://schemas.microsoft.com/office/drawing/2014/main" val="10007"/>
                  </a:ext>
                </a:extLst>
              </a:tr>
              <a:tr h="27120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10 minutes</a:t>
                      </a:r>
                      <a:endParaRPr sz="1100" u="none" strike="noStrike" cap="none"/>
                    </a:p>
                  </a:txBody>
                  <a:tcPr marL="64500" marR="64500" marT="0" marB="0"/>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Break</a:t>
                      </a:r>
                      <a:endParaRPr sz="1000" b="1" u="none" strike="noStrike" cap="none"/>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Drinks and fruits</a:t>
                      </a:r>
                      <a:endParaRPr sz="1100" u="none" strike="noStrike" cap="none"/>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a:t>
                      </a:r>
                      <a:endParaRPr sz="1100" u="none" strike="noStrike" cap="none"/>
                    </a:p>
                  </a:txBody>
                  <a:tcPr marL="64500" marR="64500" marT="0" marB="0"/>
                </a:tc>
                <a:extLst>
                  <a:ext uri="{0D108BD9-81ED-4DB2-BD59-A6C34878D82A}">
                    <a16:rowId xmlns:a16="http://schemas.microsoft.com/office/drawing/2014/main" val="10008"/>
                  </a:ext>
                </a:extLst>
              </a:tr>
              <a:tr h="33787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50 minutes</a:t>
                      </a:r>
                      <a:endParaRPr sz="1100" u="none" strike="noStrike" cap="none"/>
                    </a:p>
                  </a:txBody>
                  <a:tcPr marL="64500" marR="64500" marT="0" marB="0"/>
                </a:tc>
                <a:tc>
                  <a:txBody>
                    <a:bodyPr/>
                    <a:lstStyle/>
                    <a:p>
                      <a:pPr marL="0" marR="0" lvl="0" indent="0" algn="just" rtl="0">
                        <a:lnSpc>
                          <a:spcPct val="100000"/>
                        </a:lnSpc>
                        <a:spcBef>
                          <a:spcPts val="0"/>
                        </a:spcBef>
                        <a:spcAft>
                          <a:spcPts val="0"/>
                        </a:spcAft>
                        <a:buClr>
                          <a:schemeClr val="dk1"/>
                        </a:buClr>
                        <a:buSzPts val="1100"/>
                        <a:buFont typeface="Arial"/>
                        <a:buNone/>
                      </a:pPr>
                      <a:r>
                        <a:rPr lang="en-US" sz="1100" u="none" strike="noStrike" cap="none"/>
                        <a:t>Sharing experience.</a:t>
                      </a:r>
                      <a:endParaRPr sz="1100" u="none" strike="noStrike" cap="none"/>
                    </a:p>
                  </a:txBody>
                  <a:tcPr marL="64500" marR="64500" marT="0" marB="0"/>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Mobile phone with camera or camera</a:t>
                      </a:r>
                      <a:endParaRPr sz="1100" u="none" strike="noStrike" cap="none"/>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a:t>
                      </a:r>
                      <a:endParaRPr sz="1100" u="none" strike="noStrike" cap="none"/>
                    </a:p>
                  </a:txBody>
                  <a:tcPr marL="64500" marR="64500" marT="0" marB="0"/>
                </a:tc>
                <a:extLst>
                  <a:ext uri="{0D108BD9-81ED-4DB2-BD59-A6C34878D82A}">
                    <a16:rowId xmlns:a16="http://schemas.microsoft.com/office/drawing/2014/main" val="10009"/>
                  </a:ext>
                </a:extLst>
              </a:tr>
            </a:tbl>
          </a:graphicData>
        </a:graphic>
      </p:graphicFrame>
      <p:graphicFrame>
        <p:nvGraphicFramePr>
          <p:cNvPr id="2555" name="Google Shape;2555;g115542f9b18_2_75"/>
          <p:cNvGraphicFramePr/>
          <p:nvPr/>
        </p:nvGraphicFramePr>
        <p:xfrm>
          <a:off x="254642" y="4954136"/>
          <a:ext cx="6734050" cy="3001368"/>
        </p:xfrm>
        <a:graphic>
          <a:graphicData uri="http://schemas.openxmlformats.org/drawingml/2006/table">
            <a:tbl>
              <a:tblPr firstRow="1" firstCol="1" bandRow="1">
                <a:noFill/>
                <a:tableStyleId>{CFE9B19D-4B07-4ACC-8942-F27F118BCE7E}</a:tableStyleId>
              </a:tblPr>
              <a:tblGrid>
                <a:gridCol w="996950">
                  <a:extLst>
                    <a:ext uri="{9D8B030D-6E8A-4147-A177-3AD203B41FA5}">
                      <a16:colId xmlns:a16="http://schemas.microsoft.com/office/drawing/2014/main" val="20000"/>
                    </a:ext>
                  </a:extLst>
                </a:gridCol>
                <a:gridCol w="2068025">
                  <a:extLst>
                    <a:ext uri="{9D8B030D-6E8A-4147-A177-3AD203B41FA5}">
                      <a16:colId xmlns:a16="http://schemas.microsoft.com/office/drawing/2014/main" val="20001"/>
                    </a:ext>
                  </a:extLst>
                </a:gridCol>
                <a:gridCol w="2668425">
                  <a:extLst>
                    <a:ext uri="{9D8B030D-6E8A-4147-A177-3AD203B41FA5}">
                      <a16:colId xmlns:a16="http://schemas.microsoft.com/office/drawing/2014/main" val="20002"/>
                    </a:ext>
                  </a:extLst>
                </a:gridCol>
                <a:gridCol w="100065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3600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55 minutes</a:t>
                      </a:r>
                      <a:endParaRPr sz="1100" u="none" strike="noStrike" cap="none">
                        <a:latin typeface="Calibri"/>
                        <a:ea typeface="Calibri"/>
                        <a:cs typeface="Calibri"/>
                        <a:sym typeface="Calibri"/>
                      </a:endParaRPr>
                    </a:p>
                  </a:txBody>
                  <a:tcPr marL="64500" marR="64500" marT="0" marB="0"/>
                </a:tc>
                <a:tc>
                  <a:txBody>
                    <a:bodyPr/>
                    <a:lstStyle/>
                    <a:p>
                      <a:pPr marL="0" marR="0" lvl="0" indent="0" algn="just" rtl="0">
                        <a:lnSpc>
                          <a:spcPct val="100000"/>
                        </a:lnSpc>
                        <a:spcBef>
                          <a:spcPts val="0"/>
                        </a:spcBef>
                        <a:spcAft>
                          <a:spcPts val="0"/>
                        </a:spcAft>
                        <a:buClr>
                          <a:schemeClr val="dk1"/>
                        </a:buClr>
                        <a:buSzPts val="1100"/>
                        <a:buFont typeface="Arial"/>
                        <a:buNone/>
                      </a:pPr>
                      <a:r>
                        <a:rPr lang="en-US" sz="1100" u="none" strike="noStrike" cap="none"/>
                        <a:t>Preparation for the final event</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Communication and dissemination materials from the previous sessions </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 </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1"/>
                  </a:ext>
                </a:extLst>
              </a:tr>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Break</a:t>
                      </a:r>
                      <a:endParaRPr sz="1100" u="none" strike="noStrike" cap="none"/>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Water and fruits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2"/>
                  </a:ext>
                </a:extLst>
              </a:tr>
              <a:tr h="5441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55 minutes</a:t>
                      </a:r>
                      <a:endParaRPr sz="1100" u="none" strike="noStrike" cap="none">
                        <a:latin typeface="Calibri"/>
                        <a:ea typeface="Calibri"/>
                        <a:cs typeface="Calibri"/>
                        <a:sym typeface="Calibri"/>
                      </a:endParaRPr>
                    </a:p>
                  </a:txBody>
                  <a:tcPr marL="64500" marR="64500" marT="0" marB="0"/>
                </a:tc>
                <a:tc>
                  <a:txBody>
                    <a:bodyPr/>
                    <a:lstStyle/>
                    <a:p>
                      <a:pPr marL="0" marR="0" lvl="0" indent="0" algn="just" rtl="0">
                        <a:lnSpc>
                          <a:spcPct val="100000"/>
                        </a:lnSpc>
                        <a:spcBef>
                          <a:spcPts val="0"/>
                        </a:spcBef>
                        <a:spcAft>
                          <a:spcPts val="0"/>
                        </a:spcAft>
                        <a:buClr>
                          <a:schemeClr val="dk1"/>
                        </a:buClr>
                        <a:buSzPts val="1100"/>
                        <a:buFont typeface="Arial"/>
                        <a:buNone/>
                      </a:pPr>
                      <a:r>
                        <a:rPr lang="en-US" sz="1100" u="none" strike="noStrike" cap="none"/>
                        <a:t>Preparation for the final event </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Communication and dissemination materials from the previous sessions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3"/>
                  </a:ext>
                </a:extLst>
              </a:tr>
              <a:tr h="239325">
                <a:tc>
                  <a:txBody>
                    <a:bodyPr/>
                    <a:lstStyle/>
                    <a:p>
                      <a:pPr marL="0" marR="0" lvl="0" indent="0" algn="l" rtl="0">
                        <a:lnSpc>
                          <a:spcPct val="107000"/>
                        </a:lnSpc>
                        <a:spcBef>
                          <a:spcPts val="0"/>
                        </a:spcBef>
                        <a:spcAft>
                          <a:spcPts val="0"/>
                        </a:spcAft>
                        <a:buClr>
                          <a:srgbClr val="000000"/>
                        </a:buClr>
                        <a:buSzPts val="1100"/>
                        <a:buFont typeface="Arial"/>
                        <a:buNone/>
                      </a:pPr>
                      <a:r>
                        <a:rPr lang="en-US" sz="1100" b="0" u="none" strike="noStrike" cap="none">
                          <a:solidFill>
                            <a:schemeClr val="dk1"/>
                          </a:solidFill>
                        </a:rPr>
                        <a:t>??</a:t>
                      </a:r>
                      <a:endParaRPr sz="1100" u="none" strike="noStrike" cap="none"/>
                    </a:p>
                  </a:txBody>
                  <a:tcPr marL="64500" marR="64500" marT="0" marB="0"/>
                </a:tc>
                <a:tc>
                  <a:txBody>
                    <a:bodyPr/>
                    <a:lstStyle/>
                    <a:p>
                      <a:pPr marL="0" marR="0" lvl="0" indent="0" algn="just" rtl="0">
                        <a:lnSpc>
                          <a:spcPct val="100000"/>
                        </a:lnSpc>
                        <a:spcBef>
                          <a:spcPts val="0"/>
                        </a:spcBef>
                        <a:spcAft>
                          <a:spcPts val="0"/>
                        </a:spcAft>
                        <a:buClr>
                          <a:srgbClr val="000000"/>
                        </a:buClr>
                        <a:buSzPts val="1100"/>
                        <a:buFont typeface="Arial"/>
                        <a:buNone/>
                      </a:pPr>
                      <a:r>
                        <a:rPr lang="en-US" sz="1100" u="none" strike="noStrike" cap="none"/>
                        <a:t>Break</a:t>
                      </a:r>
                      <a:endParaRPr sz="1100" u="none" strike="noStrike" cap="none"/>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If the event takes place on the same day, we can have 30 minutes break. If it is done the next day, participants will have free time until its implementation. </a:t>
                      </a:r>
                      <a:endParaRPr sz="1100" u="none" strike="noStrike" cap="none"/>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p>
                  </a:txBody>
                  <a:tcPr marL="64500" marR="64500" marT="0" marB="0"/>
                </a:tc>
                <a:extLst>
                  <a:ext uri="{0D108BD9-81ED-4DB2-BD59-A6C34878D82A}">
                    <a16:rowId xmlns:a16="http://schemas.microsoft.com/office/drawing/2014/main" val="10004"/>
                  </a:ext>
                </a:extLst>
              </a:tr>
              <a:tr h="5441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240 minutes</a:t>
                      </a:r>
                      <a:endParaRPr sz="1100" u="none" strike="noStrike" cap="none"/>
                    </a:p>
                  </a:txBody>
                  <a:tcPr marL="64500" marR="64500" marT="0" marB="0"/>
                </a:tc>
                <a:tc>
                  <a:txBody>
                    <a:bodyPr/>
                    <a:lstStyle/>
                    <a:p>
                      <a:pPr marL="0" marR="0" lvl="0" indent="0" algn="just" rtl="0">
                        <a:lnSpc>
                          <a:spcPct val="100000"/>
                        </a:lnSpc>
                        <a:spcBef>
                          <a:spcPts val="0"/>
                        </a:spcBef>
                        <a:spcAft>
                          <a:spcPts val="0"/>
                        </a:spcAft>
                        <a:buClr>
                          <a:schemeClr val="dk1"/>
                        </a:buClr>
                        <a:buSzPts val="1100"/>
                        <a:buFont typeface="Arial"/>
                        <a:buNone/>
                      </a:pPr>
                      <a:r>
                        <a:rPr lang="en-US" sz="1100" u="none" strike="noStrike" cap="none"/>
                        <a:t>Final Event: Communicating the results</a:t>
                      </a:r>
                      <a:endParaRPr sz="1100" u="none" strike="noStrike" cap="none"/>
                    </a:p>
                  </a:txBody>
                  <a:tcPr marL="64500" marR="64500" marT="0" marB="0"/>
                </a:tc>
                <a:tc>
                  <a:txBody>
                    <a:bodyPr/>
                    <a:lstStyle/>
                    <a:p>
                      <a:pPr marL="0" marR="0" lvl="0" indent="0" algn="l" rtl="0">
                        <a:lnSpc>
                          <a:spcPct val="107000"/>
                        </a:lnSpc>
                        <a:spcBef>
                          <a:spcPts val="0"/>
                        </a:spcBef>
                        <a:spcAft>
                          <a:spcPts val="0"/>
                        </a:spcAft>
                        <a:buClr>
                          <a:schemeClr val="dk1"/>
                        </a:buClr>
                        <a:buSzPts val="1100"/>
                        <a:buFont typeface="Arial"/>
                        <a:buNone/>
                      </a:pPr>
                      <a:r>
                        <a:rPr lang="en-US" sz="1100" u="none" strike="noStrike" cap="none"/>
                        <a:t>Communication and dissemination materials from the previous sessions, Mobile phone with camera or camera, Photo album, Post-its, Markets, Whiteboard</a:t>
                      </a:r>
                      <a:endParaRPr sz="1100" u="none" strike="noStrike" cap="none"/>
                    </a:p>
                    <a:p>
                      <a:pPr marL="0" marR="0" lvl="0" indent="0" algn="l" rtl="0">
                        <a:lnSpc>
                          <a:spcPct val="107000"/>
                        </a:lnSpc>
                        <a:spcBef>
                          <a:spcPts val="0"/>
                        </a:spcBef>
                        <a:spcAft>
                          <a:spcPts val="0"/>
                        </a:spcAft>
                        <a:buClr>
                          <a:srgbClr val="000000"/>
                        </a:buClr>
                        <a:buSzPts val="1100"/>
                        <a:buFont typeface="Arial"/>
                        <a:buNone/>
                      </a:pPr>
                      <a:endParaRPr sz="1100" u="none" strike="noStrike" cap="none"/>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a:t>
                      </a:r>
                      <a:endParaRPr sz="1100" u="none" strike="noStrike" cap="none"/>
                    </a:p>
                  </a:txBody>
                  <a:tcPr marL="64500" marR="64500" marT="0" marB="0"/>
                </a:tc>
                <a:extLst>
                  <a:ext uri="{0D108BD9-81ED-4DB2-BD59-A6C34878D82A}">
                    <a16:rowId xmlns:a16="http://schemas.microsoft.com/office/drawing/2014/main" val="10005"/>
                  </a:ext>
                </a:extLst>
              </a:tr>
            </a:tbl>
          </a:graphicData>
        </a:graphic>
      </p:graphicFrame>
      <p:sp>
        <p:nvSpPr>
          <p:cNvPr id="2556" name="Google Shape;2556;g115542f9b18_2_75"/>
          <p:cNvSpPr txBox="1"/>
          <p:nvPr/>
        </p:nvSpPr>
        <p:spPr>
          <a:xfrm>
            <a:off x="81527" y="4649105"/>
            <a:ext cx="1340100" cy="35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2</a:t>
            </a:r>
            <a:endParaRPr sz="1693" b="0" i="0" u="none" strike="noStrike" cap="none">
              <a:solidFill>
                <a:srgbClr val="000000"/>
              </a:solidFill>
              <a:latin typeface="Calibri"/>
              <a:ea typeface="Calibri"/>
              <a:cs typeface="Calibri"/>
              <a:sym typeface="Calibri"/>
            </a:endParaRPr>
          </a:p>
        </p:txBody>
      </p:sp>
      <p:sp>
        <p:nvSpPr>
          <p:cNvPr id="2557" name="Google Shape;2557;g115542f9b18_2_75"/>
          <p:cNvSpPr txBox="1"/>
          <p:nvPr/>
        </p:nvSpPr>
        <p:spPr>
          <a:xfrm>
            <a:off x="81527" y="713642"/>
            <a:ext cx="1340100" cy="35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1</a:t>
            </a:r>
            <a:endParaRPr sz="1693" b="0" i="0" u="none" strike="noStrike" cap="none">
              <a:solidFill>
                <a:srgbClr val="000000"/>
              </a:solidFill>
              <a:latin typeface="Calibri"/>
              <a:ea typeface="Calibri"/>
              <a:cs typeface="Calibri"/>
              <a:sym typeface="Calibri"/>
            </a:endParaRPr>
          </a:p>
        </p:txBody>
      </p:sp>
      <p:graphicFrame>
        <p:nvGraphicFramePr>
          <p:cNvPr id="2558" name="Google Shape;2558;g115542f9b18_2_75"/>
          <p:cNvGraphicFramePr/>
          <p:nvPr/>
        </p:nvGraphicFramePr>
        <p:xfrm>
          <a:off x="254628" y="8300670"/>
          <a:ext cx="6734050" cy="929438"/>
        </p:xfrm>
        <a:graphic>
          <a:graphicData uri="http://schemas.openxmlformats.org/drawingml/2006/table">
            <a:tbl>
              <a:tblPr firstRow="1" firstCol="1" bandRow="1">
                <a:noFill/>
                <a:tableStyleId>{CFE9B19D-4B07-4ACC-8942-F27F118BCE7E}</a:tableStyleId>
              </a:tblPr>
              <a:tblGrid>
                <a:gridCol w="996950">
                  <a:extLst>
                    <a:ext uri="{9D8B030D-6E8A-4147-A177-3AD203B41FA5}">
                      <a16:colId xmlns:a16="http://schemas.microsoft.com/office/drawing/2014/main" val="20000"/>
                    </a:ext>
                  </a:extLst>
                </a:gridCol>
                <a:gridCol w="2068025">
                  <a:extLst>
                    <a:ext uri="{9D8B030D-6E8A-4147-A177-3AD203B41FA5}">
                      <a16:colId xmlns:a16="http://schemas.microsoft.com/office/drawing/2014/main" val="20001"/>
                    </a:ext>
                  </a:extLst>
                </a:gridCol>
                <a:gridCol w="2668425">
                  <a:extLst>
                    <a:ext uri="{9D8B030D-6E8A-4147-A177-3AD203B41FA5}">
                      <a16:colId xmlns:a16="http://schemas.microsoft.com/office/drawing/2014/main" val="20002"/>
                    </a:ext>
                  </a:extLst>
                </a:gridCol>
                <a:gridCol w="100065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22320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55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e-exercises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Computer, Internet, e-training platform</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On-line  </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1"/>
                  </a:ext>
                </a:extLst>
              </a:tr>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10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Break</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Water and fruits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On-line</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2"/>
                  </a:ext>
                </a:extLst>
              </a:tr>
              <a:tr h="22670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55 minutes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e-exercises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Computer, Internet, e-training platform</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On-line  </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3"/>
                  </a:ext>
                </a:extLst>
              </a:tr>
            </a:tbl>
          </a:graphicData>
        </a:graphic>
      </p:graphicFrame>
      <p:sp>
        <p:nvSpPr>
          <p:cNvPr id="2559" name="Google Shape;2559;g115542f9b18_2_75"/>
          <p:cNvSpPr txBox="1"/>
          <p:nvPr/>
        </p:nvSpPr>
        <p:spPr>
          <a:xfrm>
            <a:off x="81537" y="7990781"/>
            <a:ext cx="1340100" cy="35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a:t>
            </a:r>
            <a:r>
              <a:rPr lang="en-US" sz="1693">
                <a:latin typeface="Calibri"/>
                <a:ea typeface="Calibri"/>
                <a:cs typeface="Calibri"/>
                <a:sym typeface="Calibri"/>
              </a:rPr>
              <a:t>3</a:t>
            </a:r>
            <a:endParaRPr sz="1693" b="0" i="0" u="none" strike="noStrike" cap="none">
              <a:solidFill>
                <a:srgbClr val="000000"/>
              </a:solidFill>
              <a:latin typeface="Calibri"/>
              <a:ea typeface="Calibri"/>
              <a:cs typeface="Calibri"/>
              <a:sym typeface="Calibri"/>
            </a:endParaRPr>
          </a:p>
        </p:txBody>
      </p:sp>
      <p:sp>
        <p:nvSpPr>
          <p:cNvPr id="2560" name="Google Shape;2560;g115542f9b18_2_75"/>
          <p:cNvSpPr txBox="1"/>
          <p:nvPr/>
        </p:nvSpPr>
        <p:spPr>
          <a:xfrm>
            <a:off x="103712" y="348265"/>
            <a:ext cx="2192100" cy="43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57"/>
              <a:buFont typeface="Arial"/>
              <a:buNone/>
            </a:pPr>
            <a:r>
              <a:rPr lang="en-US" sz="2257" b="1" i="0" u="none" strike="noStrike" cap="none">
                <a:solidFill>
                  <a:srgbClr val="000000"/>
                </a:solidFill>
                <a:latin typeface="Calibri"/>
                <a:ea typeface="Calibri"/>
                <a:cs typeface="Calibri"/>
                <a:sym typeface="Calibri"/>
              </a:rPr>
              <a:t>TA7 - PLANNING</a:t>
            </a:r>
            <a:endParaRPr sz="2257" b="1" i="0" u="none" strike="noStrike" cap="none">
              <a:solidFill>
                <a:srgbClr val="000000"/>
              </a:solidFill>
              <a:latin typeface="Calibri"/>
              <a:ea typeface="Calibri"/>
              <a:cs typeface="Calibri"/>
              <a:sym typeface="Calibri"/>
            </a:endParaRPr>
          </a:p>
        </p:txBody>
      </p:sp>
      <p:sp>
        <p:nvSpPr>
          <p:cNvPr id="2561" name="Google Shape;2561;g115542f9b18_2_75"/>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sp>
        <p:nvSpPr>
          <p:cNvPr id="2562" name="Google Shape;2562;g115542f9b18_2_75"/>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566"/>
        <p:cNvGrpSpPr/>
        <p:nvPr/>
      </p:nvGrpSpPr>
      <p:grpSpPr>
        <a:xfrm>
          <a:off x="0" y="0"/>
          <a:ext cx="0" cy="0"/>
          <a:chOff x="0" y="0"/>
          <a:chExt cx="0" cy="0"/>
        </a:xfrm>
      </p:grpSpPr>
      <p:pic>
        <p:nvPicPr>
          <p:cNvPr id="2567" name="Google Shape;2567;g115542f9b18_2_359"/>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568" name="Google Shape;2568;g115542f9b18_2_359"/>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569" name="Google Shape;2569;g115542f9b18_2_359"/>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13</a:t>
            </a:r>
            <a:endParaRPr sz="1400" b="0" i="0" u="none" strike="noStrike" cap="none">
              <a:solidFill>
                <a:srgbClr val="000000"/>
              </a:solidFill>
              <a:latin typeface="Arial"/>
              <a:ea typeface="Arial"/>
              <a:cs typeface="Arial"/>
              <a:sym typeface="Arial"/>
            </a:endParaRPr>
          </a:p>
        </p:txBody>
      </p:sp>
      <p:sp>
        <p:nvSpPr>
          <p:cNvPr id="2570" name="Google Shape;2570;g115542f9b18_2_359"/>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571" name="Google Shape;2571;g115542f9b18_2_359"/>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572" name="Google Shape;2572;g115542f9b18_2_359"/>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573" name="Google Shape;2573;g115542f9b18_2_359"/>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2574" name="Google Shape;2574;g115542f9b18_2_359"/>
          <p:cNvSpPr txBox="1"/>
          <p:nvPr/>
        </p:nvSpPr>
        <p:spPr>
          <a:xfrm>
            <a:off x="723324" y="954000"/>
            <a:ext cx="5109000" cy="4911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17500" algn="just" rtl="0">
              <a:lnSpc>
                <a:spcPct val="10666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GD. How to communicate the results of an SDG-SL project?</a:t>
            </a:r>
            <a:endParaRPr sz="1400" b="0" i="0" u="none" strike="noStrike" cap="none">
              <a:solidFill>
                <a:schemeClr val="dk1"/>
              </a:solidFill>
              <a:latin typeface="Calibri"/>
              <a:ea typeface="Calibri"/>
              <a:cs typeface="Calibri"/>
              <a:sym typeface="Calibri"/>
            </a:endParaRPr>
          </a:p>
        </p:txBody>
      </p:sp>
      <p:sp>
        <p:nvSpPr>
          <p:cNvPr id="2575" name="Google Shape;2575;g115542f9b18_2_359"/>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2576" name="Google Shape;2576;g115542f9b18_2_359"/>
          <p:cNvSpPr txBox="1"/>
          <p:nvPr/>
        </p:nvSpPr>
        <p:spPr>
          <a:xfrm>
            <a:off x="723331" y="193476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SESSION OPENING</a:t>
            </a:r>
            <a:endParaRPr sz="1400" b="0" i="0" u="none" strike="noStrike" cap="none">
              <a:solidFill>
                <a:srgbClr val="0070C0"/>
              </a:solidFill>
              <a:latin typeface="Times New Roman"/>
              <a:ea typeface="Times New Roman"/>
              <a:cs typeface="Times New Roman"/>
              <a:sym typeface="Times New Roman"/>
            </a:endParaRPr>
          </a:p>
        </p:txBody>
      </p:sp>
      <p:sp>
        <p:nvSpPr>
          <p:cNvPr id="2577" name="Google Shape;2577;g115542f9b18_2_359"/>
          <p:cNvSpPr/>
          <p:nvPr/>
        </p:nvSpPr>
        <p:spPr>
          <a:xfrm>
            <a:off x="1137710" y="1851453"/>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578" name="Google Shape;2578;g115542f9b18_2_359"/>
          <p:cNvSpPr/>
          <p:nvPr/>
        </p:nvSpPr>
        <p:spPr>
          <a:xfrm>
            <a:off x="5906917" y="1017770"/>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579" name="Google Shape;2579;g115542f9b18_2_359"/>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580" name="Google Shape;2580;g115542f9b18_2_359"/>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 HOURS</a:t>
            </a:r>
            <a:endParaRPr sz="1400" b="0" i="0" u="none" strike="noStrike" cap="none">
              <a:solidFill>
                <a:schemeClr val="dk1"/>
              </a:solidFill>
              <a:latin typeface="Calibri"/>
              <a:ea typeface="Calibri"/>
              <a:cs typeface="Calibri"/>
              <a:sym typeface="Calibri"/>
            </a:endParaRPr>
          </a:p>
        </p:txBody>
      </p:sp>
      <p:sp>
        <p:nvSpPr>
          <p:cNvPr id="2581" name="Google Shape;2581;g115542f9b18_2_359"/>
          <p:cNvSpPr txBox="1"/>
          <p:nvPr/>
        </p:nvSpPr>
        <p:spPr>
          <a:xfrm>
            <a:off x="797925" y="2371350"/>
            <a:ext cx="5000400" cy="2621400"/>
          </a:xfrm>
          <a:prstGeom prst="rect">
            <a:avLst/>
          </a:prstGeom>
          <a:noFill/>
          <a:ln>
            <a:noFill/>
          </a:ln>
        </p:spPr>
        <p:txBody>
          <a:bodyPr spcFirstLastPara="1" wrap="square" lIns="91425" tIns="45700" rIns="91425" bIns="45700" anchor="t" anchorCtr="0">
            <a:spAutoFit/>
          </a:bodyPr>
          <a:lstStyle/>
          <a:p>
            <a:pPr marL="0" marR="0" lvl="0" indent="0" algn="just" rtl="0">
              <a:lnSpc>
                <a:spcPct val="107916"/>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Methodology</a:t>
            </a:r>
            <a:endParaRPr sz="1400" b="1"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F2F - Group Dynamic</a:t>
            </a:r>
            <a:endParaRPr sz="1400" b="0" i="0" u="none" strike="noStrike" cap="none">
              <a:solidFill>
                <a:schemeClr val="dk1"/>
              </a:solidFill>
              <a:latin typeface="Calibri"/>
              <a:ea typeface="Calibri"/>
              <a:cs typeface="Calibri"/>
              <a:sym typeface="Calibri"/>
            </a:endParaRPr>
          </a:p>
          <a:p>
            <a:pPr marL="457200" marR="0" lvl="0" indent="-317500" algn="just" rtl="0">
              <a:lnSpc>
                <a:spcPct val="107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Online Synchronous</a:t>
            </a: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Calibri"/>
              <a:ea typeface="Calibri"/>
              <a:cs typeface="Calibri"/>
              <a:sym typeface="Calibri"/>
            </a:endParaRPr>
          </a:p>
          <a:p>
            <a:pPr marL="457200" marR="0" lvl="0" indent="0" algn="just" rtl="0">
              <a:lnSpc>
                <a:spcPct val="107916"/>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Once the attendees have arrived in the classroom or connected online? We can start with an ice breaking activity in order for the participants to feel more comfortable with this final Training Activity. Then, the trainers will introduce the 7th Training Activity, including objectives, activities, and planning.</a:t>
            </a:r>
            <a:endParaRPr sz="1400" b="0" i="0" u="none" strike="noStrike" cap="none">
              <a:solidFill>
                <a:schemeClr val="dk1"/>
              </a:solidFill>
              <a:latin typeface="Calibri"/>
              <a:ea typeface="Calibri"/>
              <a:cs typeface="Calibri"/>
              <a:sym typeface="Calibri"/>
            </a:endParaRPr>
          </a:p>
        </p:txBody>
      </p:sp>
      <p:sp>
        <p:nvSpPr>
          <p:cNvPr id="2582" name="Google Shape;2582;g115542f9b18_2_359"/>
          <p:cNvSpPr/>
          <p:nvPr/>
        </p:nvSpPr>
        <p:spPr>
          <a:xfrm flipH="1">
            <a:off x="5906906" y="2167124"/>
            <a:ext cx="45691" cy="304264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583" name="Google Shape;2583;g115542f9b18_2_359"/>
          <p:cNvSpPr txBox="1"/>
          <p:nvPr/>
        </p:nvSpPr>
        <p:spPr>
          <a:xfrm>
            <a:off x="6061167" y="3635845"/>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50 MINUTES</a:t>
            </a:r>
            <a:endParaRPr sz="1400" b="0" i="0" u="none" strike="noStrike" cap="none">
              <a:solidFill>
                <a:schemeClr val="dk1"/>
              </a:solidFill>
              <a:latin typeface="Calibri"/>
              <a:ea typeface="Calibri"/>
              <a:cs typeface="Calibri"/>
              <a:sym typeface="Calibri"/>
            </a:endParaRPr>
          </a:p>
        </p:txBody>
      </p:sp>
      <p:sp>
        <p:nvSpPr>
          <p:cNvPr id="2584" name="Google Shape;2584;g115542f9b18_2_359"/>
          <p:cNvSpPr txBox="1"/>
          <p:nvPr/>
        </p:nvSpPr>
        <p:spPr>
          <a:xfrm>
            <a:off x="797929" y="594079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2585" name="Google Shape;2585;g115542f9b18_2_359"/>
          <p:cNvSpPr/>
          <p:nvPr/>
        </p:nvSpPr>
        <p:spPr>
          <a:xfrm>
            <a:off x="1168810" y="648247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586" name="Google Shape;2586;g115542f9b18_2_359"/>
          <p:cNvSpPr/>
          <p:nvPr/>
        </p:nvSpPr>
        <p:spPr>
          <a:xfrm flipH="1">
            <a:off x="5906920" y="5821861"/>
            <a:ext cx="45691" cy="465258"/>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587" name="Google Shape;2587;g115542f9b18_2_359"/>
          <p:cNvSpPr/>
          <p:nvPr/>
        </p:nvSpPr>
        <p:spPr>
          <a:xfrm>
            <a:off x="1137710" y="560202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588" name="Google Shape;2588;g115542f9b18_2_359"/>
          <p:cNvSpPr txBox="1"/>
          <p:nvPr/>
        </p:nvSpPr>
        <p:spPr>
          <a:xfrm>
            <a:off x="6061175" y="5854388"/>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rgbClr val="000000"/>
              </a:solidFill>
              <a:latin typeface="Arial"/>
              <a:ea typeface="Arial"/>
              <a:cs typeface="Arial"/>
              <a:sym typeface="Arial"/>
            </a:endParaRPr>
          </a:p>
        </p:txBody>
      </p:sp>
      <p:sp>
        <p:nvSpPr>
          <p:cNvPr id="2589" name="Google Shape;2589;g115542f9b18_2_359"/>
          <p:cNvSpPr txBox="1"/>
          <p:nvPr/>
        </p:nvSpPr>
        <p:spPr>
          <a:xfrm>
            <a:off x="797925" y="6987200"/>
            <a:ext cx="5000400" cy="25551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trainer will remind the participants of the topics in the previous activities and ask them about: </a:t>
            </a:r>
            <a:endParaRPr sz="1400" b="0" i="0" u="none" strike="noStrike" cap="none">
              <a:solidFill>
                <a:schemeClr val="dk1"/>
              </a:solidFill>
              <a:latin typeface="Calibri"/>
              <a:ea typeface="Calibri"/>
              <a:cs typeface="Calibri"/>
              <a:sym typeface="Calibri"/>
            </a:endParaRPr>
          </a:p>
          <a:p>
            <a:pPr marL="457200" marR="0" lvl="0" indent="-298450" algn="just" rtl="0">
              <a:lnSpc>
                <a:spcPct val="100000"/>
              </a:lnSpc>
              <a:spcBef>
                <a:spcPts val="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Which activity they found more useful.</a:t>
            </a:r>
            <a:endParaRPr sz="1400" b="0" i="0" u="none" strike="noStrike" cap="none">
              <a:solidFill>
                <a:schemeClr val="dk1"/>
              </a:solidFill>
              <a:latin typeface="Calibri"/>
              <a:ea typeface="Calibri"/>
              <a:cs typeface="Calibri"/>
              <a:sym typeface="Calibri"/>
            </a:endParaRPr>
          </a:p>
          <a:p>
            <a:pPr marL="457200" marR="0" lvl="0" indent="-298450" algn="just" rtl="0">
              <a:lnSpc>
                <a:spcPct val="100000"/>
              </a:lnSpc>
              <a:spcBef>
                <a:spcPts val="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Which activity they thought was best carried out.</a:t>
            </a:r>
            <a:endParaRPr sz="1400" b="0" i="0" u="none" strike="noStrike" cap="none">
              <a:solidFill>
                <a:schemeClr val="dk1"/>
              </a:solidFill>
              <a:latin typeface="Calibri"/>
              <a:ea typeface="Calibri"/>
              <a:cs typeface="Calibri"/>
              <a:sym typeface="Calibri"/>
            </a:endParaRPr>
          </a:p>
          <a:p>
            <a:pPr marL="457200" marR="0" lvl="0" indent="-298450" algn="just" rtl="0">
              <a:lnSpc>
                <a:spcPct val="100000"/>
              </a:lnSpc>
              <a:spcBef>
                <a:spcPts val="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Which activity they didn’t understand.</a:t>
            </a:r>
            <a:endParaRPr sz="1400" b="0" i="0" u="none" strike="noStrike" cap="none">
              <a:solidFill>
                <a:schemeClr val="dk1"/>
              </a:solidFill>
              <a:latin typeface="Calibri"/>
              <a:ea typeface="Calibri"/>
              <a:cs typeface="Calibri"/>
              <a:sym typeface="Calibri"/>
            </a:endParaRPr>
          </a:p>
          <a:p>
            <a:pPr marL="457200" marR="0" lvl="0" indent="-298450" algn="just" rtl="0">
              <a:lnSpc>
                <a:spcPct val="100000"/>
              </a:lnSpc>
              <a:spcBef>
                <a:spcPts val="0"/>
              </a:spcBef>
              <a:spcAft>
                <a:spcPts val="0"/>
              </a:spcAft>
              <a:buClr>
                <a:schemeClr val="dk1"/>
              </a:buClr>
              <a:buSzPts val="1100"/>
              <a:buFont typeface="Noto Sans Symbols"/>
              <a:buChar char="●"/>
            </a:pPr>
            <a:r>
              <a:rPr lang="en-US" sz="1400" b="0" i="0" u="none" strike="noStrike" cap="none">
                <a:solidFill>
                  <a:schemeClr val="dk1"/>
                </a:solidFill>
                <a:latin typeface="Calibri"/>
                <a:ea typeface="Calibri"/>
                <a:cs typeface="Calibri"/>
                <a:sym typeface="Calibri"/>
              </a:rPr>
              <a:t>Which activity they would choose to do again.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These questions will make the participants reflect on and revise what they have already seen and done. The trainer can guide the conversation with a Power Point Presentation (PPT) that briefly presents the previous activities, with their results and outcomes.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590" name="Google Shape;2590;g115542f9b18_2_359"/>
          <p:cNvSpPr txBox="1"/>
          <p:nvPr/>
        </p:nvSpPr>
        <p:spPr>
          <a:xfrm>
            <a:off x="797925" y="6482475"/>
            <a:ext cx="5171400" cy="6309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1.1 - GD. Reflection &amp; Discussion about what we have done in the SL process or project.</a:t>
            </a:r>
            <a:endParaRPr sz="1400" b="0" i="0" u="none" strike="noStrike" cap="none">
              <a:solidFill>
                <a:srgbClr val="000000"/>
              </a:solidFill>
              <a:latin typeface="Arial"/>
              <a:ea typeface="Arial"/>
              <a:cs typeface="Arial"/>
              <a:sym typeface="Arial"/>
            </a:endParaRPr>
          </a:p>
        </p:txBody>
      </p:sp>
      <p:sp>
        <p:nvSpPr>
          <p:cNvPr id="2591" name="Google Shape;2591;g115542f9b18_2_359"/>
          <p:cNvSpPr/>
          <p:nvPr/>
        </p:nvSpPr>
        <p:spPr>
          <a:xfrm>
            <a:off x="5925952" y="6748525"/>
            <a:ext cx="45691" cy="2366909"/>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592" name="Google Shape;2592;g115542f9b18_2_359"/>
          <p:cNvSpPr txBox="1"/>
          <p:nvPr/>
        </p:nvSpPr>
        <p:spPr>
          <a:xfrm>
            <a:off x="6099275" y="797055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50 MINUTES</a:t>
            </a:r>
            <a:endParaRPr sz="1400" b="0" i="0" u="none" strike="noStrike" cap="none">
              <a:solidFill>
                <a:srgbClr val="000000"/>
              </a:solidFill>
              <a:latin typeface="Arial"/>
              <a:ea typeface="Arial"/>
              <a:cs typeface="Arial"/>
              <a:sym typeface="Arial"/>
            </a:endParaRPr>
          </a:p>
        </p:txBody>
      </p:sp>
      <p:sp>
        <p:nvSpPr>
          <p:cNvPr id="2593" name="Google Shape;2593;g115542f9b18_2_359"/>
          <p:cNvSpPr/>
          <p:nvPr/>
        </p:nvSpPr>
        <p:spPr>
          <a:xfrm>
            <a:off x="1137710" y="9233503"/>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2597"/>
        <p:cNvGrpSpPr/>
        <p:nvPr/>
      </p:nvGrpSpPr>
      <p:grpSpPr>
        <a:xfrm>
          <a:off x="0" y="0"/>
          <a:ext cx="0" cy="0"/>
          <a:chOff x="0" y="0"/>
          <a:chExt cx="0" cy="0"/>
        </a:xfrm>
      </p:grpSpPr>
      <p:pic>
        <p:nvPicPr>
          <p:cNvPr id="2598" name="Google Shape;2598;g115542f9b18_2_117"/>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599" name="Google Shape;2599;g115542f9b18_2_117"/>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600" name="Google Shape;2600;g115542f9b18_2_117"/>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14</a:t>
            </a:r>
            <a:endParaRPr sz="1400" b="0" i="0" u="none" strike="noStrike" cap="none">
              <a:solidFill>
                <a:srgbClr val="000000"/>
              </a:solidFill>
              <a:latin typeface="Arial"/>
              <a:ea typeface="Arial"/>
              <a:cs typeface="Arial"/>
              <a:sym typeface="Arial"/>
            </a:endParaRPr>
          </a:p>
        </p:txBody>
      </p:sp>
      <p:sp>
        <p:nvSpPr>
          <p:cNvPr id="2601" name="Google Shape;2601;g115542f9b18_2_117"/>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602" name="Google Shape;2602;g115542f9b18_2_117"/>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603" name="Google Shape;2603;g115542f9b18_2_117"/>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604" name="Google Shape;2604;g115542f9b18_2_117"/>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2605" name="Google Shape;2605;g115542f9b18_2_117"/>
          <p:cNvSpPr/>
          <p:nvPr/>
        </p:nvSpPr>
        <p:spPr>
          <a:xfrm>
            <a:off x="840650" y="3412843"/>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06" name="Google Shape;2606;g115542f9b18_2_117"/>
          <p:cNvSpPr/>
          <p:nvPr/>
        </p:nvSpPr>
        <p:spPr>
          <a:xfrm>
            <a:off x="955741" y="87098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07" name="Google Shape;2607;g115542f9b18_2_117"/>
          <p:cNvSpPr/>
          <p:nvPr/>
        </p:nvSpPr>
        <p:spPr>
          <a:xfrm>
            <a:off x="864250" y="2366513"/>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08" name="Google Shape;2608;g115542f9b18_2_117"/>
          <p:cNvSpPr/>
          <p:nvPr/>
        </p:nvSpPr>
        <p:spPr>
          <a:xfrm>
            <a:off x="5875765" y="1039696"/>
            <a:ext cx="45691" cy="125915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09" name="Google Shape;2609;g115542f9b18_2_117"/>
          <p:cNvSpPr txBox="1"/>
          <p:nvPr/>
        </p:nvSpPr>
        <p:spPr>
          <a:xfrm>
            <a:off x="779249" y="1039697"/>
            <a:ext cx="4898700" cy="138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Then, the most important part is to focus on the SDG-SL project and its results. The trainers will help the participants to communicate the SDG-SL project and its implemented SDGs by providing interactive examples such as presentations or interactive pictures and discussion.</a:t>
            </a:r>
            <a:r>
              <a:rPr lang="en-US" sz="11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457200" marR="0" lvl="0" indent="0" algn="just" rtl="0">
              <a:lnSpc>
                <a:spcPct val="107000"/>
              </a:lnSpc>
              <a:spcBef>
                <a:spcPts val="0"/>
              </a:spcBef>
              <a:spcAft>
                <a:spcPts val="0"/>
              </a:spcAft>
              <a:buClr>
                <a:srgbClr val="000000"/>
              </a:buClr>
              <a:buSzPts val="1400"/>
              <a:buFont typeface="Arial"/>
              <a:buNone/>
            </a:pPr>
            <a:endParaRPr sz="1400" b="1" i="0" u="none" strike="noStrike" cap="none">
              <a:solidFill>
                <a:srgbClr val="000000"/>
              </a:solidFill>
              <a:latin typeface="Times New Roman"/>
              <a:ea typeface="Times New Roman"/>
              <a:cs typeface="Times New Roman"/>
              <a:sym typeface="Times New Roman"/>
            </a:endParaRPr>
          </a:p>
        </p:txBody>
      </p:sp>
      <p:sp>
        <p:nvSpPr>
          <p:cNvPr id="2610" name="Google Shape;2610;g115542f9b18_2_117"/>
          <p:cNvSpPr txBox="1"/>
          <p:nvPr/>
        </p:nvSpPr>
        <p:spPr>
          <a:xfrm>
            <a:off x="792036" y="2799939"/>
            <a:ext cx="5000400" cy="555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Computer or laptop, PowerPoint-Brief presentation of the previous sessions, Notebook or post-its,  Markers or pens</a:t>
            </a:r>
            <a:endParaRPr sz="1400" b="0" i="0" u="none" strike="noStrike" cap="none">
              <a:solidFill>
                <a:schemeClr val="dk1"/>
              </a:solidFill>
              <a:latin typeface="Times New Roman"/>
              <a:ea typeface="Times New Roman"/>
              <a:cs typeface="Times New Roman"/>
              <a:sym typeface="Times New Roman"/>
            </a:endParaRPr>
          </a:p>
        </p:txBody>
      </p:sp>
      <p:sp>
        <p:nvSpPr>
          <p:cNvPr id="2611" name="Google Shape;2611;g115542f9b18_2_117"/>
          <p:cNvSpPr txBox="1"/>
          <p:nvPr/>
        </p:nvSpPr>
        <p:spPr>
          <a:xfrm>
            <a:off x="723329" y="249882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2612" name="Google Shape;2612;g115542f9b18_2_117"/>
          <p:cNvSpPr txBox="1"/>
          <p:nvPr/>
        </p:nvSpPr>
        <p:spPr>
          <a:xfrm>
            <a:off x="692304" y="3571716"/>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2613" name="Google Shape;2613;g115542f9b18_2_117"/>
          <p:cNvSpPr/>
          <p:nvPr/>
        </p:nvSpPr>
        <p:spPr>
          <a:xfrm flipH="1">
            <a:off x="5875768" y="3545968"/>
            <a:ext cx="45691" cy="48372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14" name="Google Shape;2614;g115542f9b18_2_117"/>
          <p:cNvSpPr txBox="1"/>
          <p:nvPr/>
        </p:nvSpPr>
        <p:spPr>
          <a:xfrm>
            <a:off x="5968992" y="3633939"/>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2615" name="Google Shape;2615;g115542f9b18_2_117"/>
          <p:cNvSpPr/>
          <p:nvPr/>
        </p:nvSpPr>
        <p:spPr>
          <a:xfrm>
            <a:off x="805901" y="4138352"/>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16" name="Google Shape;2616;g115542f9b18_2_117"/>
          <p:cNvSpPr txBox="1"/>
          <p:nvPr/>
        </p:nvSpPr>
        <p:spPr>
          <a:xfrm>
            <a:off x="758118" y="4250725"/>
            <a:ext cx="5068200" cy="4581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chemeClr val="dk1"/>
              </a:buClr>
              <a:buSzPts val="1100"/>
              <a:buFont typeface="Arial"/>
              <a:buNone/>
            </a:pPr>
            <a:r>
              <a:rPr lang="en-US" sz="1400" b="1" i="0" u="none" strike="noStrike" cap="none">
                <a:solidFill>
                  <a:srgbClr val="0070C0"/>
                </a:solidFill>
                <a:latin typeface="Times New Roman"/>
                <a:ea typeface="Times New Roman"/>
                <a:cs typeface="Times New Roman"/>
                <a:sym typeface="Times New Roman"/>
              </a:rPr>
              <a:t>TRAINING ACTIVITY 1.2 - PA. Let’s develop communication and dissemination materials.</a:t>
            </a:r>
            <a:endParaRPr sz="1400" b="1" i="0" u="none" strike="noStrike" cap="none">
              <a:solidFill>
                <a:srgbClr val="0070C0"/>
              </a:solidFill>
              <a:latin typeface="Times New Roman"/>
              <a:ea typeface="Times New Roman"/>
              <a:cs typeface="Times New Roman"/>
              <a:sym typeface="Times New Roman"/>
            </a:endParaRPr>
          </a:p>
        </p:txBody>
      </p:sp>
      <p:sp>
        <p:nvSpPr>
          <p:cNvPr id="2617" name="Google Shape;2617;g115542f9b18_2_117"/>
          <p:cNvSpPr txBox="1"/>
          <p:nvPr/>
        </p:nvSpPr>
        <p:spPr>
          <a:xfrm>
            <a:off x="801637" y="4734089"/>
            <a:ext cx="4981200" cy="34152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457200" marR="0" lvl="0" indent="-317500" algn="just" rtl="0">
              <a:lnSpc>
                <a:spcPct val="107000"/>
              </a:lnSpc>
              <a:spcBef>
                <a:spcPts val="0"/>
              </a:spcBef>
              <a:spcAft>
                <a:spcPts val="0"/>
              </a:spcAft>
              <a:buClr>
                <a:schemeClr val="dk1"/>
              </a:buClr>
              <a:buSzPts val="1400"/>
              <a:buFont typeface="Times New Roman"/>
              <a:buAutoNum type="arabicPeriod"/>
            </a:pPr>
            <a:r>
              <a:rPr lang="en-US" sz="1400" b="0" i="0" u="none" strike="noStrike" cap="none">
                <a:solidFill>
                  <a:schemeClr val="dk1"/>
                </a:solidFill>
                <a:latin typeface="Times New Roman"/>
                <a:ea typeface="Times New Roman"/>
                <a:cs typeface="Times New Roman"/>
                <a:sym typeface="Times New Roman"/>
              </a:rPr>
              <a:t>The trainer will ask the participants about their needs regarding this topic.</a:t>
            </a:r>
            <a:endParaRPr sz="1400" b="0" i="0" u="none" strike="noStrike" cap="none">
              <a:solidFill>
                <a:schemeClr val="dk1"/>
              </a:solidFill>
              <a:latin typeface="Times New Roman"/>
              <a:ea typeface="Times New Roman"/>
              <a:cs typeface="Times New Roman"/>
              <a:sym typeface="Times New Roman"/>
            </a:endParaRPr>
          </a:p>
          <a:p>
            <a:pPr marL="457200" marR="0" lvl="0" indent="-317500" algn="just" rtl="0">
              <a:lnSpc>
                <a:spcPct val="107000"/>
              </a:lnSpc>
              <a:spcBef>
                <a:spcPts val="0"/>
              </a:spcBef>
              <a:spcAft>
                <a:spcPts val="0"/>
              </a:spcAft>
              <a:buClr>
                <a:schemeClr val="dk1"/>
              </a:buClr>
              <a:buSzPts val="1400"/>
              <a:buFont typeface="Times New Roman"/>
              <a:buAutoNum type="arabicPeriod"/>
            </a:pPr>
            <a:r>
              <a:rPr lang="en-US" sz="1400" b="0" i="0" u="none" strike="noStrike" cap="none">
                <a:solidFill>
                  <a:schemeClr val="dk1"/>
                </a:solidFill>
                <a:latin typeface="Times New Roman"/>
                <a:ea typeface="Times New Roman"/>
                <a:cs typeface="Times New Roman"/>
                <a:sym typeface="Times New Roman"/>
              </a:rPr>
              <a:t>For doing so, they will provide them with printed documents about these needs which help them to understand and clarify this issue. </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-Needs to write a press release.</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-Needs to develop a poster. </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-Needs to develop a leaflet.</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-Needs to upload a Facebook post. </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-How to create content on social media?</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-How to write an article?</a:t>
            </a:r>
            <a:endParaRPr sz="1400" b="0" i="0" u="none" strike="noStrike" cap="none">
              <a:solidFill>
                <a:schemeClr val="dk1"/>
              </a:solidFill>
              <a:latin typeface="Times New Roman"/>
              <a:ea typeface="Times New Roman"/>
              <a:cs typeface="Times New Roman"/>
              <a:sym typeface="Times New Roman"/>
            </a:endParaRPr>
          </a:p>
          <a:p>
            <a:pPr marL="457200" marR="0" lvl="0" indent="-298450" algn="just" rtl="0">
              <a:lnSpc>
                <a:spcPct val="100000"/>
              </a:lnSpc>
              <a:spcBef>
                <a:spcPts val="0"/>
              </a:spcBef>
              <a:spcAft>
                <a:spcPts val="0"/>
              </a:spcAft>
              <a:buClr>
                <a:schemeClr val="dk1"/>
              </a:buClr>
              <a:buSzPts val="11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Then, trainees will develop dissemination and communication materials of the above categories with the help of the trainers. </a:t>
            </a:r>
            <a:endParaRPr sz="1400" b="0" i="0" u="none" strike="noStrike" cap="none">
              <a:solidFill>
                <a:schemeClr val="dk1"/>
              </a:solidFill>
              <a:latin typeface="Times New Roman"/>
              <a:ea typeface="Times New Roman"/>
              <a:cs typeface="Times New Roman"/>
              <a:sym typeface="Times New Roman"/>
            </a:endParaRPr>
          </a:p>
        </p:txBody>
      </p:sp>
      <p:sp>
        <p:nvSpPr>
          <p:cNvPr id="2618" name="Google Shape;2618;g115542f9b18_2_117"/>
          <p:cNvSpPr/>
          <p:nvPr/>
        </p:nvSpPr>
        <p:spPr>
          <a:xfrm>
            <a:off x="5870082" y="4708386"/>
            <a:ext cx="45691" cy="2843244"/>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19" name="Google Shape;2619;g115542f9b18_2_117"/>
          <p:cNvSpPr/>
          <p:nvPr/>
        </p:nvSpPr>
        <p:spPr>
          <a:xfrm>
            <a:off x="955744" y="8097171"/>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20" name="Google Shape;2620;g115542f9b18_2_117"/>
          <p:cNvSpPr txBox="1"/>
          <p:nvPr/>
        </p:nvSpPr>
        <p:spPr>
          <a:xfrm>
            <a:off x="692312" y="818669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2621" name="Google Shape;2621;g115542f9b18_2_117"/>
          <p:cNvSpPr txBox="1"/>
          <p:nvPr/>
        </p:nvSpPr>
        <p:spPr>
          <a:xfrm>
            <a:off x="792019" y="8451512"/>
            <a:ext cx="5000400" cy="5385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chemeClr val="dk1"/>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Computer or laptop, Notebook, Post-its, Paper, Whiteboard, Markers or Pen, Mobile phone with camera or camera</a:t>
            </a:r>
            <a:endParaRPr sz="1400" b="0" i="0" u="none" strike="noStrike" cap="none">
              <a:solidFill>
                <a:srgbClr val="000000"/>
              </a:solidFill>
              <a:latin typeface="Arial"/>
              <a:ea typeface="Arial"/>
              <a:cs typeface="Arial"/>
              <a:sym typeface="Arial"/>
            </a:endParaRPr>
          </a:p>
        </p:txBody>
      </p:sp>
      <p:sp>
        <p:nvSpPr>
          <p:cNvPr id="2622" name="Google Shape;2622;g115542f9b18_2_117"/>
          <p:cNvSpPr txBox="1"/>
          <p:nvPr/>
        </p:nvSpPr>
        <p:spPr>
          <a:xfrm>
            <a:off x="6003023" y="6228305"/>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50 MINUTES</a:t>
            </a:r>
            <a:endParaRPr sz="1400" b="0" i="0" u="none" strike="noStrike" cap="none">
              <a:solidFill>
                <a:schemeClr val="dk1"/>
              </a:solidFill>
              <a:latin typeface="Calibri"/>
              <a:ea typeface="Calibri"/>
              <a:cs typeface="Calibri"/>
              <a:sym typeface="Calibri"/>
            </a:endParaRPr>
          </a:p>
        </p:txBody>
      </p:sp>
      <p:sp>
        <p:nvSpPr>
          <p:cNvPr id="2623" name="Google Shape;2623;g115542f9b18_2_117"/>
          <p:cNvSpPr/>
          <p:nvPr/>
        </p:nvSpPr>
        <p:spPr>
          <a:xfrm>
            <a:off x="840826" y="9013472"/>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24" name="Google Shape;2624;g115542f9b18_2_117"/>
          <p:cNvSpPr txBox="1"/>
          <p:nvPr/>
        </p:nvSpPr>
        <p:spPr>
          <a:xfrm>
            <a:off x="692312" y="9106672"/>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2625" name="Google Shape;2625;g115542f9b18_2_117"/>
          <p:cNvSpPr txBox="1"/>
          <p:nvPr/>
        </p:nvSpPr>
        <p:spPr>
          <a:xfrm>
            <a:off x="5915784" y="9026265"/>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2626" name="Google Shape;2626;g115542f9b18_2_117"/>
          <p:cNvSpPr/>
          <p:nvPr/>
        </p:nvSpPr>
        <p:spPr>
          <a:xfrm flipH="1">
            <a:off x="5826318" y="9061403"/>
            <a:ext cx="45691" cy="48372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2630"/>
        <p:cNvGrpSpPr/>
        <p:nvPr/>
      </p:nvGrpSpPr>
      <p:grpSpPr>
        <a:xfrm>
          <a:off x="0" y="0"/>
          <a:ext cx="0" cy="0"/>
          <a:chOff x="0" y="0"/>
          <a:chExt cx="0" cy="0"/>
        </a:xfrm>
      </p:grpSpPr>
      <p:pic>
        <p:nvPicPr>
          <p:cNvPr id="2631" name="Google Shape;2631;g115542f9b18_2_151"/>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632" name="Google Shape;2632;g115542f9b18_2_151"/>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633" name="Google Shape;2633;g115542f9b18_2_151"/>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15</a:t>
            </a:r>
            <a:endParaRPr sz="1400" b="0" i="0" u="none" strike="noStrike" cap="none">
              <a:solidFill>
                <a:srgbClr val="000000"/>
              </a:solidFill>
              <a:latin typeface="Arial"/>
              <a:ea typeface="Arial"/>
              <a:cs typeface="Arial"/>
              <a:sym typeface="Arial"/>
            </a:endParaRPr>
          </a:p>
        </p:txBody>
      </p:sp>
      <p:sp>
        <p:nvSpPr>
          <p:cNvPr id="2634" name="Google Shape;2634;g115542f9b18_2_151"/>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635" name="Google Shape;2635;g115542f9b18_2_151"/>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636" name="Google Shape;2636;g115542f9b18_2_151"/>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637" name="Google Shape;2637;g115542f9b18_2_151"/>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2638" name="Google Shape;2638;g115542f9b18_2_151"/>
          <p:cNvSpPr txBox="1"/>
          <p:nvPr/>
        </p:nvSpPr>
        <p:spPr>
          <a:xfrm>
            <a:off x="737471" y="760275"/>
            <a:ext cx="50676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chemeClr val="dk1"/>
              </a:buClr>
              <a:buSzPts val="1100"/>
              <a:buFont typeface="Arial"/>
              <a:buNone/>
            </a:pPr>
            <a:r>
              <a:rPr lang="en-US" sz="1400" b="1" i="0" u="none" strike="noStrike" cap="none">
                <a:solidFill>
                  <a:srgbClr val="0070C0"/>
                </a:solidFill>
                <a:latin typeface="Times New Roman"/>
                <a:ea typeface="Times New Roman"/>
                <a:cs typeface="Times New Roman"/>
                <a:sym typeface="Times New Roman"/>
              </a:rPr>
              <a:t>TRAINING ACTIVITY 1.3 - PA. Let’s engage the community.</a:t>
            </a:r>
            <a:endParaRPr sz="1400" b="0" i="0" u="none" strike="noStrike" cap="none">
              <a:solidFill>
                <a:srgbClr val="0070C0"/>
              </a:solidFill>
              <a:latin typeface="Times New Roman"/>
              <a:ea typeface="Times New Roman"/>
              <a:cs typeface="Times New Roman"/>
              <a:sym typeface="Times New Roman"/>
            </a:endParaRPr>
          </a:p>
        </p:txBody>
      </p:sp>
      <p:sp>
        <p:nvSpPr>
          <p:cNvPr id="2639" name="Google Shape;2639;g115542f9b18_2_151"/>
          <p:cNvSpPr txBox="1"/>
          <p:nvPr/>
        </p:nvSpPr>
        <p:spPr>
          <a:xfrm>
            <a:off x="737473" y="1016586"/>
            <a:ext cx="5271300" cy="33399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This activity will include discussion and activities about engaging the community. For inspiration and to get the conversation going, the trainers can use a ppt with prompts or images issues that may be of interest, utilizing also results from previous sessions. They explain how the participants can create networks in their community and how they should approach that topic. They talk about networks they are already part of or networks they envision organizing. They support each other by providing opinions and advice. It is important that the trainer stresses the fact that the participants have already become a network themselves after all these sessions. After it, the trainees will fill out printed documents regarding the creation of networks, interests, topics, and initiatives. Then, all the materials and photos from the previous activity will be posted by the participants in the Facebook page of the project, always with the help of the trainers.</a:t>
            </a:r>
            <a:endParaRPr sz="1400" b="0" i="0" u="none" strike="noStrike" cap="none">
              <a:solidFill>
                <a:srgbClr val="000000"/>
              </a:solidFill>
              <a:latin typeface="Arial"/>
              <a:ea typeface="Arial"/>
              <a:cs typeface="Arial"/>
              <a:sym typeface="Arial"/>
            </a:endParaRPr>
          </a:p>
        </p:txBody>
      </p:sp>
      <p:sp>
        <p:nvSpPr>
          <p:cNvPr id="2640" name="Google Shape;2640;g115542f9b18_2_151"/>
          <p:cNvSpPr/>
          <p:nvPr/>
        </p:nvSpPr>
        <p:spPr>
          <a:xfrm flipH="1">
            <a:off x="6063956" y="580837"/>
            <a:ext cx="45691" cy="3781146"/>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41" name="Google Shape;2641;g115542f9b18_2_151"/>
          <p:cNvSpPr txBox="1"/>
          <p:nvPr/>
        </p:nvSpPr>
        <p:spPr>
          <a:xfrm>
            <a:off x="6164817" y="2270195"/>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50 MINUTES</a:t>
            </a:r>
            <a:endParaRPr sz="1400" b="0" i="0" u="none" strike="noStrike" cap="none">
              <a:solidFill>
                <a:schemeClr val="dk1"/>
              </a:solidFill>
              <a:latin typeface="Calibri"/>
              <a:ea typeface="Calibri"/>
              <a:cs typeface="Calibri"/>
              <a:sym typeface="Calibri"/>
            </a:endParaRPr>
          </a:p>
        </p:txBody>
      </p:sp>
      <p:sp>
        <p:nvSpPr>
          <p:cNvPr id="2642" name="Google Shape;2642;g115542f9b18_2_151"/>
          <p:cNvSpPr/>
          <p:nvPr/>
        </p:nvSpPr>
        <p:spPr>
          <a:xfrm>
            <a:off x="1117001" y="5495126"/>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43" name="Google Shape;2643;g115542f9b18_2_151"/>
          <p:cNvSpPr txBox="1"/>
          <p:nvPr/>
        </p:nvSpPr>
        <p:spPr>
          <a:xfrm>
            <a:off x="720004" y="457166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2644" name="Google Shape;2644;g115542f9b18_2_151"/>
          <p:cNvSpPr txBox="1"/>
          <p:nvPr/>
        </p:nvSpPr>
        <p:spPr>
          <a:xfrm>
            <a:off x="741529" y="4877849"/>
            <a:ext cx="6488100" cy="5385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Printed documents, Dissemination and communication materials, and Photos from the previous activity</a:t>
            </a:r>
            <a:endParaRPr sz="1400" b="0" i="0" u="none" strike="noStrike" cap="none">
              <a:solidFill>
                <a:schemeClr val="dk1"/>
              </a:solidFill>
              <a:latin typeface="Times New Roman"/>
              <a:ea typeface="Times New Roman"/>
              <a:cs typeface="Times New Roman"/>
              <a:sym typeface="Times New Roman"/>
            </a:endParaRPr>
          </a:p>
        </p:txBody>
      </p:sp>
      <p:sp>
        <p:nvSpPr>
          <p:cNvPr id="2645" name="Google Shape;2645;g115542f9b18_2_151"/>
          <p:cNvSpPr/>
          <p:nvPr/>
        </p:nvSpPr>
        <p:spPr>
          <a:xfrm>
            <a:off x="1168811" y="4441213"/>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46" name="Google Shape;2646;g115542f9b18_2_151"/>
          <p:cNvSpPr txBox="1"/>
          <p:nvPr/>
        </p:nvSpPr>
        <p:spPr>
          <a:xfrm>
            <a:off x="720005" y="5754184"/>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2647" name="Google Shape;2647;g115542f9b18_2_151"/>
          <p:cNvSpPr/>
          <p:nvPr/>
        </p:nvSpPr>
        <p:spPr>
          <a:xfrm>
            <a:off x="1117001" y="6194951"/>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48" name="Google Shape;2648;g115542f9b18_2_151"/>
          <p:cNvSpPr txBox="1"/>
          <p:nvPr/>
        </p:nvSpPr>
        <p:spPr>
          <a:xfrm>
            <a:off x="6164831" y="5713989"/>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2649" name="Google Shape;2649;g115542f9b18_2_151"/>
          <p:cNvSpPr/>
          <p:nvPr/>
        </p:nvSpPr>
        <p:spPr>
          <a:xfrm flipH="1">
            <a:off x="6109650" y="5626027"/>
            <a:ext cx="45691" cy="48372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50" name="Google Shape;2650;g115542f9b18_2_151"/>
          <p:cNvSpPr txBox="1"/>
          <p:nvPr/>
        </p:nvSpPr>
        <p:spPr>
          <a:xfrm>
            <a:off x="737471" y="6370413"/>
            <a:ext cx="50676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100"/>
              <a:buFont typeface="Arial"/>
              <a:buNone/>
            </a:pPr>
            <a:r>
              <a:rPr lang="en-US" sz="1400" b="1" i="0" u="none" strike="noStrike" cap="none">
                <a:solidFill>
                  <a:srgbClr val="0070C0"/>
                </a:solidFill>
                <a:latin typeface="Times New Roman"/>
                <a:ea typeface="Times New Roman"/>
                <a:cs typeface="Times New Roman"/>
                <a:sym typeface="Times New Roman"/>
              </a:rPr>
              <a:t>TRAINING ACTIVITY 1.4 - PA. Sharing experience.</a:t>
            </a:r>
            <a:endParaRPr sz="1400" b="0" i="0" u="none" strike="noStrike" cap="none">
              <a:solidFill>
                <a:srgbClr val="0070C0"/>
              </a:solidFill>
              <a:latin typeface="Times New Roman"/>
              <a:ea typeface="Times New Roman"/>
              <a:cs typeface="Times New Roman"/>
              <a:sym typeface="Times New Roman"/>
            </a:endParaRPr>
          </a:p>
        </p:txBody>
      </p:sp>
      <p:sp>
        <p:nvSpPr>
          <p:cNvPr id="2651" name="Google Shape;2651;g115542f9b18_2_151"/>
          <p:cNvSpPr txBox="1"/>
          <p:nvPr/>
        </p:nvSpPr>
        <p:spPr>
          <a:xfrm>
            <a:off x="701175" y="6727588"/>
            <a:ext cx="5343900" cy="19236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The trainers will ask participants to summarize the main idea of the SDG-SL project into another participant. This discussion will help them practice how to communicate such a project to the rest of the community, but also to set an example for each other, exchanging different ways of expression and communication. As the trainees will share their experiences, the trainers will take video of the whole process.</a:t>
            </a:r>
            <a:endParaRPr sz="1400" b="0" i="0" u="none" strike="noStrike" cap="none">
              <a:solidFill>
                <a:srgbClr val="000000"/>
              </a:solidFill>
              <a:latin typeface="Arial"/>
              <a:ea typeface="Arial"/>
              <a:cs typeface="Arial"/>
              <a:sym typeface="Arial"/>
            </a:endParaRPr>
          </a:p>
        </p:txBody>
      </p:sp>
      <p:sp>
        <p:nvSpPr>
          <p:cNvPr id="2652" name="Google Shape;2652;g115542f9b18_2_151"/>
          <p:cNvSpPr/>
          <p:nvPr/>
        </p:nvSpPr>
        <p:spPr>
          <a:xfrm flipH="1">
            <a:off x="6109659" y="6680132"/>
            <a:ext cx="45691" cy="1923806"/>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53" name="Google Shape;2653;g115542f9b18_2_151"/>
          <p:cNvSpPr txBox="1"/>
          <p:nvPr/>
        </p:nvSpPr>
        <p:spPr>
          <a:xfrm>
            <a:off x="6164817" y="7488120"/>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50 MINUTES</a:t>
            </a:r>
            <a:endParaRPr sz="1400" b="0" i="0" u="none" strike="noStrike" cap="none">
              <a:solidFill>
                <a:schemeClr val="dk1"/>
              </a:solidFill>
              <a:latin typeface="Calibri"/>
              <a:ea typeface="Calibri"/>
              <a:cs typeface="Calibri"/>
              <a:sym typeface="Calibri"/>
            </a:endParaRPr>
          </a:p>
        </p:txBody>
      </p:sp>
      <p:sp>
        <p:nvSpPr>
          <p:cNvPr id="2654" name="Google Shape;2654;g115542f9b18_2_151"/>
          <p:cNvSpPr/>
          <p:nvPr/>
        </p:nvSpPr>
        <p:spPr>
          <a:xfrm>
            <a:off x="1117001" y="8780976"/>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2658"/>
        <p:cNvGrpSpPr/>
        <p:nvPr/>
      </p:nvGrpSpPr>
      <p:grpSpPr>
        <a:xfrm>
          <a:off x="0" y="0"/>
          <a:ext cx="0" cy="0"/>
          <a:chOff x="0" y="0"/>
          <a:chExt cx="0" cy="0"/>
        </a:xfrm>
      </p:grpSpPr>
      <p:pic>
        <p:nvPicPr>
          <p:cNvPr id="2659" name="Google Shape;2659;g115542f9b18_2_181"/>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660" name="Google Shape;2660;g115542f9b18_2_181"/>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661" name="Google Shape;2661;g115542f9b18_2_181"/>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16</a:t>
            </a:r>
            <a:endParaRPr sz="1400" b="0" i="0" u="none" strike="noStrike" cap="none">
              <a:solidFill>
                <a:srgbClr val="000000"/>
              </a:solidFill>
              <a:latin typeface="Arial"/>
              <a:ea typeface="Arial"/>
              <a:cs typeface="Arial"/>
              <a:sym typeface="Arial"/>
            </a:endParaRPr>
          </a:p>
        </p:txBody>
      </p:sp>
      <p:sp>
        <p:nvSpPr>
          <p:cNvPr id="2662" name="Google Shape;2662;g115542f9b18_2_181"/>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663" name="Google Shape;2663;g115542f9b18_2_181"/>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664" name="Google Shape;2664;g115542f9b18_2_181"/>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665" name="Google Shape;2665;g115542f9b18_2_181"/>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2666" name="Google Shape;2666;g115542f9b18_2_181"/>
          <p:cNvSpPr/>
          <p:nvPr/>
        </p:nvSpPr>
        <p:spPr>
          <a:xfrm>
            <a:off x="955751" y="813856"/>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67" name="Google Shape;2667;g115542f9b18_2_181"/>
          <p:cNvSpPr/>
          <p:nvPr/>
        </p:nvSpPr>
        <p:spPr>
          <a:xfrm>
            <a:off x="1060399" y="9197740"/>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68" name="Google Shape;2668;g115542f9b18_2_181"/>
          <p:cNvSpPr txBox="1"/>
          <p:nvPr/>
        </p:nvSpPr>
        <p:spPr>
          <a:xfrm>
            <a:off x="784295" y="93064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2669" name="Google Shape;2669;g115542f9b18_2_181"/>
          <p:cNvSpPr/>
          <p:nvPr/>
        </p:nvSpPr>
        <p:spPr>
          <a:xfrm>
            <a:off x="955749" y="1558175"/>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70" name="Google Shape;2670;g115542f9b18_2_181"/>
          <p:cNvSpPr txBox="1"/>
          <p:nvPr/>
        </p:nvSpPr>
        <p:spPr>
          <a:xfrm>
            <a:off x="784312" y="1708218"/>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2671" name="Google Shape;2671;g115542f9b18_2_181"/>
          <p:cNvSpPr txBox="1"/>
          <p:nvPr/>
        </p:nvSpPr>
        <p:spPr>
          <a:xfrm>
            <a:off x="633132" y="2039986"/>
            <a:ext cx="6488100" cy="4186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In this session, we would recommend giving a rapid general presentation on all the previous training activities. It will help the participants reflect on and revise what they have already seen. Then, the most important part is to focus on the SDG-SL project and its results. We would recommend providing more practical examples. Our experience shows that this helps participants to better “grasp” the idea of the concept. It is also very important to have an interactive conversation and participation from all the attendees.  Then, prepare the participants for the next part of this session, in which they will be encouraged to develop communication and dissemination materials and to find networks where they could communicate these materials and the results of an SDG-SL project. The networks could be both local and international. The most important point is the participants to create one or more networks in their communities. For example, we could have a board at the corner of the room and write down ideas for new networks. Trainers should be careful to underline the importance of the sustainability of the networks but there is no pressure for trainees to create a network on their own. Getting socially engaged is already a very important and crucial accomplishment. We would also recommend explaining that the use of social media is not necessary but could help to facilitate the networks. Additionally, it’s important not to focus on SDGs and Service Learning in general, as the main point of this activity is to communicate the results of an SDG-SL project.</a:t>
            </a:r>
            <a:endParaRPr sz="1400" b="0" i="0" u="none" strike="noStrike" cap="none">
              <a:solidFill>
                <a:schemeClr val="dk1"/>
              </a:solidFill>
              <a:latin typeface="Times New Roman"/>
              <a:ea typeface="Times New Roman"/>
              <a:cs typeface="Times New Roman"/>
              <a:sym typeface="Times New Roman"/>
            </a:endParaRPr>
          </a:p>
        </p:txBody>
      </p:sp>
      <p:sp>
        <p:nvSpPr>
          <p:cNvPr id="2672" name="Google Shape;2672;g115542f9b18_2_181"/>
          <p:cNvSpPr txBox="1"/>
          <p:nvPr/>
        </p:nvSpPr>
        <p:spPr>
          <a:xfrm>
            <a:off x="633137" y="1204202"/>
            <a:ext cx="6488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Mobile phone with camera or camera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2676"/>
        <p:cNvGrpSpPr/>
        <p:nvPr/>
      </p:nvGrpSpPr>
      <p:grpSpPr>
        <a:xfrm>
          <a:off x="0" y="0"/>
          <a:ext cx="0" cy="0"/>
          <a:chOff x="0" y="0"/>
          <a:chExt cx="0" cy="0"/>
        </a:xfrm>
      </p:grpSpPr>
      <p:sp>
        <p:nvSpPr>
          <p:cNvPr id="2677" name="Google Shape;2677;g115542f9b18_2_211"/>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2678" name="Google Shape;2678;g115542f9b18_2_211"/>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679" name="Google Shape;2679;g115542f9b18_2_211"/>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680" name="Google Shape;2680;g115542f9b18_2_211"/>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2681" name="Google Shape;2681;g115542f9b18_2_211"/>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682" name="Google Shape;2682;g115542f9b18_2_211"/>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683" name="Google Shape;2683;g115542f9b18_2_211"/>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2684" name="Google Shape;2684;g115542f9b18_2_211"/>
          <p:cNvSpPr txBox="1"/>
          <p:nvPr/>
        </p:nvSpPr>
        <p:spPr>
          <a:xfrm>
            <a:off x="723331" y="953998"/>
            <a:ext cx="4771800" cy="5217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600"/>
              <a:buFont typeface="Arial"/>
              <a:buChar char="●"/>
            </a:pPr>
            <a:r>
              <a:rPr lang="en-US" sz="1400" b="0" i="0" u="none" strike="noStrike" cap="none">
                <a:solidFill>
                  <a:schemeClr val="dk1"/>
                </a:solidFill>
                <a:latin typeface="Calibri"/>
                <a:ea typeface="Calibri"/>
                <a:cs typeface="Calibri"/>
                <a:sym typeface="Calibri"/>
              </a:rPr>
              <a:t>GD. How to communicate the results of an SDG-SL project?</a:t>
            </a:r>
            <a:r>
              <a:rPr lang="en-US" sz="1600" b="0" i="0" u="none" strike="noStrike" cap="none">
                <a:solidFill>
                  <a:schemeClr val="dk1"/>
                </a:solidFill>
                <a:latin typeface="Times New Roman"/>
                <a:ea typeface="Times New Roman"/>
                <a:cs typeface="Times New Roman"/>
                <a:sym typeface="Times New Roman"/>
              </a:rPr>
              <a:t> </a:t>
            </a:r>
            <a:endParaRPr sz="1600" b="0" i="0" u="none" strike="noStrike" cap="none">
              <a:solidFill>
                <a:schemeClr val="dk1"/>
              </a:solidFill>
              <a:latin typeface="Times New Roman"/>
              <a:ea typeface="Times New Roman"/>
              <a:cs typeface="Times New Roman"/>
              <a:sym typeface="Times New Roman"/>
            </a:endParaRPr>
          </a:p>
        </p:txBody>
      </p:sp>
      <p:sp>
        <p:nvSpPr>
          <p:cNvPr id="2685" name="Google Shape;2685;g115542f9b18_2_211"/>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2686" name="Google Shape;2686;g115542f9b18_2_211"/>
          <p:cNvSpPr txBox="1"/>
          <p:nvPr/>
        </p:nvSpPr>
        <p:spPr>
          <a:xfrm>
            <a:off x="723321" y="1839125"/>
            <a:ext cx="51213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2.1: GD. Preparation for the final event</a:t>
            </a:r>
            <a:endParaRPr sz="1400" b="0" i="0" u="none" strike="noStrike" cap="none">
              <a:solidFill>
                <a:srgbClr val="0070C0"/>
              </a:solidFill>
              <a:latin typeface="Times New Roman"/>
              <a:ea typeface="Times New Roman"/>
              <a:cs typeface="Times New Roman"/>
              <a:sym typeface="Times New Roman"/>
            </a:endParaRPr>
          </a:p>
        </p:txBody>
      </p:sp>
      <p:sp>
        <p:nvSpPr>
          <p:cNvPr id="2687" name="Google Shape;2687;g115542f9b18_2_211"/>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88" name="Google Shape;2688;g115542f9b18_2_211"/>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89" name="Google Shape;2689;g115542f9b18_2_211"/>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90" name="Google Shape;2690;g115542f9b18_2_211"/>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6 HOUR</a:t>
            </a:r>
            <a:endParaRPr sz="1400" b="0" i="0" u="none" strike="noStrike" cap="none">
              <a:solidFill>
                <a:schemeClr val="dk1"/>
              </a:solidFill>
              <a:latin typeface="Calibri"/>
              <a:ea typeface="Calibri"/>
              <a:cs typeface="Calibri"/>
              <a:sym typeface="Calibri"/>
            </a:endParaRPr>
          </a:p>
        </p:txBody>
      </p:sp>
      <p:sp>
        <p:nvSpPr>
          <p:cNvPr id="2691" name="Google Shape;2691;g115542f9b18_2_211"/>
          <p:cNvSpPr txBox="1"/>
          <p:nvPr/>
        </p:nvSpPr>
        <p:spPr>
          <a:xfrm>
            <a:off x="635623" y="2047886"/>
            <a:ext cx="5271300" cy="40617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At this point, the trainees will collect all the materials they have created and will organize the Final Event. The Final Event will be a celebration among the trainees and the trainers. This event will take place one day after the last training activity. The trainees after completing their training in the morning hours, at noon will take a long break, and in the afternoon, they will prepare for the event of the next day. The preparation will not be a difficult process, since they will have already created all the necessary materials in all previous training activities. The purpose of the preparation is to gather all the materials that have been created to make the space beautiful, colorful, and pleasant, so that the next day the trainees and trainers can celebrate the end of this training.</a:t>
            </a:r>
            <a:endParaRPr sz="1400" b="0" i="0" u="none" strike="noStrike" cap="none">
              <a:solidFill>
                <a:schemeClr val="dk1"/>
              </a:solidFill>
              <a:latin typeface="Times New Roman"/>
              <a:ea typeface="Times New Roman"/>
              <a:cs typeface="Times New Roman"/>
              <a:sym typeface="Times New Roman"/>
            </a:endParaRPr>
          </a:p>
        </p:txBody>
      </p:sp>
      <p:sp>
        <p:nvSpPr>
          <p:cNvPr id="2692" name="Google Shape;2692;g115542f9b18_2_211"/>
          <p:cNvSpPr/>
          <p:nvPr/>
        </p:nvSpPr>
        <p:spPr>
          <a:xfrm>
            <a:off x="5952633" y="1877712"/>
            <a:ext cx="45691" cy="330111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93" name="Google Shape;2693;g115542f9b18_2_211"/>
          <p:cNvSpPr txBox="1"/>
          <p:nvPr/>
        </p:nvSpPr>
        <p:spPr>
          <a:xfrm>
            <a:off x="6034339" y="3353388"/>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55 MINUTES</a:t>
            </a:r>
            <a:endParaRPr sz="1400" b="0" i="0" u="none" strike="noStrike" cap="none">
              <a:solidFill>
                <a:schemeClr val="dk1"/>
              </a:solidFill>
              <a:latin typeface="Calibri"/>
              <a:ea typeface="Calibri"/>
              <a:cs typeface="Calibri"/>
              <a:sym typeface="Calibri"/>
            </a:endParaRPr>
          </a:p>
        </p:txBody>
      </p:sp>
      <p:sp>
        <p:nvSpPr>
          <p:cNvPr id="2694" name="Google Shape;2694;g115542f9b18_2_211"/>
          <p:cNvSpPr/>
          <p:nvPr/>
        </p:nvSpPr>
        <p:spPr>
          <a:xfrm>
            <a:off x="955755" y="6296865"/>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95" name="Google Shape;2695;g115542f9b18_2_211"/>
          <p:cNvSpPr txBox="1"/>
          <p:nvPr/>
        </p:nvSpPr>
        <p:spPr>
          <a:xfrm>
            <a:off x="692295" y="6384272"/>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2696" name="Google Shape;2696;g115542f9b18_2_211"/>
          <p:cNvSpPr txBox="1"/>
          <p:nvPr/>
        </p:nvSpPr>
        <p:spPr>
          <a:xfrm>
            <a:off x="692312" y="6653402"/>
            <a:ext cx="6488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Communication and dissemination materials from the previous sessions </a:t>
            </a:r>
            <a:endParaRPr sz="1400" b="0" i="0" u="none" strike="noStrike" cap="none">
              <a:solidFill>
                <a:srgbClr val="000000"/>
              </a:solidFill>
              <a:latin typeface="Arial"/>
              <a:ea typeface="Arial"/>
              <a:cs typeface="Arial"/>
              <a:sym typeface="Arial"/>
            </a:endParaRPr>
          </a:p>
        </p:txBody>
      </p:sp>
      <p:sp>
        <p:nvSpPr>
          <p:cNvPr id="2697" name="Google Shape;2697;g115542f9b18_2_211"/>
          <p:cNvSpPr txBox="1"/>
          <p:nvPr/>
        </p:nvSpPr>
        <p:spPr>
          <a:xfrm>
            <a:off x="692312" y="708965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2698" name="Google Shape;2698;g115542f9b18_2_211"/>
          <p:cNvSpPr/>
          <p:nvPr/>
        </p:nvSpPr>
        <p:spPr>
          <a:xfrm>
            <a:off x="955749" y="7002576"/>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699" name="Google Shape;2699;g115542f9b18_2_211"/>
          <p:cNvSpPr txBox="1"/>
          <p:nvPr/>
        </p:nvSpPr>
        <p:spPr>
          <a:xfrm>
            <a:off x="5955909" y="7177590"/>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2700" name="Google Shape;2700;g115542f9b18_2_211"/>
          <p:cNvSpPr/>
          <p:nvPr/>
        </p:nvSpPr>
        <p:spPr>
          <a:xfrm flipH="1">
            <a:off x="5906918" y="7089639"/>
            <a:ext cx="45691" cy="48372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701" name="Google Shape;2701;g115542f9b18_2_211"/>
          <p:cNvSpPr/>
          <p:nvPr/>
        </p:nvSpPr>
        <p:spPr>
          <a:xfrm>
            <a:off x="955749" y="7614726"/>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702" name="Google Shape;2702;g115542f9b18_2_211"/>
          <p:cNvSpPr txBox="1"/>
          <p:nvPr/>
        </p:nvSpPr>
        <p:spPr>
          <a:xfrm>
            <a:off x="710621" y="7745588"/>
            <a:ext cx="5121300" cy="4581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2.1: GD. Preparation for the final event (part 2)</a:t>
            </a:r>
            <a:endParaRPr sz="1400" b="0" i="0" u="none" strike="noStrike" cap="none">
              <a:solidFill>
                <a:srgbClr val="0070C0"/>
              </a:solidFill>
              <a:latin typeface="Times New Roman"/>
              <a:ea typeface="Times New Roman"/>
              <a:cs typeface="Times New Roman"/>
              <a:sym typeface="Times New Roman"/>
            </a:endParaRPr>
          </a:p>
        </p:txBody>
      </p:sp>
      <p:sp>
        <p:nvSpPr>
          <p:cNvPr id="2703" name="Google Shape;2703;g115542f9b18_2_211"/>
          <p:cNvSpPr/>
          <p:nvPr/>
        </p:nvSpPr>
        <p:spPr>
          <a:xfrm flipH="1">
            <a:off x="5906918" y="7789739"/>
            <a:ext cx="45691" cy="48372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704" name="Google Shape;2704;g115542f9b18_2_211"/>
          <p:cNvSpPr txBox="1"/>
          <p:nvPr/>
        </p:nvSpPr>
        <p:spPr>
          <a:xfrm>
            <a:off x="5955889" y="7877688"/>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55 MINUTES</a:t>
            </a:r>
            <a:endParaRPr sz="1400" b="0" i="0" u="none" strike="noStrike" cap="none">
              <a:solidFill>
                <a:schemeClr val="dk1"/>
              </a:solidFill>
              <a:latin typeface="Calibri"/>
              <a:ea typeface="Calibri"/>
              <a:cs typeface="Calibri"/>
              <a:sym typeface="Calibri"/>
            </a:endParaRPr>
          </a:p>
        </p:txBody>
      </p:sp>
      <p:sp>
        <p:nvSpPr>
          <p:cNvPr id="2705" name="Google Shape;2705;g115542f9b18_2_211"/>
          <p:cNvSpPr/>
          <p:nvPr/>
        </p:nvSpPr>
        <p:spPr>
          <a:xfrm>
            <a:off x="955749" y="8485863"/>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709"/>
        <p:cNvGrpSpPr/>
        <p:nvPr/>
      </p:nvGrpSpPr>
      <p:grpSpPr>
        <a:xfrm>
          <a:off x="0" y="0"/>
          <a:ext cx="0" cy="0"/>
          <a:chOff x="0" y="0"/>
          <a:chExt cx="0" cy="0"/>
        </a:xfrm>
      </p:grpSpPr>
      <p:sp>
        <p:nvSpPr>
          <p:cNvPr id="2710" name="Google Shape;2710;g115542f9b18_2_405"/>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2711" name="Google Shape;2711;g115542f9b18_2_405"/>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712" name="Google Shape;2712;g115542f9b18_2_405"/>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713" name="Google Shape;2713;g115542f9b18_2_405"/>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2714" name="Google Shape;2714;g115542f9b18_2_405"/>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715" name="Google Shape;2715;g115542f9b18_2_405"/>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716" name="Google Shape;2716;g115542f9b18_2_405"/>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2717" name="Google Shape;2717;g115542f9b18_2_405"/>
          <p:cNvSpPr txBox="1"/>
          <p:nvPr/>
        </p:nvSpPr>
        <p:spPr>
          <a:xfrm>
            <a:off x="710621" y="1025800"/>
            <a:ext cx="5121300" cy="4581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2.2: GD. Final Event: Communicating the results </a:t>
            </a:r>
            <a:endParaRPr sz="1400" b="0" i="0" u="none" strike="noStrike" cap="none">
              <a:solidFill>
                <a:srgbClr val="0070C0"/>
              </a:solidFill>
              <a:latin typeface="Times New Roman"/>
              <a:ea typeface="Times New Roman"/>
              <a:cs typeface="Times New Roman"/>
              <a:sym typeface="Times New Roman"/>
            </a:endParaRPr>
          </a:p>
        </p:txBody>
      </p:sp>
      <p:sp>
        <p:nvSpPr>
          <p:cNvPr id="2718" name="Google Shape;2718;g115542f9b18_2_405"/>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719" name="Google Shape;2719;g115542f9b18_2_405"/>
          <p:cNvSpPr txBox="1"/>
          <p:nvPr/>
        </p:nvSpPr>
        <p:spPr>
          <a:xfrm>
            <a:off x="633985" y="1472111"/>
            <a:ext cx="5271300" cy="46620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The Final Event will take place the day after the last training activity, it will last about 4 hours, and its purpose will be for the trainees and trainers to celebrate the end of this training and to communicate its results. The trainees with the help of the trainers will take photos of all the materials they created, and they will create a photo album, which they will disseminate on their networks.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Then, the trainers will distribute to the trainees post-its and markets and will ask them to write from a moto that expresses them after all this training. Once they have completed their writings, one by one they will read their moto, and the trainers will take a video of them.</a:t>
            </a:r>
            <a:r>
              <a:rPr lang="en-US" sz="1100" b="0" i="0" u="none" strike="noStrike" cap="none">
                <a:solidFill>
                  <a:schemeClr val="dk1"/>
                </a:solidFill>
                <a:latin typeface="Calibri"/>
                <a:ea typeface="Calibri"/>
                <a:cs typeface="Calibri"/>
                <a:sym typeface="Calibri"/>
              </a:rPr>
              <a:t> </a:t>
            </a:r>
            <a:endParaRPr sz="11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In the end, they will all see this video together, and they will also disseminate it to their networks. The event will close with free time for discussion and fun.</a:t>
            </a:r>
            <a:endParaRPr sz="1100" b="0" i="0" u="none" strike="noStrike" cap="none">
              <a:solidFill>
                <a:schemeClr val="dk1"/>
              </a:solidFill>
              <a:latin typeface="Calibri"/>
              <a:ea typeface="Calibri"/>
              <a:cs typeface="Calibri"/>
              <a:sym typeface="Calibri"/>
            </a:endParaRPr>
          </a:p>
        </p:txBody>
      </p:sp>
      <p:sp>
        <p:nvSpPr>
          <p:cNvPr id="2720" name="Google Shape;2720;g115542f9b18_2_405"/>
          <p:cNvSpPr/>
          <p:nvPr/>
        </p:nvSpPr>
        <p:spPr>
          <a:xfrm>
            <a:off x="5969002" y="1483895"/>
            <a:ext cx="23627" cy="4604579"/>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721" name="Google Shape;2721;g115542f9b18_2_405"/>
          <p:cNvSpPr txBox="1"/>
          <p:nvPr/>
        </p:nvSpPr>
        <p:spPr>
          <a:xfrm>
            <a:off x="5992626" y="3649200"/>
            <a:ext cx="1236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240 MINUTES</a:t>
            </a:r>
            <a:endParaRPr sz="1400" b="0" i="0" u="none" strike="noStrike" cap="none">
              <a:solidFill>
                <a:schemeClr val="dk1"/>
              </a:solidFill>
              <a:latin typeface="Calibri"/>
              <a:ea typeface="Calibri"/>
              <a:cs typeface="Calibri"/>
              <a:sym typeface="Calibri"/>
            </a:endParaRPr>
          </a:p>
        </p:txBody>
      </p:sp>
      <p:sp>
        <p:nvSpPr>
          <p:cNvPr id="2722" name="Google Shape;2722;g115542f9b18_2_405"/>
          <p:cNvSpPr/>
          <p:nvPr/>
        </p:nvSpPr>
        <p:spPr>
          <a:xfrm>
            <a:off x="805905" y="6336352"/>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723" name="Google Shape;2723;g115542f9b18_2_405"/>
          <p:cNvSpPr txBox="1"/>
          <p:nvPr/>
        </p:nvSpPr>
        <p:spPr>
          <a:xfrm>
            <a:off x="741520" y="658429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2724" name="Google Shape;2724;g115542f9b18_2_405"/>
          <p:cNvSpPr txBox="1"/>
          <p:nvPr/>
        </p:nvSpPr>
        <p:spPr>
          <a:xfrm>
            <a:off x="741537" y="6907252"/>
            <a:ext cx="64881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Communication and dissemination materials from the previous sessions, Mobile phone with camera or camera, Photo album, Post-its, Markets, Whiteboard</a:t>
            </a:r>
            <a:endParaRPr sz="1400" b="0" i="0" u="none" strike="noStrike" cap="none">
              <a:solidFill>
                <a:schemeClr val="dk1"/>
              </a:solidFill>
              <a:latin typeface="Times New Roman"/>
              <a:ea typeface="Times New Roman"/>
              <a:cs typeface="Times New Roman"/>
              <a:sym typeface="Times New Roman"/>
            </a:endParaRPr>
          </a:p>
        </p:txBody>
      </p:sp>
      <p:sp>
        <p:nvSpPr>
          <p:cNvPr id="2725" name="Google Shape;2725;g115542f9b18_2_405"/>
          <p:cNvSpPr/>
          <p:nvPr/>
        </p:nvSpPr>
        <p:spPr>
          <a:xfrm>
            <a:off x="805899" y="7699888"/>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2729"/>
        <p:cNvGrpSpPr/>
        <p:nvPr/>
      </p:nvGrpSpPr>
      <p:grpSpPr>
        <a:xfrm>
          <a:off x="0" y="0"/>
          <a:ext cx="0" cy="0"/>
          <a:chOff x="0" y="0"/>
          <a:chExt cx="0" cy="0"/>
        </a:xfrm>
      </p:grpSpPr>
      <p:sp>
        <p:nvSpPr>
          <p:cNvPr id="2730" name="Google Shape;2730;g115542f9b18_2_279"/>
          <p:cNvSpPr/>
          <p:nvPr/>
        </p:nvSpPr>
        <p:spPr>
          <a:xfrm rot="10800000">
            <a:off x="78368" y="773129"/>
            <a:ext cx="517989" cy="872255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pic>
        <p:nvPicPr>
          <p:cNvPr id="2731" name="Google Shape;2731;g115542f9b18_2_279"/>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732" name="Google Shape;2732;g115542f9b18_2_279"/>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733" name="Google Shape;2733;g115542f9b18_2_279"/>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2734" name="Google Shape;2734;g115542f9b18_2_279"/>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735" name="Google Shape;2735;g115542f9b18_2_279"/>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736" name="Google Shape;2736;g115542f9b18_2_279"/>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3</a:t>
            </a:r>
            <a:endParaRPr sz="3200" b="0" i="0" u="none" strike="noStrike" cap="none">
              <a:solidFill>
                <a:srgbClr val="000000"/>
              </a:solidFill>
              <a:latin typeface="Times New Roman"/>
              <a:ea typeface="Times New Roman"/>
              <a:cs typeface="Times New Roman"/>
              <a:sym typeface="Times New Roman"/>
            </a:endParaRPr>
          </a:p>
        </p:txBody>
      </p:sp>
      <p:sp>
        <p:nvSpPr>
          <p:cNvPr id="2737" name="Google Shape;2737;g115542f9b18_2_279"/>
          <p:cNvSpPr txBox="1"/>
          <p:nvPr/>
        </p:nvSpPr>
        <p:spPr>
          <a:xfrm>
            <a:off x="723331" y="953998"/>
            <a:ext cx="4771800" cy="5217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E-TRAINING</a:t>
            </a:r>
            <a:endParaRPr sz="1600" b="0" i="0" u="none" strike="noStrike" cap="none">
              <a:solidFill>
                <a:schemeClr val="dk1"/>
              </a:solidFill>
              <a:latin typeface="Times New Roman"/>
              <a:ea typeface="Times New Roman"/>
              <a:cs typeface="Times New Roman"/>
              <a:sym typeface="Times New Roman"/>
            </a:endParaRPr>
          </a:p>
        </p:txBody>
      </p:sp>
      <p:sp>
        <p:nvSpPr>
          <p:cNvPr id="2738" name="Google Shape;2738;g115542f9b18_2_279"/>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2739" name="Google Shape;2739;g115542f9b18_2_279"/>
          <p:cNvSpPr txBox="1"/>
          <p:nvPr/>
        </p:nvSpPr>
        <p:spPr>
          <a:xfrm>
            <a:off x="723331" y="183911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3:</a:t>
            </a:r>
            <a:endParaRPr sz="1400" b="0" i="0" u="none" strike="noStrike" cap="none">
              <a:solidFill>
                <a:srgbClr val="0070C0"/>
              </a:solidFill>
              <a:latin typeface="Times New Roman"/>
              <a:ea typeface="Times New Roman"/>
              <a:cs typeface="Times New Roman"/>
              <a:sym typeface="Times New Roman"/>
            </a:endParaRPr>
          </a:p>
        </p:txBody>
      </p:sp>
      <p:sp>
        <p:nvSpPr>
          <p:cNvPr id="2740" name="Google Shape;2740;g115542f9b18_2_279"/>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741" name="Google Shape;2741;g115542f9b18_2_279"/>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742" name="Google Shape;2742;g115542f9b18_2_279"/>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743" name="Google Shape;2743;g115542f9b18_2_279"/>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2744" name="Google Shape;2744;g115542f9b18_2_279"/>
          <p:cNvSpPr txBox="1"/>
          <p:nvPr/>
        </p:nvSpPr>
        <p:spPr>
          <a:xfrm>
            <a:off x="635623" y="2047886"/>
            <a:ext cx="5271300" cy="26136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Methodology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Asynchronous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The aim of this session is that trainees:</a:t>
            </a:r>
            <a:endParaRPr sz="1400" b="0" i="0" u="none" strike="noStrike" cap="none">
              <a:solidFill>
                <a:schemeClr val="dk1"/>
              </a:solidFill>
              <a:latin typeface="Times New Roman"/>
              <a:ea typeface="Times New Roman"/>
              <a:cs typeface="Times New Roman"/>
              <a:sym typeface="Times New Roman"/>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Practice on-line their ideas</a:t>
            </a:r>
            <a:endParaRPr sz="1400" b="0" i="0" u="none" strike="noStrike" cap="none">
              <a:solidFill>
                <a:schemeClr val="dk1"/>
              </a:solidFill>
              <a:latin typeface="Times New Roman"/>
              <a:ea typeface="Times New Roman"/>
              <a:cs typeface="Times New Roman"/>
              <a:sym typeface="Times New Roman"/>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To Learn more about SDGs actions.</a:t>
            </a:r>
            <a:endParaRPr sz="1400" b="0" i="0" u="none" strike="noStrike" cap="none">
              <a:solidFill>
                <a:schemeClr val="dk1"/>
              </a:solidFill>
              <a:latin typeface="Times New Roman"/>
              <a:ea typeface="Times New Roman"/>
              <a:cs typeface="Times New Roman"/>
              <a:sym typeface="Times New Roman"/>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To participate actively on our online platform.</a:t>
            </a:r>
            <a:endParaRPr sz="1400" b="0" i="0" u="none" strike="noStrike" cap="none">
              <a:solidFill>
                <a:schemeClr val="dk1"/>
              </a:solidFill>
              <a:latin typeface="Times New Roman"/>
              <a:ea typeface="Times New Roman"/>
              <a:cs typeface="Times New Roman"/>
              <a:sym typeface="Times New Roman"/>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To become members of its community.</a:t>
            </a:r>
            <a:endParaRPr sz="1400" b="0" i="0" u="none" strike="noStrike" cap="none">
              <a:solidFill>
                <a:schemeClr val="dk1"/>
              </a:solidFill>
              <a:latin typeface="Times New Roman"/>
              <a:ea typeface="Times New Roman"/>
              <a:cs typeface="Times New Roman"/>
              <a:sym typeface="Times New Roman"/>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Enjoy and have fun! </a:t>
            </a:r>
            <a:endParaRPr sz="1400" b="0" i="0" u="none" strike="noStrike" cap="none">
              <a:solidFill>
                <a:schemeClr val="dk1"/>
              </a:solidFill>
              <a:latin typeface="Times New Roman"/>
              <a:ea typeface="Times New Roman"/>
              <a:cs typeface="Times New Roman"/>
              <a:sym typeface="Times New Roman"/>
            </a:endParaRPr>
          </a:p>
        </p:txBody>
      </p:sp>
      <p:sp>
        <p:nvSpPr>
          <p:cNvPr id="2745" name="Google Shape;2745;g115542f9b18_2_279"/>
          <p:cNvSpPr/>
          <p:nvPr/>
        </p:nvSpPr>
        <p:spPr>
          <a:xfrm>
            <a:off x="5911869" y="1837125"/>
            <a:ext cx="45691" cy="266600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746" name="Google Shape;2746;g115542f9b18_2_279"/>
          <p:cNvSpPr txBox="1"/>
          <p:nvPr/>
        </p:nvSpPr>
        <p:spPr>
          <a:xfrm>
            <a:off x="6057943" y="3200763"/>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120 MINUTES</a:t>
            </a:r>
            <a:endParaRPr sz="1400" b="0" i="0" u="none" strike="noStrike" cap="none">
              <a:solidFill>
                <a:schemeClr val="dk1"/>
              </a:solidFill>
              <a:latin typeface="Calibri"/>
              <a:ea typeface="Calibri"/>
              <a:cs typeface="Calibri"/>
              <a:sym typeface="Calibri"/>
            </a:endParaRPr>
          </a:p>
        </p:txBody>
      </p:sp>
      <p:sp>
        <p:nvSpPr>
          <p:cNvPr id="2747" name="Google Shape;2747;g115542f9b18_2_279"/>
          <p:cNvSpPr/>
          <p:nvPr/>
        </p:nvSpPr>
        <p:spPr>
          <a:xfrm>
            <a:off x="1168801" y="6604539"/>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748" name="Google Shape;2748;g115542f9b18_2_279"/>
          <p:cNvSpPr txBox="1"/>
          <p:nvPr/>
        </p:nvSpPr>
        <p:spPr>
          <a:xfrm>
            <a:off x="686380" y="6667122"/>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2749" name="Google Shape;2749;g115542f9b18_2_279"/>
          <p:cNvSpPr txBox="1"/>
          <p:nvPr/>
        </p:nvSpPr>
        <p:spPr>
          <a:xfrm>
            <a:off x="674867" y="6913034"/>
            <a:ext cx="6488100" cy="523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SSinDS_Workbook 7</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E-TRAINING PLATFORM</a:t>
            </a:r>
            <a:endParaRPr sz="1400" b="0" i="0" u="none" strike="noStrike" cap="none">
              <a:solidFill>
                <a:srgbClr val="000000"/>
              </a:solidFill>
              <a:latin typeface="Arial"/>
              <a:ea typeface="Arial"/>
              <a:cs typeface="Arial"/>
              <a:sym typeface="Arial"/>
            </a:endParaRPr>
          </a:p>
        </p:txBody>
      </p:sp>
      <p:sp>
        <p:nvSpPr>
          <p:cNvPr id="2750" name="Google Shape;2750;g115542f9b18_2_279"/>
          <p:cNvSpPr/>
          <p:nvPr/>
        </p:nvSpPr>
        <p:spPr>
          <a:xfrm>
            <a:off x="1102148" y="4847685"/>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400" b="0" i="0" u="none" strike="noStrike" cap="none">
              <a:solidFill>
                <a:schemeClr val="dk1"/>
              </a:solidFill>
              <a:latin typeface="Times New Roman"/>
              <a:ea typeface="Times New Roman"/>
              <a:cs typeface="Times New Roman"/>
              <a:sym typeface="Times New Roman"/>
            </a:endParaRPr>
          </a:p>
        </p:txBody>
      </p:sp>
      <p:sp>
        <p:nvSpPr>
          <p:cNvPr id="2751" name="Google Shape;2751;g115542f9b18_2_279"/>
          <p:cNvSpPr txBox="1"/>
          <p:nvPr/>
        </p:nvSpPr>
        <p:spPr>
          <a:xfrm>
            <a:off x="686370" y="5021534"/>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2752" name="Google Shape;2752;g115542f9b18_2_279"/>
          <p:cNvSpPr txBox="1"/>
          <p:nvPr/>
        </p:nvSpPr>
        <p:spPr>
          <a:xfrm>
            <a:off x="741520" y="5288202"/>
            <a:ext cx="6488100" cy="12300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Use progressive learning approach.</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Adapt the sequential steps and timing to the needs of  the trainees group.</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Use as many visual aids as are required.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Provide direct and immediate feedback. This make them able to make a connection between their ideas and the trainer's response.</a:t>
            </a:r>
            <a:endParaRPr sz="1400" b="0" i="0" u="none" strike="noStrike" cap="none">
              <a:solidFill>
                <a:schemeClr val="dk1"/>
              </a:solidFill>
              <a:latin typeface="Times New Roman"/>
              <a:ea typeface="Times New Roman"/>
              <a:cs typeface="Times New Roman"/>
              <a:sym typeface="Times New Roman"/>
            </a:endParaRPr>
          </a:p>
        </p:txBody>
      </p:sp>
      <p:sp>
        <p:nvSpPr>
          <p:cNvPr id="2753" name="Google Shape;2753;g115542f9b18_2_279"/>
          <p:cNvSpPr/>
          <p:nvPr/>
        </p:nvSpPr>
        <p:spPr>
          <a:xfrm>
            <a:off x="1168806" y="7502711"/>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75">
            <a:extLst>
              <a:ext uri="{FF2B5EF4-FFF2-40B4-BE49-F238E27FC236}">
                <a16:creationId xmlns:a16="http://schemas.microsoft.com/office/drawing/2014/main" id="{7EECE833-6883-B5C7-31E4-7409CCC84660}"/>
              </a:ext>
            </a:extLst>
          </p:cNvPr>
          <p:cNvSpPr/>
          <p:nvPr/>
        </p:nvSpPr>
        <p:spPr>
          <a:xfrm>
            <a:off x="2195937" y="3030329"/>
            <a:ext cx="2942376" cy="3226219"/>
          </a:xfrm>
          <a:prstGeom prst="rect">
            <a:avLst/>
          </a:prstGeom>
          <a:noFill/>
          <a:ln>
            <a:noFill/>
          </a:ln>
        </p:spPr>
        <p:txBody>
          <a:bodyPr spcFirstLastPara="1" wrap="square" lIns="91425" tIns="45700" rIns="91425" bIns="45700" anchor="t" anchorCtr="0">
            <a:noAutofit/>
          </a:bodyPr>
          <a:lstStyle/>
          <a:p>
            <a:pPr marL="1270" marR="0" algn="ctr">
              <a:lnSpc>
                <a:spcPct val="107000"/>
              </a:lnSpc>
              <a:spcBef>
                <a:spcPts val="0"/>
              </a:spcBef>
              <a:spcAft>
                <a:spcPts val="800"/>
              </a:spcAft>
            </a:pPr>
            <a:r>
              <a:rPr lang="en-US" sz="1400" dirty="0">
                <a:solidFill>
                  <a:srgbClr val="FFFFFF"/>
                </a:solidFill>
                <a:effectLst/>
                <a:latin typeface="Calibri" panose="020F0502020204030204" pitchFamily="34" charset="0"/>
                <a:ea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100" dirty="0">
              <a:effectLst/>
              <a:latin typeface="Calibri" panose="020F0502020204030204" pitchFamily="34" charset="0"/>
              <a:ea typeface="Calibri" panose="020F0502020204030204" pitchFamily="34" charset="0"/>
            </a:endParaRPr>
          </a:p>
        </p:txBody>
      </p:sp>
      <p:pic>
        <p:nvPicPr>
          <p:cNvPr id="7" name="image24.png">
            <a:extLst>
              <a:ext uri="{FF2B5EF4-FFF2-40B4-BE49-F238E27FC236}">
                <a16:creationId xmlns:a16="http://schemas.microsoft.com/office/drawing/2014/main" id="{DB529501-BD76-B71B-BFC7-6DCEC5B026BE}"/>
              </a:ext>
            </a:extLst>
          </p:cNvPr>
          <p:cNvPicPr/>
          <p:nvPr/>
        </p:nvPicPr>
        <p:blipFill>
          <a:blip r:embed="rId2"/>
          <a:srcRect/>
          <a:stretch>
            <a:fillRect/>
          </a:stretch>
        </p:blipFill>
        <p:spPr>
          <a:xfrm>
            <a:off x="0" y="-1"/>
            <a:ext cx="7315200" cy="10058401"/>
          </a:xfrm>
          <a:prstGeom prst="rect">
            <a:avLst/>
          </a:prstGeom>
          <a:ln/>
        </p:spPr>
      </p:pic>
      <p:pic>
        <p:nvPicPr>
          <p:cNvPr id="8" name="image32.png">
            <a:extLst>
              <a:ext uri="{FF2B5EF4-FFF2-40B4-BE49-F238E27FC236}">
                <a16:creationId xmlns:a16="http://schemas.microsoft.com/office/drawing/2014/main" id="{2F1D1502-57CF-658A-14B7-75B821012A36}"/>
              </a:ext>
            </a:extLst>
          </p:cNvPr>
          <p:cNvPicPr/>
          <p:nvPr/>
        </p:nvPicPr>
        <p:blipFill>
          <a:blip r:embed="rId3"/>
          <a:srcRect/>
          <a:stretch>
            <a:fillRect/>
          </a:stretch>
        </p:blipFill>
        <p:spPr>
          <a:xfrm>
            <a:off x="5690010" y="9094859"/>
            <a:ext cx="1520982" cy="365096"/>
          </a:xfrm>
          <a:prstGeom prst="rect">
            <a:avLst/>
          </a:prstGeom>
          <a:ln/>
        </p:spPr>
      </p:pic>
      <p:sp>
        <p:nvSpPr>
          <p:cNvPr id="9" name="Rectángulo 275">
            <a:extLst>
              <a:ext uri="{FF2B5EF4-FFF2-40B4-BE49-F238E27FC236}">
                <a16:creationId xmlns:a16="http://schemas.microsoft.com/office/drawing/2014/main" id="{56D35524-AA91-771B-885A-8EAD96475118}"/>
              </a:ext>
            </a:extLst>
          </p:cNvPr>
          <p:cNvSpPr/>
          <p:nvPr/>
        </p:nvSpPr>
        <p:spPr>
          <a:xfrm>
            <a:off x="2074460" y="2845180"/>
            <a:ext cx="3220871" cy="3411368"/>
          </a:xfrm>
          <a:prstGeom prst="rect">
            <a:avLst/>
          </a:prstGeom>
          <a:noFill/>
          <a:ln>
            <a:noFill/>
          </a:ln>
        </p:spPr>
        <p:txBody>
          <a:bodyPr spcFirstLastPara="1" wrap="square" lIns="91425" tIns="45700" rIns="91425" bIns="45700" anchor="t" anchorCtr="0">
            <a:noAutofit/>
          </a:bodyPr>
          <a:lstStyle/>
          <a:p>
            <a:pPr marL="1270" marR="0" algn="ctr">
              <a:lnSpc>
                <a:spcPct val="107000"/>
              </a:lnSpc>
              <a:spcBef>
                <a:spcPts val="0"/>
              </a:spcBef>
              <a:spcAft>
                <a:spcPts val="800"/>
              </a:spcAft>
            </a:pPr>
            <a:r>
              <a:rPr lang="en-US" sz="1800" dirty="0">
                <a:solidFill>
                  <a:srgbClr val="FFFFFF"/>
                </a:solidFill>
                <a:effectLst/>
                <a:latin typeface="Calibri" panose="020F0502020204030204" pitchFamily="34" charset="0"/>
                <a:ea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89146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Google Shape;487;p13"/>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488" name="Google Shape;488;p13"/>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489" name="Google Shape;489;p13"/>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13</a:t>
            </a:r>
            <a:endParaRPr sz="1400" b="0" i="0" u="none" strike="noStrike" cap="none">
              <a:solidFill>
                <a:srgbClr val="000000"/>
              </a:solidFill>
              <a:latin typeface="Arial"/>
              <a:ea typeface="Arial"/>
              <a:cs typeface="Arial"/>
              <a:sym typeface="Arial"/>
            </a:endParaRPr>
          </a:p>
        </p:txBody>
      </p:sp>
      <p:sp>
        <p:nvSpPr>
          <p:cNvPr id="490" name="Google Shape;490;p13"/>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491" name="Google Shape;491;p13"/>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492" name="Google Shape;492;p13"/>
          <p:cNvSpPr/>
          <p:nvPr/>
        </p:nvSpPr>
        <p:spPr>
          <a:xfrm rot="10800000">
            <a:off x="62470" y="760848"/>
            <a:ext cx="518950" cy="873632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493" name="Google Shape;493;p13"/>
          <p:cNvSpPr txBox="1"/>
          <p:nvPr/>
        </p:nvSpPr>
        <p:spPr>
          <a:xfrm rot="-5400000">
            <a:off x="-3533961" y="3133483"/>
            <a:ext cx="7820395" cy="410369"/>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494" name="Google Shape;494;p13"/>
          <p:cNvSpPr txBox="1"/>
          <p:nvPr/>
        </p:nvSpPr>
        <p:spPr>
          <a:xfrm>
            <a:off x="723331" y="953998"/>
            <a:ext cx="4579943" cy="527261"/>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Group Dynamic. Personal Development Goals; </a:t>
            </a:r>
            <a:endParaRPr sz="1600" b="0" i="0" u="none" strike="noStrike" cap="none">
              <a:solidFill>
                <a:schemeClr val="dk1"/>
              </a:solidFill>
              <a:latin typeface="Calibri"/>
              <a:ea typeface="Calibri"/>
              <a:cs typeface="Calibri"/>
              <a:sym typeface="Calibri"/>
            </a:endParaRPr>
          </a:p>
        </p:txBody>
      </p:sp>
      <p:sp>
        <p:nvSpPr>
          <p:cNvPr id="495" name="Google Shape;495;p13"/>
          <p:cNvSpPr txBox="1"/>
          <p:nvPr/>
        </p:nvSpPr>
        <p:spPr>
          <a:xfrm>
            <a:off x="6057942" y="1029906"/>
            <a:ext cx="1086205" cy="227499"/>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496" name="Google Shape;496;p13"/>
          <p:cNvSpPr txBox="1"/>
          <p:nvPr/>
        </p:nvSpPr>
        <p:spPr>
          <a:xfrm>
            <a:off x="723331" y="1934761"/>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1:</a:t>
            </a:r>
            <a:endParaRPr sz="1400" b="0" i="0" u="none" strike="noStrike" cap="none">
              <a:solidFill>
                <a:srgbClr val="0070C0"/>
              </a:solidFill>
              <a:latin typeface="Times New Roman"/>
              <a:ea typeface="Times New Roman"/>
              <a:cs typeface="Times New Roman"/>
              <a:sym typeface="Times New Roman"/>
            </a:endParaRPr>
          </a:p>
        </p:txBody>
      </p:sp>
      <p:sp>
        <p:nvSpPr>
          <p:cNvPr id="497" name="Google Shape;497;p13"/>
          <p:cNvSpPr/>
          <p:nvPr/>
        </p:nvSpPr>
        <p:spPr>
          <a:xfrm>
            <a:off x="1060398" y="7476827"/>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498" name="Google Shape;498;p13"/>
          <p:cNvSpPr/>
          <p:nvPr/>
        </p:nvSpPr>
        <p:spPr>
          <a:xfrm>
            <a:off x="1149448" y="1783579"/>
            <a:ext cx="5653251" cy="46480"/>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499" name="Google Shape;499;p13"/>
          <p:cNvSpPr/>
          <p:nvPr/>
        </p:nvSpPr>
        <p:spPr>
          <a:xfrm>
            <a:off x="5906917" y="1017770"/>
            <a:ext cx="45719" cy="71219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00" name="Google Shape;500;p13"/>
          <p:cNvSpPr/>
          <p:nvPr/>
        </p:nvSpPr>
        <p:spPr>
          <a:xfrm>
            <a:off x="1168801" y="869955"/>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01" name="Google Shape;501;p13"/>
          <p:cNvSpPr txBox="1"/>
          <p:nvPr/>
        </p:nvSpPr>
        <p:spPr>
          <a:xfrm>
            <a:off x="6099281" y="1300696"/>
            <a:ext cx="8790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502" name="Google Shape;502;p13"/>
          <p:cNvSpPr txBox="1"/>
          <p:nvPr/>
        </p:nvSpPr>
        <p:spPr>
          <a:xfrm>
            <a:off x="658483" y="2198468"/>
            <a:ext cx="5271293" cy="539406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The activity starts with an opening session of the training course, that is the welcome session. </a:t>
            </a:r>
            <a:r>
              <a:rPr lang="en-US" sz="1400" b="0" i="0" u="none" strike="noStrike" cap="none">
                <a:solidFill>
                  <a:srgbClr val="000000"/>
                </a:solidFill>
                <a:latin typeface="Times New Roman"/>
                <a:ea typeface="Times New Roman"/>
                <a:cs typeface="Times New Roman"/>
                <a:sym typeface="Times New Roman"/>
              </a:rPr>
              <a:t>The trainer gives the trainees a short time to get familiar with the environment.</a:t>
            </a:r>
            <a:endParaRPr sz="1400" b="0" i="0" u="none" strike="noStrike" cap="none">
              <a:solidFill>
                <a:srgbClr val="000000"/>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The trainer will propose an ice breaking activity to facilitate finding of certain individual peculiarities of the trainees. </a:t>
            </a:r>
            <a:r>
              <a:rPr lang="en-US" sz="1400" b="0" i="0" u="none" strike="noStrike" cap="none">
                <a:solidFill>
                  <a:srgbClr val="000000"/>
                </a:solidFill>
                <a:latin typeface="Times New Roman"/>
                <a:ea typeface="Times New Roman"/>
                <a:cs typeface="Times New Roman"/>
                <a:sym typeface="Times New Roman"/>
              </a:rPr>
              <a:t>The trainer develops this activity in accordance with the characteristics of the group of trainee</a:t>
            </a:r>
            <a:r>
              <a:rPr lang="en-US" sz="1200" b="0" i="0" u="none" strike="noStrike" cap="none">
                <a:solidFill>
                  <a:srgbClr val="000000"/>
                </a:solidFill>
                <a:latin typeface="Arial"/>
                <a:ea typeface="Arial"/>
                <a:cs typeface="Arial"/>
                <a:sym typeface="Arial"/>
              </a:rPr>
              <a:t>s. </a:t>
            </a:r>
            <a:endParaRPr/>
          </a:p>
          <a:p>
            <a:pPr marL="342900" marR="0" lvl="0" indent="-342900" algn="just" rtl="0">
              <a:lnSpc>
                <a:spcPct val="107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An example to do that could be: the trainer will ask the learners to go around the classroom and find a classmate who fits one certain characteristic; a classmate’s name can only be used once; a trainee should have three unique names on his/her list.</a:t>
            </a:r>
            <a:endParaRPr sz="1400" b="0" i="0" u="none" strike="noStrike" cap="none">
              <a:solidFill>
                <a:srgbClr val="000000"/>
              </a:solidFill>
              <a:latin typeface="Arial"/>
              <a:ea typeface="Arial"/>
              <a:cs typeface="Arial"/>
              <a:sym typeface="Arial"/>
            </a:endParaRPr>
          </a:p>
          <a:p>
            <a:pPr marL="342900" marR="0" lvl="0" indent="-342900" algn="just" rtl="0">
              <a:lnSpc>
                <a:spcPct val="107000"/>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The trainer will propose some of the next questions:</a:t>
            </a:r>
            <a:endParaRPr sz="1400" b="0" i="0" u="none" strike="noStrike" cap="none">
              <a:solidFill>
                <a:schemeClr val="dk1"/>
              </a:solidFill>
              <a:latin typeface="Times New Roman"/>
              <a:ea typeface="Times New Roman"/>
              <a:cs typeface="Times New Roman"/>
              <a:sym typeface="Times New Roman"/>
            </a:endParaRPr>
          </a:p>
          <a:p>
            <a:pPr marL="742950" marR="0" lvl="1" indent="-285750" algn="just" rtl="0">
              <a:lnSpc>
                <a:spcPct val="107000"/>
              </a:lnSpc>
              <a:spcBef>
                <a:spcPts val="0"/>
              </a:spcBef>
              <a:spcAft>
                <a:spcPts val="0"/>
              </a:spcAft>
              <a:buClr>
                <a:schemeClr val="dk1"/>
              </a:buClr>
              <a:buSzPts val="1400"/>
              <a:buFont typeface="Calibri"/>
              <a:buAutoNum type="alphaLcPeriod"/>
            </a:pPr>
            <a:r>
              <a:rPr lang="en-US" sz="1400" b="0" i="0" u="none" strike="noStrike" cap="none">
                <a:solidFill>
                  <a:schemeClr val="dk1"/>
                </a:solidFill>
                <a:latin typeface="Times New Roman"/>
                <a:ea typeface="Times New Roman"/>
                <a:cs typeface="Times New Roman"/>
                <a:sym typeface="Times New Roman"/>
              </a:rPr>
              <a:t>How was it?</a:t>
            </a:r>
            <a:endParaRPr sz="1400" b="0" i="0" u="none" strike="noStrike" cap="none">
              <a:solidFill>
                <a:schemeClr val="dk1"/>
              </a:solidFill>
              <a:latin typeface="Times New Roman"/>
              <a:ea typeface="Times New Roman"/>
              <a:cs typeface="Times New Roman"/>
              <a:sym typeface="Times New Roman"/>
            </a:endParaRPr>
          </a:p>
          <a:p>
            <a:pPr marL="742950" marR="0" lvl="1" indent="-285750" algn="just" rtl="0">
              <a:lnSpc>
                <a:spcPct val="107000"/>
              </a:lnSpc>
              <a:spcBef>
                <a:spcPts val="0"/>
              </a:spcBef>
              <a:spcAft>
                <a:spcPts val="0"/>
              </a:spcAft>
              <a:buClr>
                <a:schemeClr val="dk1"/>
              </a:buClr>
              <a:buSzPts val="1400"/>
              <a:buFont typeface="Calibri"/>
              <a:buAutoNum type="alphaLcPeriod"/>
            </a:pPr>
            <a:r>
              <a:rPr lang="en-US" sz="1400" b="0" i="0" u="none" strike="noStrike" cap="none">
                <a:solidFill>
                  <a:schemeClr val="dk1"/>
                </a:solidFill>
                <a:latin typeface="Times New Roman"/>
                <a:ea typeface="Times New Roman"/>
                <a:cs typeface="Times New Roman"/>
                <a:sym typeface="Times New Roman"/>
              </a:rPr>
              <a:t>Did you have fun?</a:t>
            </a:r>
            <a:endParaRPr sz="1400" b="0" i="0" u="none" strike="noStrike" cap="none">
              <a:solidFill>
                <a:schemeClr val="dk1"/>
              </a:solidFill>
              <a:latin typeface="Times New Roman"/>
              <a:ea typeface="Times New Roman"/>
              <a:cs typeface="Times New Roman"/>
              <a:sym typeface="Times New Roman"/>
            </a:endParaRPr>
          </a:p>
          <a:p>
            <a:pPr marL="742950" marR="0" lvl="1" indent="-285750" algn="just" rtl="0">
              <a:lnSpc>
                <a:spcPct val="107000"/>
              </a:lnSpc>
              <a:spcBef>
                <a:spcPts val="0"/>
              </a:spcBef>
              <a:spcAft>
                <a:spcPts val="0"/>
              </a:spcAft>
              <a:buClr>
                <a:srgbClr val="0B0B0B"/>
              </a:buClr>
              <a:buSzPts val="1400"/>
              <a:buFont typeface="Calibri"/>
              <a:buAutoNum type="alphaLcPeriod"/>
            </a:pPr>
            <a:r>
              <a:rPr lang="en-US" sz="1400" b="0" i="0" u="none" strike="noStrike" cap="none">
                <a:solidFill>
                  <a:srgbClr val="0B0B0B"/>
                </a:solidFill>
                <a:latin typeface="Times New Roman"/>
                <a:ea typeface="Times New Roman"/>
                <a:cs typeface="Times New Roman"/>
                <a:sym typeface="Times New Roman"/>
              </a:rPr>
              <a:t>Any brave volunteers who would like to introduce the three classmates they met today</a:t>
            </a:r>
            <a:r>
              <a:rPr lang="en-US" sz="1400" b="0" i="0" u="none" strike="noStrike" cap="none">
                <a:solidFill>
                  <a:schemeClr val="dk1"/>
                </a:solidFill>
                <a:latin typeface="Times New Roman"/>
                <a:ea typeface="Times New Roman"/>
                <a:cs typeface="Times New Roman"/>
                <a:sym typeface="Times New Roman"/>
              </a:rPr>
              <a:t>?</a:t>
            </a:r>
            <a:endParaRPr sz="1400" b="0" i="0" u="none" strike="noStrike" cap="none">
              <a:solidFill>
                <a:schemeClr val="dk1"/>
              </a:solidFill>
              <a:latin typeface="Times New Roman"/>
              <a:ea typeface="Times New Roman"/>
              <a:cs typeface="Times New Roman"/>
              <a:sym typeface="Times New Roman"/>
            </a:endParaRPr>
          </a:p>
          <a:p>
            <a:pPr marL="742950" marR="0" lvl="1" indent="-285750" algn="just" rtl="0">
              <a:lnSpc>
                <a:spcPct val="107000"/>
              </a:lnSpc>
              <a:spcBef>
                <a:spcPts val="0"/>
              </a:spcBef>
              <a:spcAft>
                <a:spcPts val="0"/>
              </a:spcAft>
              <a:buClr>
                <a:srgbClr val="0B0B0B"/>
              </a:buClr>
              <a:buSzPts val="1400"/>
              <a:buFont typeface="Calibri"/>
              <a:buAutoNum type="alphaLcPeriod"/>
            </a:pPr>
            <a:r>
              <a:rPr lang="en-US" sz="1400" b="0" i="0" u="none" strike="noStrike" cap="none">
                <a:solidFill>
                  <a:srgbClr val="0B0B0B"/>
                </a:solidFill>
                <a:latin typeface="Times New Roman"/>
                <a:ea typeface="Times New Roman"/>
                <a:cs typeface="Times New Roman"/>
                <a:sym typeface="Times New Roman"/>
              </a:rPr>
              <a:t>Who is the most interesting person you met today</a:t>
            </a:r>
            <a:r>
              <a:rPr lang="en-US" sz="1400" b="0" i="0" u="none" strike="noStrike" cap="none">
                <a:solidFill>
                  <a:schemeClr val="dk1"/>
                </a:solidFill>
                <a:latin typeface="Times New Roman"/>
                <a:ea typeface="Times New Roman"/>
                <a:cs typeface="Times New Roman"/>
                <a:sym typeface="Times New Roman"/>
              </a:rPr>
              <a:t>?</a:t>
            </a:r>
            <a:endParaRPr sz="1400" b="0" i="0" u="none" strike="noStrike" cap="none">
              <a:solidFill>
                <a:schemeClr val="dk1"/>
              </a:solidFill>
              <a:latin typeface="Times New Roman"/>
              <a:ea typeface="Times New Roman"/>
              <a:cs typeface="Times New Roman"/>
              <a:sym typeface="Times New Roman"/>
            </a:endParaRPr>
          </a:p>
          <a:p>
            <a:pPr marL="742950" marR="0" lvl="1" indent="-285750" algn="just" rtl="0">
              <a:lnSpc>
                <a:spcPct val="107000"/>
              </a:lnSpc>
              <a:spcBef>
                <a:spcPts val="0"/>
              </a:spcBef>
              <a:spcAft>
                <a:spcPts val="0"/>
              </a:spcAft>
              <a:buClr>
                <a:srgbClr val="0B0B0B"/>
              </a:buClr>
              <a:buSzPts val="1400"/>
              <a:buFont typeface="Calibri"/>
              <a:buAutoNum type="alphaLcPeriod"/>
            </a:pPr>
            <a:r>
              <a:rPr lang="en-US" sz="1400" b="0" i="0" u="none" strike="noStrike" cap="none">
                <a:solidFill>
                  <a:srgbClr val="0B0B0B"/>
                </a:solidFill>
                <a:latin typeface="Times New Roman"/>
                <a:ea typeface="Times New Roman"/>
                <a:cs typeface="Times New Roman"/>
                <a:sym typeface="Times New Roman"/>
              </a:rPr>
              <a:t>What did you learn about your classmates? </a:t>
            </a:r>
            <a:endParaRPr sz="1400" b="0" i="0" u="none" strike="noStrike" cap="none">
              <a:solidFill>
                <a:srgbClr val="000000"/>
              </a:solidFill>
              <a:latin typeface="Arial"/>
              <a:ea typeface="Arial"/>
              <a:cs typeface="Arial"/>
              <a:sym typeface="Arial"/>
            </a:endParaRPr>
          </a:p>
          <a:p>
            <a:pPr marL="742950" marR="0" lvl="1" indent="-285750" algn="just" rtl="0">
              <a:lnSpc>
                <a:spcPct val="107000"/>
              </a:lnSpc>
              <a:spcBef>
                <a:spcPts val="0"/>
              </a:spcBef>
              <a:spcAft>
                <a:spcPts val="0"/>
              </a:spcAft>
              <a:buClr>
                <a:srgbClr val="0B0B0B"/>
              </a:buClr>
              <a:buSzPts val="1400"/>
              <a:buFont typeface="Calibri"/>
              <a:buAutoNum type="alphaLcPeriod"/>
            </a:pPr>
            <a:r>
              <a:rPr lang="en-US" sz="1400" b="0" i="0" u="none" strike="noStrike" cap="none">
                <a:solidFill>
                  <a:srgbClr val="0B0B0B"/>
                </a:solidFill>
                <a:latin typeface="Times New Roman"/>
                <a:ea typeface="Times New Roman"/>
                <a:cs typeface="Times New Roman"/>
                <a:sym typeface="Times New Roman"/>
              </a:rPr>
              <a:t>What did you like about our activity?</a:t>
            </a:r>
            <a:endParaRPr sz="1400" b="0" i="0" u="none" strike="noStrike" cap="none">
              <a:solidFill>
                <a:srgbClr val="000000"/>
              </a:solidFill>
              <a:latin typeface="Arial"/>
              <a:ea typeface="Arial"/>
              <a:cs typeface="Arial"/>
              <a:sym typeface="Arial"/>
            </a:endParaRPr>
          </a:p>
        </p:txBody>
      </p:sp>
      <p:sp>
        <p:nvSpPr>
          <p:cNvPr id="503" name="Google Shape;503;p13"/>
          <p:cNvSpPr/>
          <p:nvPr/>
        </p:nvSpPr>
        <p:spPr>
          <a:xfrm flipH="1">
            <a:off x="5906916" y="2167133"/>
            <a:ext cx="45721" cy="500831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04" name="Google Shape;504;p13"/>
          <p:cNvSpPr txBox="1"/>
          <p:nvPr/>
        </p:nvSpPr>
        <p:spPr>
          <a:xfrm>
            <a:off x="6057942" y="4184720"/>
            <a:ext cx="11534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20 MINUTES</a:t>
            </a:r>
            <a:endParaRPr sz="1400" b="0" i="0" u="none" strike="noStrike" cap="none">
              <a:solidFill>
                <a:schemeClr val="dk1"/>
              </a:solidFill>
              <a:latin typeface="Calibri"/>
              <a:ea typeface="Calibri"/>
              <a:cs typeface="Calibri"/>
              <a:sym typeface="Calibri"/>
            </a:endParaRPr>
          </a:p>
        </p:txBody>
      </p:sp>
      <p:sp>
        <p:nvSpPr>
          <p:cNvPr id="505" name="Google Shape;505;p13"/>
          <p:cNvSpPr txBox="1"/>
          <p:nvPr/>
        </p:nvSpPr>
        <p:spPr>
          <a:xfrm>
            <a:off x="681343" y="7738904"/>
            <a:ext cx="5225572"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B0B0B"/>
                </a:solidFill>
                <a:latin typeface="Times New Roman"/>
                <a:ea typeface="Times New Roman"/>
                <a:cs typeface="Times New Roman"/>
                <a:sym typeface="Times New Roman"/>
              </a:rPr>
              <a:t>Identify the individual characteristics of trainees.</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B0B0B"/>
                </a:solidFill>
                <a:latin typeface="Times New Roman"/>
                <a:ea typeface="Times New Roman"/>
                <a:cs typeface="Times New Roman"/>
                <a:sym typeface="Times New Roman"/>
              </a:rPr>
              <a:t>Call the trainees at random to answer the question.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B0B0B"/>
                </a:solidFill>
                <a:latin typeface="Times New Roman"/>
                <a:ea typeface="Times New Roman"/>
                <a:cs typeface="Times New Roman"/>
                <a:sym typeface="Times New Roman"/>
              </a:rPr>
              <a:t>Give them time to share their insights.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B0B0B"/>
                </a:solidFill>
                <a:latin typeface="Times New Roman"/>
                <a:ea typeface="Times New Roman"/>
                <a:cs typeface="Times New Roman"/>
                <a:sym typeface="Times New Roman"/>
              </a:rPr>
              <a:t>Call at least three trainees to answer all the questions.</a:t>
            </a:r>
            <a:endParaRPr sz="1800" b="0" i="0" u="none" strike="noStrike" cap="none">
              <a:solidFill>
                <a:schemeClr val="dk1"/>
              </a:solidFill>
              <a:latin typeface="Times New Roman"/>
              <a:ea typeface="Times New Roman"/>
              <a:cs typeface="Times New Roman"/>
              <a:sym typeface="Times New Roman"/>
            </a:endParaRPr>
          </a:p>
        </p:txBody>
      </p:sp>
      <p:sp>
        <p:nvSpPr>
          <p:cNvPr id="506" name="Google Shape;506;p13"/>
          <p:cNvSpPr txBox="1"/>
          <p:nvPr/>
        </p:nvSpPr>
        <p:spPr>
          <a:xfrm>
            <a:off x="723330" y="7549533"/>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507" name="Google Shape;507;p13"/>
          <p:cNvSpPr/>
          <p:nvPr/>
        </p:nvSpPr>
        <p:spPr>
          <a:xfrm>
            <a:off x="1137836" y="8695808"/>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08" name="Google Shape;508;p13"/>
          <p:cNvSpPr txBox="1"/>
          <p:nvPr/>
        </p:nvSpPr>
        <p:spPr>
          <a:xfrm>
            <a:off x="723330" y="8768338"/>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509" name="Google Shape;509;p13"/>
          <p:cNvSpPr txBox="1"/>
          <p:nvPr/>
        </p:nvSpPr>
        <p:spPr>
          <a:xfrm>
            <a:off x="658483" y="8990103"/>
            <a:ext cx="500028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SSinDS_IO3_Workbook 1</a:t>
            </a:r>
            <a:endParaRPr sz="14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14"/>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515" name="Google Shape;515;p14"/>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516" name="Google Shape;516;p14"/>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14</a:t>
            </a:r>
            <a:endParaRPr sz="1400" b="0" i="0" u="none" strike="noStrike" cap="none">
              <a:solidFill>
                <a:srgbClr val="000000"/>
              </a:solidFill>
              <a:latin typeface="Arial"/>
              <a:ea typeface="Arial"/>
              <a:cs typeface="Arial"/>
              <a:sym typeface="Arial"/>
            </a:endParaRPr>
          </a:p>
        </p:txBody>
      </p:sp>
      <p:sp>
        <p:nvSpPr>
          <p:cNvPr id="517" name="Google Shape;517;p14"/>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518" name="Google Shape;518;p14"/>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519" name="Google Shape;519;p14"/>
          <p:cNvSpPr/>
          <p:nvPr/>
        </p:nvSpPr>
        <p:spPr>
          <a:xfrm rot="10800000">
            <a:off x="62470" y="760848"/>
            <a:ext cx="518950" cy="873632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520" name="Google Shape;520;p14"/>
          <p:cNvSpPr txBox="1"/>
          <p:nvPr/>
        </p:nvSpPr>
        <p:spPr>
          <a:xfrm rot="-5400000">
            <a:off x="-3533961" y="3133483"/>
            <a:ext cx="7820395" cy="410369"/>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521" name="Google Shape;521;p14"/>
          <p:cNvSpPr txBox="1"/>
          <p:nvPr/>
        </p:nvSpPr>
        <p:spPr>
          <a:xfrm>
            <a:off x="723329" y="990487"/>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STUDY AT YOUR OWN PACE:</a:t>
            </a:r>
            <a:endParaRPr sz="1400" b="0" i="0" u="none" strike="noStrike" cap="none">
              <a:solidFill>
                <a:srgbClr val="0070C0"/>
              </a:solidFill>
              <a:latin typeface="Times New Roman"/>
              <a:ea typeface="Times New Roman"/>
              <a:cs typeface="Times New Roman"/>
              <a:sym typeface="Times New Roman"/>
            </a:endParaRPr>
          </a:p>
        </p:txBody>
      </p:sp>
      <p:sp>
        <p:nvSpPr>
          <p:cNvPr id="522" name="Google Shape;522;p14"/>
          <p:cNvSpPr/>
          <p:nvPr/>
        </p:nvSpPr>
        <p:spPr>
          <a:xfrm>
            <a:off x="864250" y="3862055"/>
            <a:ext cx="5633898" cy="24474"/>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23" name="Google Shape;523;p14"/>
          <p:cNvSpPr/>
          <p:nvPr/>
        </p:nvSpPr>
        <p:spPr>
          <a:xfrm>
            <a:off x="955741" y="870980"/>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24" name="Google Shape;524;p14"/>
          <p:cNvSpPr/>
          <p:nvPr/>
        </p:nvSpPr>
        <p:spPr>
          <a:xfrm>
            <a:off x="864250" y="2688963"/>
            <a:ext cx="5633898" cy="24474"/>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25" name="Google Shape;525;p14"/>
          <p:cNvSpPr/>
          <p:nvPr/>
        </p:nvSpPr>
        <p:spPr>
          <a:xfrm>
            <a:off x="5875765" y="1345121"/>
            <a:ext cx="45719" cy="125991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26" name="Google Shape;526;p14"/>
          <p:cNvSpPr txBox="1"/>
          <p:nvPr/>
        </p:nvSpPr>
        <p:spPr>
          <a:xfrm>
            <a:off x="779199" y="1152497"/>
            <a:ext cx="4898787" cy="145995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Times New Roman"/>
              <a:buNone/>
            </a:pPr>
            <a:r>
              <a:rPr lang="en-US" sz="1400" b="1" i="0" u="none" strike="noStrike" cap="none">
                <a:solidFill>
                  <a:srgbClr val="000000"/>
                </a:solidFill>
                <a:latin typeface="Times New Roman"/>
                <a:ea typeface="Times New Roman"/>
                <a:cs typeface="Times New Roman"/>
                <a:sym typeface="Times New Roman"/>
              </a:rPr>
              <a:t>Description:</a:t>
            </a:r>
            <a:endParaRPr sz="1400" b="0" i="0" u="none" strike="noStrike" cap="none">
              <a:solidFill>
                <a:srgbClr val="000000"/>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Times New Roman"/>
                <a:ea typeface="Times New Roman"/>
                <a:cs typeface="Times New Roman"/>
                <a:sym typeface="Times New Roman"/>
              </a:rPr>
              <a:t>The trainer will invite the learners to create a schedule that works for them. </a:t>
            </a:r>
            <a:endParaRPr sz="1400" b="0" i="0" u="none" strike="noStrike" cap="none">
              <a:solidFill>
                <a:srgbClr val="000000"/>
              </a:solidFill>
              <a:latin typeface="Arial"/>
              <a:ea typeface="Arial"/>
              <a:cs typeface="Arial"/>
              <a:sym typeface="Arial"/>
            </a:endParaRPr>
          </a:p>
          <a:p>
            <a:pPr marL="342900" marR="0" lvl="0" indent="-342900" algn="just" rtl="0">
              <a:lnSpc>
                <a:spcPct val="107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Times New Roman"/>
                <a:ea typeface="Times New Roman"/>
                <a:cs typeface="Times New Roman"/>
                <a:sym typeface="Times New Roman"/>
              </a:rPr>
              <a:t>The group will find together</a:t>
            </a:r>
            <a:r>
              <a:rPr lang="en-US" sz="1400" b="0" i="0" u="none" strike="noStrike" cap="none">
                <a:solidFill>
                  <a:schemeClr val="dk1"/>
                </a:solidFill>
                <a:latin typeface="Times New Roman"/>
                <a:ea typeface="Times New Roman"/>
                <a:cs typeface="Times New Roman"/>
                <a:sym typeface="Times New Roman"/>
              </a:rPr>
              <a:t> the time for training sessions</a:t>
            </a:r>
            <a:r>
              <a:rPr lang="en-US" sz="14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a:p>
            <a:pPr marL="342900" marR="0" lvl="0" indent="-342900" algn="just" rtl="0">
              <a:lnSpc>
                <a:spcPct val="107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Times New Roman"/>
                <a:ea typeface="Times New Roman"/>
                <a:cs typeface="Times New Roman"/>
                <a:sym typeface="Times New Roman"/>
              </a:rPr>
              <a:t>The learners complete</a:t>
            </a:r>
            <a:r>
              <a:rPr lang="en-US" sz="1400" b="0" i="0" u="none" strike="noStrike" cap="none">
                <a:solidFill>
                  <a:schemeClr val="dk1"/>
                </a:solidFill>
                <a:latin typeface="Times New Roman"/>
                <a:ea typeface="Times New Roman"/>
                <a:cs typeface="Times New Roman"/>
                <a:sym typeface="Times New Roman"/>
              </a:rPr>
              <a:t> the week schedule using icons and photos.</a:t>
            </a:r>
            <a:endParaRPr sz="1400" b="0" i="0" u="none" strike="noStrike" cap="none">
              <a:solidFill>
                <a:srgbClr val="0B0B0B"/>
              </a:solidFill>
              <a:latin typeface="Times New Roman"/>
              <a:ea typeface="Times New Roman"/>
              <a:cs typeface="Times New Roman"/>
              <a:sym typeface="Times New Roman"/>
            </a:endParaRPr>
          </a:p>
        </p:txBody>
      </p:sp>
      <p:sp>
        <p:nvSpPr>
          <p:cNvPr id="527" name="Google Shape;527;p14"/>
          <p:cNvSpPr txBox="1"/>
          <p:nvPr/>
        </p:nvSpPr>
        <p:spPr>
          <a:xfrm>
            <a:off x="806861" y="3076314"/>
            <a:ext cx="5000285"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SSinDS_Workbook 1</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Worksheet 1</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Annex 1</a:t>
            </a:r>
            <a:endParaRPr sz="1400" b="0" i="0" u="none" strike="noStrike" cap="none">
              <a:solidFill>
                <a:schemeClr val="dk1"/>
              </a:solidFill>
              <a:latin typeface="Times New Roman"/>
              <a:ea typeface="Times New Roman"/>
              <a:cs typeface="Times New Roman"/>
              <a:sym typeface="Times New Roman"/>
            </a:endParaRPr>
          </a:p>
        </p:txBody>
      </p:sp>
      <p:sp>
        <p:nvSpPr>
          <p:cNvPr id="528" name="Google Shape;528;p14"/>
          <p:cNvSpPr txBox="1"/>
          <p:nvPr/>
        </p:nvSpPr>
        <p:spPr>
          <a:xfrm>
            <a:off x="5957917" y="1619197"/>
            <a:ext cx="11534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20 MINUTES</a:t>
            </a:r>
            <a:endParaRPr sz="1400" b="0" i="0" u="none" strike="noStrike" cap="none">
              <a:solidFill>
                <a:schemeClr val="dk1"/>
              </a:solidFill>
              <a:latin typeface="Calibri"/>
              <a:ea typeface="Calibri"/>
              <a:cs typeface="Calibri"/>
              <a:sym typeface="Calibri"/>
            </a:endParaRPr>
          </a:p>
        </p:txBody>
      </p:sp>
      <p:sp>
        <p:nvSpPr>
          <p:cNvPr id="529" name="Google Shape;529;p14"/>
          <p:cNvSpPr txBox="1"/>
          <p:nvPr/>
        </p:nvSpPr>
        <p:spPr>
          <a:xfrm>
            <a:off x="723329" y="2862933"/>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530" name="Google Shape;530;p14"/>
          <p:cNvSpPr txBox="1"/>
          <p:nvPr/>
        </p:nvSpPr>
        <p:spPr>
          <a:xfrm>
            <a:off x="723329" y="4120554"/>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531" name="Google Shape;531;p14"/>
          <p:cNvSpPr/>
          <p:nvPr/>
        </p:nvSpPr>
        <p:spPr>
          <a:xfrm flipH="1">
            <a:off x="5815894" y="3996150"/>
            <a:ext cx="45719" cy="48551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32" name="Google Shape;532;p14"/>
          <p:cNvSpPr txBox="1"/>
          <p:nvPr/>
        </p:nvSpPr>
        <p:spPr>
          <a:xfrm>
            <a:off x="5957917" y="4123914"/>
            <a:ext cx="11534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533" name="Google Shape;533;p14"/>
          <p:cNvSpPr/>
          <p:nvPr/>
        </p:nvSpPr>
        <p:spPr>
          <a:xfrm>
            <a:off x="864250" y="4576856"/>
            <a:ext cx="5633898" cy="24474"/>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34" name="Google Shape;534;p14"/>
          <p:cNvSpPr txBox="1"/>
          <p:nvPr/>
        </p:nvSpPr>
        <p:spPr>
          <a:xfrm>
            <a:off x="690004" y="4723320"/>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PERSONAL DEVELOPMENT GOALS:</a:t>
            </a:r>
            <a:endParaRPr sz="1400" b="0" i="0" u="none" strike="noStrike" cap="none">
              <a:solidFill>
                <a:srgbClr val="0070C0"/>
              </a:solidFill>
              <a:latin typeface="Times New Roman"/>
              <a:ea typeface="Times New Roman"/>
              <a:cs typeface="Times New Roman"/>
              <a:sym typeface="Times New Roman"/>
            </a:endParaRPr>
          </a:p>
        </p:txBody>
      </p:sp>
      <p:sp>
        <p:nvSpPr>
          <p:cNvPr id="535" name="Google Shape;535;p14"/>
          <p:cNvSpPr txBox="1"/>
          <p:nvPr/>
        </p:nvSpPr>
        <p:spPr>
          <a:xfrm>
            <a:off x="779199" y="5018630"/>
            <a:ext cx="4981325" cy="3088947"/>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0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The trainer introduces the concept of “Goal” and its main characteristics relating it with the personal goals that the trainees may have.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0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For doing so, the trainer proposes an activity based on preselected examples, where the trainees are challenged to identify personal goals and also the main characteristics:</a:t>
            </a:r>
            <a:endParaRPr sz="1400" b="0" i="0" u="none" strike="noStrike" cap="none">
              <a:solidFill>
                <a:schemeClr val="dk1"/>
              </a:solidFill>
              <a:latin typeface="Times New Roman"/>
              <a:ea typeface="Times New Roman"/>
              <a:cs typeface="Times New Roman"/>
              <a:sym typeface="Times New Roman"/>
            </a:endParaRPr>
          </a:p>
          <a:p>
            <a:pPr marL="742950" marR="0" lvl="1" indent="-285750" algn="just" rtl="0">
              <a:lnSpc>
                <a:spcPct val="107000"/>
              </a:lnSpc>
              <a:spcBef>
                <a:spcPts val="0"/>
              </a:spcBef>
              <a:spcAft>
                <a:spcPts val="0"/>
              </a:spcAft>
              <a:buClr>
                <a:schemeClr val="dk1"/>
              </a:buClr>
              <a:buSzPts val="1400"/>
              <a:buFont typeface="Calibri"/>
              <a:buAutoNum type="alphaLcPeriod"/>
            </a:pPr>
            <a:r>
              <a:rPr lang="en-US" sz="1400" b="0" i="0" u="none" strike="noStrike" cap="none">
                <a:solidFill>
                  <a:schemeClr val="dk1"/>
                </a:solidFill>
                <a:latin typeface="Times New Roman"/>
                <a:ea typeface="Times New Roman"/>
                <a:cs typeface="Times New Roman"/>
                <a:sym typeface="Times New Roman"/>
              </a:rPr>
              <a:t>How to set a goal</a:t>
            </a:r>
            <a:endParaRPr sz="1400" b="0" i="0" u="none" strike="noStrike" cap="none">
              <a:solidFill>
                <a:schemeClr val="dk1"/>
              </a:solidFill>
              <a:latin typeface="Times New Roman"/>
              <a:ea typeface="Times New Roman"/>
              <a:cs typeface="Times New Roman"/>
              <a:sym typeface="Times New Roman"/>
            </a:endParaRPr>
          </a:p>
          <a:p>
            <a:pPr marL="742950" marR="0" lvl="1" indent="-285750" algn="just" rtl="0">
              <a:lnSpc>
                <a:spcPct val="107000"/>
              </a:lnSpc>
              <a:spcBef>
                <a:spcPts val="0"/>
              </a:spcBef>
              <a:spcAft>
                <a:spcPts val="0"/>
              </a:spcAft>
              <a:buClr>
                <a:schemeClr val="dk1"/>
              </a:buClr>
              <a:buSzPts val="1400"/>
              <a:buFont typeface="Calibri"/>
              <a:buAutoNum type="alphaLcPeriod"/>
            </a:pPr>
            <a:r>
              <a:rPr lang="en-US" sz="1400" b="0" i="0" u="none" strike="noStrike" cap="none">
                <a:solidFill>
                  <a:schemeClr val="dk1"/>
                </a:solidFill>
                <a:latin typeface="Times New Roman"/>
                <a:ea typeface="Times New Roman"/>
                <a:cs typeface="Times New Roman"/>
                <a:sym typeface="Times New Roman"/>
              </a:rPr>
              <a:t>How to have a goal</a:t>
            </a:r>
            <a:endParaRPr sz="1400" b="0" i="0" u="none" strike="noStrike" cap="none">
              <a:solidFill>
                <a:schemeClr val="dk1"/>
              </a:solidFill>
              <a:latin typeface="Times New Roman"/>
              <a:ea typeface="Times New Roman"/>
              <a:cs typeface="Times New Roman"/>
              <a:sym typeface="Times New Roman"/>
            </a:endParaRPr>
          </a:p>
          <a:p>
            <a:pPr marL="742950" marR="0" lvl="1" indent="-285750" algn="just" rtl="0">
              <a:lnSpc>
                <a:spcPct val="107000"/>
              </a:lnSpc>
              <a:spcBef>
                <a:spcPts val="0"/>
              </a:spcBef>
              <a:spcAft>
                <a:spcPts val="0"/>
              </a:spcAft>
              <a:buClr>
                <a:schemeClr val="dk1"/>
              </a:buClr>
              <a:buSzPts val="1400"/>
              <a:buFont typeface="Calibri"/>
              <a:buAutoNum type="alphaLcPeriod"/>
            </a:pPr>
            <a:r>
              <a:rPr lang="en-US" sz="1400" b="0" i="0" u="none" strike="noStrike" cap="none">
                <a:solidFill>
                  <a:schemeClr val="dk1"/>
                </a:solidFill>
                <a:latin typeface="Times New Roman"/>
                <a:ea typeface="Times New Roman"/>
                <a:cs typeface="Times New Roman"/>
                <a:sym typeface="Times New Roman"/>
              </a:rPr>
              <a:t>How to achieve a goal</a:t>
            </a:r>
            <a:endParaRPr sz="1400" b="0" i="0" u="none" strike="noStrike" cap="none">
              <a:solidFill>
                <a:schemeClr val="dk1"/>
              </a:solidFill>
              <a:latin typeface="Times New Roman"/>
              <a:ea typeface="Times New Roman"/>
              <a:cs typeface="Times New Roman"/>
              <a:sym typeface="Times New Roman"/>
            </a:endParaRPr>
          </a:p>
          <a:p>
            <a:pPr marL="742950" marR="0" lvl="1" indent="-285750" algn="just" rtl="0">
              <a:lnSpc>
                <a:spcPct val="107000"/>
              </a:lnSpc>
              <a:spcBef>
                <a:spcPts val="0"/>
              </a:spcBef>
              <a:spcAft>
                <a:spcPts val="0"/>
              </a:spcAft>
              <a:buClr>
                <a:schemeClr val="dk1"/>
              </a:buClr>
              <a:buSzPts val="1400"/>
              <a:buFont typeface="Calibri"/>
              <a:buAutoNum type="alphaLcPeriod"/>
            </a:pPr>
            <a:r>
              <a:rPr lang="en-US" sz="1400" b="0" i="0" u="none" strike="noStrike" cap="none">
                <a:solidFill>
                  <a:schemeClr val="dk1"/>
                </a:solidFill>
                <a:latin typeface="Times New Roman"/>
                <a:ea typeface="Times New Roman"/>
                <a:cs typeface="Times New Roman"/>
                <a:sym typeface="Times New Roman"/>
              </a:rPr>
              <a:t>Goals can be described using different adjectives, such as: realistic, ambitious, easy, achievable, challenging, short-term, long-term, etc. </a:t>
            </a:r>
            <a:endParaRPr sz="1400" b="0" i="0" u="none" strike="noStrike" cap="none">
              <a:solidFill>
                <a:srgbClr val="000000"/>
              </a:solidFill>
              <a:latin typeface="Arial"/>
              <a:ea typeface="Arial"/>
              <a:cs typeface="Arial"/>
              <a:sym typeface="Arial"/>
            </a:endParaRPr>
          </a:p>
        </p:txBody>
      </p:sp>
      <p:sp>
        <p:nvSpPr>
          <p:cNvPr id="536" name="Google Shape;536;p14"/>
          <p:cNvSpPr/>
          <p:nvPr/>
        </p:nvSpPr>
        <p:spPr>
          <a:xfrm>
            <a:off x="5814920" y="4945624"/>
            <a:ext cx="45719" cy="2843022"/>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37" name="Google Shape;537;p14"/>
          <p:cNvSpPr/>
          <p:nvPr/>
        </p:nvSpPr>
        <p:spPr>
          <a:xfrm>
            <a:off x="900744" y="8017921"/>
            <a:ext cx="5633898" cy="24474"/>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38" name="Google Shape;538;p14"/>
          <p:cNvSpPr txBox="1"/>
          <p:nvPr/>
        </p:nvSpPr>
        <p:spPr>
          <a:xfrm>
            <a:off x="692312" y="8092120"/>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539" name="Google Shape;539;p14"/>
          <p:cNvSpPr txBox="1"/>
          <p:nvPr/>
        </p:nvSpPr>
        <p:spPr>
          <a:xfrm>
            <a:off x="837494" y="8330162"/>
            <a:ext cx="5000285" cy="5232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SSinDS_IO3_Workbook 1</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IO3_Workbook 1_Worksheet 2</a:t>
            </a:r>
            <a:endParaRPr sz="1400" b="0" i="0" u="none" strike="noStrike" cap="none" dirty="0">
              <a:solidFill>
                <a:srgbClr val="000000"/>
              </a:solidFill>
              <a:latin typeface="Arial"/>
              <a:ea typeface="Arial"/>
              <a:cs typeface="Arial"/>
              <a:sym typeface="Arial"/>
            </a:endParaRPr>
          </a:p>
        </p:txBody>
      </p:sp>
      <p:sp>
        <p:nvSpPr>
          <p:cNvPr id="540" name="Google Shape;540;p14"/>
          <p:cNvSpPr txBox="1"/>
          <p:nvPr/>
        </p:nvSpPr>
        <p:spPr>
          <a:xfrm>
            <a:off x="5921423" y="6318080"/>
            <a:ext cx="11534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50 MINUTES</a:t>
            </a:r>
            <a:endParaRPr sz="1400" b="0" i="0" u="none" strike="noStrike" cap="none">
              <a:solidFill>
                <a:schemeClr val="dk1"/>
              </a:solidFill>
              <a:latin typeface="Calibri"/>
              <a:ea typeface="Calibri"/>
              <a:cs typeface="Calibri"/>
              <a:sym typeface="Calibri"/>
            </a:endParaRPr>
          </a:p>
        </p:txBody>
      </p:sp>
      <p:sp>
        <p:nvSpPr>
          <p:cNvPr id="541" name="Google Shape;541;p14"/>
          <p:cNvSpPr/>
          <p:nvPr/>
        </p:nvSpPr>
        <p:spPr>
          <a:xfrm>
            <a:off x="840651" y="8822684"/>
            <a:ext cx="5633898" cy="24474"/>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42" name="Google Shape;542;p14"/>
          <p:cNvSpPr txBox="1"/>
          <p:nvPr/>
        </p:nvSpPr>
        <p:spPr>
          <a:xfrm>
            <a:off x="692312" y="8980234"/>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543" name="Google Shape;543;p14"/>
          <p:cNvSpPr txBox="1"/>
          <p:nvPr/>
        </p:nvSpPr>
        <p:spPr>
          <a:xfrm>
            <a:off x="5890309" y="8943565"/>
            <a:ext cx="11534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544" name="Google Shape;544;p14"/>
          <p:cNvSpPr/>
          <p:nvPr/>
        </p:nvSpPr>
        <p:spPr>
          <a:xfrm flipH="1">
            <a:off x="5822715" y="8889953"/>
            <a:ext cx="45719" cy="48551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Google Shape;549;p15"/>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550" name="Google Shape;550;p15"/>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551" name="Google Shape;551;p15"/>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15</a:t>
            </a:r>
            <a:endParaRPr sz="1400" b="0" i="0" u="none" strike="noStrike" cap="none">
              <a:solidFill>
                <a:srgbClr val="000000"/>
              </a:solidFill>
              <a:latin typeface="Arial"/>
              <a:ea typeface="Arial"/>
              <a:cs typeface="Arial"/>
              <a:sym typeface="Arial"/>
            </a:endParaRPr>
          </a:p>
        </p:txBody>
      </p:sp>
      <p:sp>
        <p:nvSpPr>
          <p:cNvPr id="552" name="Google Shape;552;p15"/>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553" name="Google Shape;553;p15"/>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554" name="Google Shape;554;p15"/>
          <p:cNvSpPr/>
          <p:nvPr/>
        </p:nvSpPr>
        <p:spPr>
          <a:xfrm rot="10800000">
            <a:off x="62470" y="760848"/>
            <a:ext cx="518950" cy="873632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555" name="Google Shape;555;p15"/>
          <p:cNvSpPr txBox="1"/>
          <p:nvPr/>
        </p:nvSpPr>
        <p:spPr>
          <a:xfrm rot="-5400000">
            <a:off x="-3533961" y="3133483"/>
            <a:ext cx="7820395" cy="410369"/>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556" name="Google Shape;556;p15"/>
          <p:cNvSpPr txBox="1"/>
          <p:nvPr/>
        </p:nvSpPr>
        <p:spPr>
          <a:xfrm>
            <a:off x="723331" y="953998"/>
            <a:ext cx="4579943" cy="527261"/>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Group Dynamic. Introduction to SDGs; </a:t>
            </a:r>
            <a:endParaRPr sz="1600" b="0" i="0" u="none" strike="noStrike" cap="none">
              <a:solidFill>
                <a:schemeClr val="dk1"/>
              </a:solidFill>
              <a:latin typeface="Calibri"/>
              <a:ea typeface="Calibri"/>
              <a:cs typeface="Calibri"/>
              <a:sym typeface="Calibri"/>
            </a:endParaRPr>
          </a:p>
        </p:txBody>
      </p:sp>
      <p:sp>
        <p:nvSpPr>
          <p:cNvPr id="557" name="Google Shape;557;p15"/>
          <p:cNvSpPr txBox="1"/>
          <p:nvPr/>
        </p:nvSpPr>
        <p:spPr>
          <a:xfrm>
            <a:off x="6057942" y="1029906"/>
            <a:ext cx="1086205" cy="227499"/>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558" name="Google Shape;558;p15"/>
          <p:cNvSpPr txBox="1"/>
          <p:nvPr/>
        </p:nvSpPr>
        <p:spPr>
          <a:xfrm>
            <a:off x="723331" y="1839113"/>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2:</a:t>
            </a:r>
            <a:endParaRPr sz="1400" b="0" i="0" u="none" strike="noStrike" cap="none">
              <a:solidFill>
                <a:srgbClr val="0070C0"/>
              </a:solidFill>
              <a:latin typeface="Times New Roman"/>
              <a:ea typeface="Times New Roman"/>
              <a:cs typeface="Times New Roman"/>
              <a:sym typeface="Times New Roman"/>
            </a:endParaRPr>
          </a:p>
        </p:txBody>
      </p:sp>
      <p:sp>
        <p:nvSpPr>
          <p:cNvPr id="559" name="Google Shape;559;p15"/>
          <p:cNvSpPr/>
          <p:nvPr/>
        </p:nvSpPr>
        <p:spPr>
          <a:xfrm>
            <a:off x="1168801" y="1756831"/>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60" name="Google Shape;560;p15"/>
          <p:cNvSpPr/>
          <p:nvPr/>
        </p:nvSpPr>
        <p:spPr>
          <a:xfrm>
            <a:off x="5906916" y="976578"/>
            <a:ext cx="45719" cy="71219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61" name="Google Shape;561;p15"/>
          <p:cNvSpPr/>
          <p:nvPr/>
        </p:nvSpPr>
        <p:spPr>
          <a:xfrm>
            <a:off x="1168801" y="869955"/>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62" name="Google Shape;562;p15"/>
          <p:cNvSpPr txBox="1"/>
          <p:nvPr/>
        </p:nvSpPr>
        <p:spPr>
          <a:xfrm>
            <a:off x="6099281" y="1300696"/>
            <a:ext cx="8790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HOUR</a:t>
            </a:r>
            <a:endParaRPr sz="1400" b="0" i="0" u="none" strike="noStrike" cap="none">
              <a:solidFill>
                <a:schemeClr val="dk1"/>
              </a:solidFill>
              <a:latin typeface="Calibri"/>
              <a:ea typeface="Calibri"/>
              <a:cs typeface="Calibri"/>
              <a:sym typeface="Calibri"/>
            </a:endParaRPr>
          </a:p>
        </p:txBody>
      </p:sp>
      <p:sp>
        <p:nvSpPr>
          <p:cNvPr id="563" name="Google Shape;563;p15"/>
          <p:cNvSpPr txBox="1"/>
          <p:nvPr/>
        </p:nvSpPr>
        <p:spPr>
          <a:xfrm>
            <a:off x="635623" y="2047886"/>
            <a:ext cx="5271293" cy="399558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7000"/>
              </a:lnSpc>
              <a:spcBef>
                <a:spcPts val="0"/>
              </a:spcBef>
              <a:spcAft>
                <a:spcPts val="0"/>
              </a:spcAft>
              <a:buClr>
                <a:schemeClr val="dk1"/>
              </a:buClr>
              <a:buSzPts val="10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To introduce SDGs the trainer makes a bridge between identifying personal goals and the goals of other people. For this, the “</a:t>
            </a:r>
            <a:r>
              <a:rPr lang="en-US" sz="1400" b="1" i="1" u="none" strike="noStrike" cap="none">
                <a:solidFill>
                  <a:schemeClr val="dk1"/>
                </a:solidFill>
                <a:latin typeface="Times New Roman"/>
                <a:ea typeface="Times New Roman"/>
                <a:cs typeface="Times New Roman"/>
                <a:sym typeface="Times New Roman"/>
              </a:rPr>
              <a:t>Let me tell you a story…</a:t>
            </a:r>
            <a:r>
              <a:rPr lang="en-US" sz="1400" b="0" i="0" u="none" strike="noStrike" cap="none">
                <a:solidFill>
                  <a:schemeClr val="dk1"/>
                </a:solidFill>
                <a:latin typeface="Times New Roman"/>
                <a:ea typeface="Times New Roman"/>
                <a:cs typeface="Times New Roman"/>
                <a:sym typeface="Times New Roman"/>
              </a:rPr>
              <a:t>” ppt where the story of Adrian, Ana, Daniela and Ivan is presented.</a:t>
            </a:r>
            <a:endParaRPr sz="1400" b="0" i="0" u="none" strike="noStrike" cap="none">
              <a:solidFill>
                <a:schemeClr val="dk1"/>
              </a:solidFill>
              <a:latin typeface="Times New Roman"/>
              <a:ea typeface="Times New Roman"/>
              <a:cs typeface="Times New Roman"/>
              <a:sym typeface="Times New Roman"/>
            </a:endParaRPr>
          </a:p>
          <a:p>
            <a:pPr marL="342900" marR="0" lvl="0" indent="-342900" algn="l" rtl="0">
              <a:lnSpc>
                <a:spcPct val="107000"/>
              </a:lnSpc>
              <a:spcBef>
                <a:spcPts val="0"/>
              </a:spcBef>
              <a:spcAft>
                <a:spcPts val="0"/>
              </a:spcAft>
              <a:buClr>
                <a:schemeClr val="dk1"/>
              </a:buClr>
              <a:buSzPts val="10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After that, the trainer opens a dialogue with trainees proposing some questions like:</a:t>
            </a:r>
            <a:endParaRPr sz="1400" b="0" i="0" u="none" strike="noStrike" cap="none">
              <a:solidFill>
                <a:schemeClr val="dk1"/>
              </a:solidFill>
              <a:latin typeface="Times New Roman"/>
              <a:ea typeface="Times New Roman"/>
              <a:cs typeface="Times New Roman"/>
              <a:sym typeface="Times New Roman"/>
            </a:endParaRPr>
          </a:p>
          <a:p>
            <a:pPr marL="742950" marR="0" lvl="1" indent="-285750" algn="l" rtl="0">
              <a:lnSpc>
                <a:spcPct val="107000"/>
              </a:lnSpc>
              <a:spcBef>
                <a:spcPts val="0"/>
              </a:spcBef>
              <a:spcAft>
                <a:spcPts val="0"/>
              </a:spcAft>
              <a:buClr>
                <a:schemeClr val="dk1"/>
              </a:buClr>
              <a:buSzPts val="1400"/>
              <a:buFont typeface="Calibri"/>
              <a:buAutoNum type="alphaLcPeriod"/>
            </a:pPr>
            <a:r>
              <a:rPr lang="en-US" sz="1400" b="0" i="0" u="none" strike="noStrike" cap="none">
                <a:solidFill>
                  <a:schemeClr val="dk1"/>
                </a:solidFill>
                <a:latin typeface="Times New Roman"/>
                <a:ea typeface="Times New Roman"/>
                <a:cs typeface="Times New Roman"/>
                <a:sym typeface="Times New Roman"/>
              </a:rPr>
              <a:t>What are the goals of Daniela and Ivan? </a:t>
            </a:r>
            <a:endParaRPr sz="1400" b="0" i="0" u="none" strike="noStrike" cap="none">
              <a:solidFill>
                <a:srgbClr val="000000"/>
              </a:solidFill>
              <a:latin typeface="Arial"/>
              <a:ea typeface="Arial"/>
              <a:cs typeface="Arial"/>
              <a:sym typeface="Arial"/>
            </a:endParaRPr>
          </a:p>
          <a:p>
            <a:pPr marL="742950" marR="0" lvl="1" indent="-285750" algn="l" rtl="0">
              <a:lnSpc>
                <a:spcPct val="107000"/>
              </a:lnSpc>
              <a:spcBef>
                <a:spcPts val="0"/>
              </a:spcBef>
              <a:spcAft>
                <a:spcPts val="0"/>
              </a:spcAft>
              <a:buClr>
                <a:schemeClr val="dk1"/>
              </a:buClr>
              <a:buSzPts val="1400"/>
              <a:buFont typeface="Calibri"/>
              <a:buAutoNum type="alphaLcPeriod"/>
            </a:pPr>
            <a:r>
              <a:rPr lang="en-US" sz="1400" b="0" i="0" u="none" strike="noStrike" cap="none">
                <a:solidFill>
                  <a:schemeClr val="dk1"/>
                </a:solidFill>
                <a:latin typeface="Times New Roman"/>
                <a:ea typeface="Times New Roman"/>
                <a:cs typeface="Times New Roman"/>
                <a:sym typeface="Times New Roman"/>
              </a:rPr>
              <a:t>What are the goals of Adrian and Ana in example 1? </a:t>
            </a:r>
            <a:endParaRPr sz="1400" b="0" i="0" u="none" strike="noStrike" cap="none">
              <a:solidFill>
                <a:srgbClr val="000000"/>
              </a:solidFill>
              <a:latin typeface="Arial"/>
              <a:ea typeface="Arial"/>
              <a:cs typeface="Arial"/>
              <a:sym typeface="Arial"/>
            </a:endParaRPr>
          </a:p>
          <a:p>
            <a:pPr marL="742950" marR="0" lvl="1" indent="-285750" algn="l" rtl="0">
              <a:lnSpc>
                <a:spcPct val="107000"/>
              </a:lnSpc>
              <a:spcBef>
                <a:spcPts val="0"/>
              </a:spcBef>
              <a:spcAft>
                <a:spcPts val="0"/>
              </a:spcAft>
              <a:buClr>
                <a:schemeClr val="dk1"/>
              </a:buClr>
              <a:buSzPts val="1400"/>
              <a:buFont typeface="Calibri"/>
              <a:buAutoNum type="alphaLcPeriod"/>
            </a:pPr>
            <a:r>
              <a:rPr lang="en-US" sz="1400" b="0" i="0" u="none" strike="noStrike" cap="none">
                <a:solidFill>
                  <a:schemeClr val="dk1"/>
                </a:solidFill>
                <a:latin typeface="Times New Roman"/>
                <a:ea typeface="Times New Roman"/>
                <a:cs typeface="Times New Roman"/>
                <a:sym typeface="Times New Roman"/>
              </a:rPr>
              <a:t>What are the goals of Adrian and Ana in example 2?</a:t>
            </a:r>
            <a:endParaRPr sz="1400" b="0" i="0" u="none" strike="noStrike" cap="none">
              <a:solidFill>
                <a:srgbClr val="000000"/>
              </a:solidFill>
              <a:latin typeface="Arial"/>
              <a:ea typeface="Arial"/>
              <a:cs typeface="Arial"/>
              <a:sym typeface="Arial"/>
            </a:endParaRPr>
          </a:p>
          <a:p>
            <a:pPr marL="742950" marR="0" lvl="1" indent="-285750" algn="l" rtl="0">
              <a:lnSpc>
                <a:spcPct val="107000"/>
              </a:lnSpc>
              <a:spcBef>
                <a:spcPts val="0"/>
              </a:spcBef>
              <a:spcAft>
                <a:spcPts val="0"/>
              </a:spcAft>
              <a:buClr>
                <a:schemeClr val="dk1"/>
              </a:buClr>
              <a:buSzPts val="1400"/>
              <a:buFont typeface="Calibri"/>
              <a:buAutoNum type="alphaLcPeriod"/>
            </a:pPr>
            <a:r>
              <a:rPr lang="en-US" sz="1400" b="0" i="0" u="none" strike="noStrike" cap="none">
                <a:solidFill>
                  <a:schemeClr val="dk1"/>
                </a:solidFill>
                <a:latin typeface="Times New Roman"/>
                <a:ea typeface="Times New Roman"/>
                <a:cs typeface="Times New Roman"/>
                <a:sym typeface="Times New Roman"/>
              </a:rPr>
              <a:t>How do you see yourselves: recipients or active actors?</a:t>
            </a:r>
            <a:endParaRPr sz="1400" b="0" i="0" u="none" strike="noStrike" cap="none">
              <a:solidFill>
                <a:schemeClr val="dk1"/>
              </a:solidFill>
              <a:latin typeface="Times New Roman"/>
              <a:ea typeface="Times New Roman"/>
              <a:cs typeface="Times New Roman"/>
              <a:sym typeface="Times New Roman"/>
            </a:endParaRPr>
          </a:p>
          <a:p>
            <a:pPr marL="742950" marR="0" lvl="1" indent="-285750" algn="l" rtl="0">
              <a:lnSpc>
                <a:spcPct val="107000"/>
              </a:lnSpc>
              <a:spcBef>
                <a:spcPts val="0"/>
              </a:spcBef>
              <a:spcAft>
                <a:spcPts val="0"/>
              </a:spcAft>
              <a:buClr>
                <a:schemeClr val="dk1"/>
              </a:buClr>
              <a:buSzPts val="1400"/>
              <a:buFont typeface="Calibri"/>
              <a:buAutoNum type="alphaLcPeriod"/>
            </a:pPr>
            <a:r>
              <a:rPr lang="en-US" sz="1400" b="0" i="0" u="none" strike="noStrike" cap="none">
                <a:solidFill>
                  <a:schemeClr val="dk1"/>
                </a:solidFill>
                <a:latin typeface="Times New Roman"/>
                <a:ea typeface="Times New Roman"/>
                <a:cs typeface="Times New Roman"/>
                <a:sym typeface="Times New Roman"/>
              </a:rPr>
              <a:t>What do you need to improve your life? </a:t>
            </a:r>
            <a:endParaRPr sz="1400" b="0" i="0" u="none" strike="noStrike" cap="none">
              <a:solidFill>
                <a:srgbClr val="000000"/>
              </a:solidFill>
              <a:latin typeface="Arial"/>
              <a:ea typeface="Arial"/>
              <a:cs typeface="Arial"/>
              <a:sym typeface="Arial"/>
            </a:endParaRPr>
          </a:p>
          <a:p>
            <a:pPr marL="742950" marR="0" lvl="1" indent="-285750" algn="l" rtl="0">
              <a:lnSpc>
                <a:spcPct val="107000"/>
              </a:lnSpc>
              <a:spcBef>
                <a:spcPts val="0"/>
              </a:spcBef>
              <a:spcAft>
                <a:spcPts val="0"/>
              </a:spcAft>
              <a:buClr>
                <a:schemeClr val="dk1"/>
              </a:buClr>
              <a:buSzPts val="1400"/>
              <a:buFont typeface="Calibri"/>
              <a:buAutoNum type="alphaLcPeriod"/>
            </a:pPr>
            <a:r>
              <a:rPr lang="en-US" sz="1400" b="0" i="0" u="none" strike="noStrike" cap="none">
                <a:solidFill>
                  <a:schemeClr val="dk1"/>
                </a:solidFill>
                <a:latin typeface="Times New Roman"/>
                <a:ea typeface="Times New Roman"/>
                <a:cs typeface="Times New Roman"/>
                <a:sym typeface="Times New Roman"/>
              </a:rPr>
              <a:t>What does your community need to be better?</a:t>
            </a:r>
            <a:endParaRPr sz="1400" b="0" i="0" u="none" strike="noStrike" cap="none">
              <a:solidFill>
                <a:srgbClr val="000000"/>
              </a:solidFill>
              <a:latin typeface="Arial"/>
              <a:ea typeface="Arial"/>
              <a:cs typeface="Arial"/>
              <a:sym typeface="Arial"/>
            </a:endParaRPr>
          </a:p>
        </p:txBody>
      </p:sp>
      <p:sp>
        <p:nvSpPr>
          <p:cNvPr id="564" name="Google Shape;564;p15"/>
          <p:cNvSpPr/>
          <p:nvPr/>
        </p:nvSpPr>
        <p:spPr>
          <a:xfrm flipH="1">
            <a:off x="5906916" y="1877712"/>
            <a:ext cx="45719" cy="378266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65" name="Google Shape;565;p15"/>
          <p:cNvSpPr txBox="1"/>
          <p:nvPr/>
        </p:nvSpPr>
        <p:spPr>
          <a:xfrm>
            <a:off x="6057942" y="4184720"/>
            <a:ext cx="11534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50 MINUTES</a:t>
            </a:r>
            <a:endParaRPr sz="1400" b="0" i="0" u="none" strike="noStrike" cap="none">
              <a:solidFill>
                <a:schemeClr val="dk1"/>
              </a:solidFill>
              <a:latin typeface="Calibri"/>
              <a:ea typeface="Calibri"/>
              <a:cs typeface="Calibri"/>
              <a:sym typeface="Calibri"/>
            </a:endParaRPr>
          </a:p>
        </p:txBody>
      </p:sp>
      <p:sp>
        <p:nvSpPr>
          <p:cNvPr id="566" name="Google Shape;566;p15"/>
          <p:cNvSpPr/>
          <p:nvPr/>
        </p:nvSpPr>
        <p:spPr>
          <a:xfrm>
            <a:off x="1168801" y="7394813"/>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67" name="Google Shape;567;p15"/>
          <p:cNvSpPr txBox="1"/>
          <p:nvPr/>
        </p:nvSpPr>
        <p:spPr>
          <a:xfrm>
            <a:off x="720004" y="7493886"/>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568" name="Google Shape;568;p15"/>
          <p:cNvSpPr txBox="1"/>
          <p:nvPr/>
        </p:nvSpPr>
        <p:spPr>
          <a:xfrm>
            <a:off x="723329" y="7711537"/>
            <a:ext cx="6647895" cy="11695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SSinDS_IO3_Workbook 1</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IO3_Workbook 1_Worksheet 3</a:t>
            </a:r>
            <a:endParaRPr dirty="0"/>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IO3_Workbook 1_Annex 3</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Get inspired here: </a:t>
            </a:r>
            <a:r>
              <a:rPr lang="en-US" sz="1400" b="0" i="0" u="sng" strike="noStrike" cap="none" dirty="0">
                <a:solidFill>
                  <a:srgbClr val="0000FF"/>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https://www.youtube.com/watch?v=cBxN9E5f7pc</a:t>
            </a:r>
            <a:endParaRPr sz="1400" b="0" i="0" u="sng" strike="noStrike" cap="none" dirty="0">
              <a:solidFill>
                <a:srgbClr val="0000FF"/>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0000FF"/>
              </a:buClr>
              <a:buSzPts val="1400"/>
              <a:buFont typeface="Arial"/>
              <a:buChar char="•"/>
            </a:pPr>
            <a:r>
              <a:rPr lang="en-US" sz="1400" b="0" i="0" u="sng" strike="noStrike" cap="none" dirty="0">
                <a:solidFill>
                  <a:srgbClr val="0000FF"/>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https://www.youtube.com/playlist?list=PLHSIfioizVW14SYhHbQA9-umdzQ5khYl3</a:t>
            </a:r>
            <a:endParaRPr sz="1400" b="0" i="0" u="none" strike="noStrike" cap="none" dirty="0">
              <a:solidFill>
                <a:schemeClr val="dk1"/>
              </a:solidFill>
              <a:latin typeface="Times New Roman"/>
              <a:ea typeface="Times New Roman"/>
              <a:cs typeface="Times New Roman"/>
              <a:sym typeface="Times New Roman"/>
            </a:endParaRPr>
          </a:p>
        </p:txBody>
      </p:sp>
      <p:sp>
        <p:nvSpPr>
          <p:cNvPr id="569" name="Google Shape;569;p15"/>
          <p:cNvSpPr/>
          <p:nvPr/>
        </p:nvSpPr>
        <p:spPr>
          <a:xfrm>
            <a:off x="1150411" y="6013900"/>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70" name="Google Shape;570;p15"/>
          <p:cNvSpPr txBox="1"/>
          <p:nvPr/>
        </p:nvSpPr>
        <p:spPr>
          <a:xfrm>
            <a:off x="723331" y="6134193"/>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571" name="Google Shape;571;p15"/>
          <p:cNvSpPr txBox="1"/>
          <p:nvPr/>
        </p:nvSpPr>
        <p:spPr>
          <a:xfrm>
            <a:off x="723329" y="6350114"/>
            <a:ext cx="6420817" cy="9842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Work in small mixed groups of persons with different capabilities.</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Use both the reflection and dialogue techniques in each small group.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Ask the group to appoint a speaker to present the class what they have found around.</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Bring all ideas to the board and help trainees to relate them with SDGs. </a:t>
            </a:r>
            <a:endParaRPr sz="1400" b="0" i="0" u="none" strike="noStrike" cap="none">
              <a:solidFill>
                <a:schemeClr val="dk1"/>
              </a:solidFill>
              <a:latin typeface="Times New Roman"/>
              <a:ea typeface="Times New Roman"/>
              <a:cs typeface="Times New Roman"/>
              <a:sym typeface="Times New Roman"/>
            </a:endParaRPr>
          </a:p>
        </p:txBody>
      </p:sp>
      <p:sp>
        <p:nvSpPr>
          <p:cNvPr id="572" name="Google Shape;572;p15"/>
          <p:cNvSpPr txBox="1"/>
          <p:nvPr/>
        </p:nvSpPr>
        <p:spPr>
          <a:xfrm>
            <a:off x="720003" y="9052950"/>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573" name="Google Shape;573;p15"/>
          <p:cNvSpPr/>
          <p:nvPr/>
        </p:nvSpPr>
        <p:spPr>
          <a:xfrm>
            <a:off x="1150411" y="8936369"/>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74" name="Google Shape;574;p15"/>
          <p:cNvSpPr txBox="1"/>
          <p:nvPr/>
        </p:nvSpPr>
        <p:spPr>
          <a:xfrm>
            <a:off x="5813831" y="9077063"/>
            <a:ext cx="11534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575" name="Google Shape;575;p15"/>
          <p:cNvSpPr/>
          <p:nvPr/>
        </p:nvSpPr>
        <p:spPr>
          <a:xfrm flipH="1">
            <a:off x="5790971" y="9096491"/>
            <a:ext cx="45719" cy="334709"/>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pic>
        <p:nvPicPr>
          <p:cNvPr id="580" name="Google Shape;580;p16"/>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581" name="Google Shape;581;p16"/>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582" name="Google Shape;582;p16"/>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16</a:t>
            </a:r>
            <a:endParaRPr sz="1400" b="0" i="0" u="none" strike="noStrike" cap="none">
              <a:solidFill>
                <a:srgbClr val="000000"/>
              </a:solidFill>
              <a:latin typeface="Arial"/>
              <a:ea typeface="Arial"/>
              <a:cs typeface="Arial"/>
              <a:sym typeface="Arial"/>
            </a:endParaRPr>
          </a:p>
        </p:txBody>
      </p:sp>
      <p:sp>
        <p:nvSpPr>
          <p:cNvPr id="583" name="Google Shape;583;p16"/>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584" name="Google Shape;584;p16"/>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585" name="Google Shape;585;p16"/>
          <p:cNvSpPr/>
          <p:nvPr/>
        </p:nvSpPr>
        <p:spPr>
          <a:xfrm rot="10800000">
            <a:off x="62470" y="760848"/>
            <a:ext cx="518950" cy="873632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586" name="Google Shape;586;p16"/>
          <p:cNvSpPr txBox="1"/>
          <p:nvPr/>
        </p:nvSpPr>
        <p:spPr>
          <a:xfrm rot="-5400000">
            <a:off x="-3533961" y="3133483"/>
            <a:ext cx="7820395" cy="410369"/>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587" name="Google Shape;587;p16"/>
          <p:cNvSpPr txBox="1"/>
          <p:nvPr/>
        </p:nvSpPr>
        <p:spPr>
          <a:xfrm>
            <a:off x="723331" y="953998"/>
            <a:ext cx="4579943" cy="802451"/>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Group Dynamic. Corporate Social Responsibility and Sustainability; </a:t>
            </a:r>
            <a:endParaRPr sz="1600" b="0" i="0" u="none" strike="noStrike" cap="none">
              <a:solidFill>
                <a:schemeClr val="dk1"/>
              </a:solidFill>
              <a:latin typeface="Calibri"/>
              <a:ea typeface="Calibri"/>
              <a:cs typeface="Calibri"/>
              <a:sym typeface="Calibri"/>
            </a:endParaRPr>
          </a:p>
        </p:txBody>
      </p:sp>
      <p:sp>
        <p:nvSpPr>
          <p:cNvPr id="588" name="Google Shape;588;p16"/>
          <p:cNvSpPr txBox="1"/>
          <p:nvPr/>
        </p:nvSpPr>
        <p:spPr>
          <a:xfrm>
            <a:off x="6057942" y="1029906"/>
            <a:ext cx="1086205" cy="227499"/>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589" name="Google Shape;589;p16"/>
          <p:cNvSpPr txBox="1"/>
          <p:nvPr/>
        </p:nvSpPr>
        <p:spPr>
          <a:xfrm>
            <a:off x="723331" y="1839113"/>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3:</a:t>
            </a:r>
            <a:endParaRPr sz="1400" b="0" i="0" u="none" strike="noStrike" cap="none">
              <a:solidFill>
                <a:srgbClr val="0070C0"/>
              </a:solidFill>
              <a:latin typeface="Times New Roman"/>
              <a:ea typeface="Times New Roman"/>
              <a:cs typeface="Times New Roman"/>
              <a:sym typeface="Times New Roman"/>
            </a:endParaRPr>
          </a:p>
        </p:txBody>
      </p:sp>
      <p:sp>
        <p:nvSpPr>
          <p:cNvPr id="590" name="Google Shape;590;p16"/>
          <p:cNvSpPr/>
          <p:nvPr/>
        </p:nvSpPr>
        <p:spPr>
          <a:xfrm>
            <a:off x="1168801" y="1756831"/>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91" name="Google Shape;591;p16"/>
          <p:cNvSpPr/>
          <p:nvPr/>
        </p:nvSpPr>
        <p:spPr>
          <a:xfrm>
            <a:off x="5906916" y="976578"/>
            <a:ext cx="45719" cy="71219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92" name="Google Shape;592;p16"/>
          <p:cNvSpPr/>
          <p:nvPr/>
        </p:nvSpPr>
        <p:spPr>
          <a:xfrm>
            <a:off x="1168801" y="869955"/>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93" name="Google Shape;593;p16"/>
          <p:cNvSpPr txBox="1"/>
          <p:nvPr/>
        </p:nvSpPr>
        <p:spPr>
          <a:xfrm>
            <a:off x="6099281" y="1300696"/>
            <a:ext cx="8790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HOUR</a:t>
            </a:r>
            <a:endParaRPr sz="1400" b="0" i="0" u="none" strike="noStrike" cap="none">
              <a:solidFill>
                <a:schemeClr val="dk1"/>
              </a:solidFill>
              <a:latin typeface="Calibri"/>
              <a:ea typeface="Calibri"/>
              <a:cs typeface="Calibri"/>
              <a:sym typeface="Calibri"/>
            </a:endParaRPr>
          </a:p>
        </p:txBody>
      </p:sp>
      <p:sp>
        <p:nvSpPr>
          <p:cNvPr id="594" name="Google Shape;594;p16"/>
          <p:cNvSpPr txBox="1"/>
          <p:nvPr/>
        </p:nvSpPr>
        <p:spPr>
          <a:xfrm>
            <a:off x="648478" y="2115232"/>
            <a:ext cx="5271293" cy="354997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0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This session makes the connection with the main purpose of the training, namely learning about SDGs through Service-Learning methodology.</a:t>
            </a:r>
            <a:endParaRPr/>
          </a:p>
          <a:p>
            <a:pPr marL="342900" marR="0" lvl="0" indent="-342900" algn="just" rtl="0">
              <a:lnSpc>
                <a:spcPct val="107000"/>
              </a:lnSpc>
              <a:spcBef>
                <a:spcPts val="0"/>
              </a:spcBef>
              <a:spcAft>
                <a:spcPts val="0"/>
              </a:spcAft>
              <a:buClr>
                <a:schemeClr val="dk1"/>
              </a:buClr>
              <a:buSzPts val="10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The trainer introduces the concept of Corporate Social Responsibility and Sustainability. For each concept presented, the trainer will highlight a major goal of it. </a:t>
            </a:r>
            <a:endParaRPr/>
          </a:p>
          <a:p>
            <a:pPr marL="342900" marR="0" lvl="0" indent="-342900" algn="just" rtl="0">
              <a:lnSpc>
                <a:spcPct val="107000"/>
              </a:lnSpc>
              <a:spcBef>
                <a:spcPts val="0"/>
              </a:spcBef>
              <a:spcAft>
                <a:spcPts val="0"/>
              </a:spcAft>
              <a:buClr>
                <a:schemeClr val="dk1"/>
              </a:buClr>
              <a:buSzPts val="10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It is about presenting the functioning of a community in the most minimalistic way.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0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The trainees will learn that each concept is governed by goals. They will understand that they are stakeholders capable to act in the benefit of people, their organisation and the planet. </a:t>
            </a:r>
            <a:endParaRPr/>
          </a:p>
        </p:txBody>
      </p:sp>
      <p:sp>
        <p:nvSpPr>
          <p:cNvPr id="595" name="Google Shape;595;p16"/>
          <p:cNvSpPr/>
          <p:nvPr/>
        </p:nvSpPr>
        <p:spPr>
          <a:xfrm flipH="1">
            <a:off x="5906915" y="1877712"/>
            <a:ext cx="45719" cy="3656549"/>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96" name="Google Shape;596;p16"/>
          <p:cNvSpPr txBox="1"/>
          <p:nvPr/>
        </p:nvSpPr>
        <p:spPr>
          <a:xfrm>
            <a:off x="6057942" y="4184720"/>
            <a:ext cx="11534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50 MINUTES</a:t>
            </a:r>
            <a:endParaRPr sz="1400" b="0" i="0" u="none" strike="noStrike" cap="none">
              <a:solidFill>
                <a:schemeClr val="dk1"/>
              </a:solidFill>
              <a:latin typeface="Calibri"/>
              <a:ea typeface="Calibri"/>
              <a:cs typeface="Calibri"/>
              <a:sym typeface="Calibri"/>
            </a:endParaRPr>
          </a:p>
        </p:txBody>
      </p:sp>
      <p:sp>
        <p:nvSpPr>
          <p:cNvPr id="597" name="Google Shape;597;p16"/>
          <p:cNvSpPr/>
          <p:nvPr/>
        </p:nvSpPr>
        <p:spPr>
          <a:xfrm>
            <a:off x="1060399" y="7336690"/>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598" name="Google Shape;598;p16"/>
          <p:cNvSpPr txBox="1"/>
          <p:nvPr/>
        </p:nvSpPr>
        <p:spPr>
          <a:xfrm>
            <a:off x="757695" y="7460597"/>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599" name="Google Shape;599;p16"/>
          <p:cNvSpPr txBox="1"/>
          <p:nvPr/>
        </p:nvSpPr>
        <p:spPr>
          <a:xfrm>
            <a:off x="633297" y="7749934"/>
            <a:ext cx="6488100" cy="95406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SSinDS_IO3_Workbook 1</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IO3_Workbook 1_Worksheet 4</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IO3_Workbook 1_Worksheet 5</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Video 1_Understanding </a:t>
            </a:r>
            <a:r>
              <a:rPr lang="en-US" sz="1400" b="0" i="0" u="none" strike="noStrike" cap="none" dirty="0" err="1">
                <a:solidFill>
                  <a:schemeClr val="dk1"/>
                </a:solidFill>
                <a:latin typeface="Times New Roman"/>
                <a:ea typeface="Times New Roman"/>
                <a:cs typeface="Times New Roman"/>
                <a:sym typeface="Times New Roman"/>
              </a:rPr>
              <a:t>SDGs_Good</a:t>
            </a:r>
            <a:r>
              <a:rPr lang="en-US" sz="1400" b="0" i="0" u="none" strike="noStrike" cap="none" dirty="0">
                <a:solidFill>
                  <a:schemeClr val="dk1"/>
                </a:solidFill>
                <a:latin typeface="Times New Roman"/>
                <a:ea typeface="Times New Roman"/>
                <a:cs typeface="Times New Roman"/>
                <a:sym typeface="Times New Roman"/>
              </a:rPr>
              <a:t> Practice Example</a:t>
            </a:r>
            <a:endParaRPr sz="1400" b="0" i="0" u="none" strike="noStrike" cap="none" dirty="0">
              <a:solidFill>
                <a:srgbClr val="000000"/>
              </a:solidFill>
              <a:latin typeface="Arial"/>
              <a:ea typeface="Arial"/>
              <a:cs typeface="Arial"/>
              <a:sym typeface="Arial"/>
            </a:endParaRPr>
          </a:p>
        </p:txBody>
      </p:sp>
      <p:sp>
        <p:nvSpPr>
          <p:cNvPr id="600" name="Google Shape;600;p16"/>
          <p:cNvSpPr/>
          <p:nvPr/>
        </p:nvSpPr>
        <p:spPr>
          <a:xfrm>
            <a:off x="1060399" y="5831806"/>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01" name="Google Shape;601;p16"/>
          <p:cNvSpPr txBox="1"/>
          <p:nvPr/>
        </p:nvSpPr>
        <p:spPr>
          <a:xfrm>
            <a:off x="723330" y="5924541"/>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602" name="Google Shape;602;p16"/>
          <p:cNvSpPr txBox="1"/>
          <p:nvPr/>
        </p:nvSpPr>
        <p:spPr>
          <a:xfrm>
            <a:off x="667682" y="6136482"/>
            <a:ext cx="6488060"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Work in small mixed groups of persons with different capabilities.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Empower the trainees giving them different roles in entities and or in CSR/CS. </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Give them enough time to reflect on their role as stakeholder.</a:t>
            </a:r>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Be sure that trainees understand the difference between the personal network and community network.</a:t>
            </a:r>
            <a:endParaRPr sz="1400" b="0" i="0" u="none" strike="noStrike" cap="none">
              <a:solidFill>
                <a:schemeClr val="dk1"/>
              </a:solidFill>
              <a:latin typeface="Times New Roman"/>
              <a:ea typeface="Times New Roman"/>
              <a:cs typeface="Times New Roman"/>
              <a:sym typeface="Times New Roman"/>
            </a:endParaRPr>
          </a:p>
        </p:txBody>
      </p:sp>
      <p:sp>
        <p:nvSpPr>
          <p:cNvPr id="603" name="Google Shape;603;p16"/>
          <p:cNvSpPr txBox="1"/>
          <p:nvPr/>
        </p:nvSpPr>
        <p:spPr>
          <a:xfrm>
            <a:off x="754431" y="9008619"/>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604" name="Google Shape;604;p16"/>
          <p:cNvSpPr/>
          <p:nvPr/>
        </p:nvSpPr>
        <p:spPr>
          <a:xfrm>
            <a:off x="1060399" y="8814733"/>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05" name="Google Shape;605;p16"/>
          <p:cNvSpPr txBox="1"/>
          <p:nvPr/>
        </p:nvSpPr>
        <p:spPr>
          <a:xfrm>
            <a:off x="5901390" y="9027193"/>
            <a:ext cx="11534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606" name="Google Shape;606;p16"/>
          <p:cNvSpPr/>
          <p:nvPr/>
        </p:nvSpPr>
        <p:spPr>
          <a:xfrm flipH="1">
            <a:off x="5855671" y="9022219"/>
            <a:ext cx="45719" cy="361918"/>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17"/>
          <p:cNvSpPr/>
          <p:nvPr/>
        </p:nvSpPr>
        <p:spPr>
          <a:xfrm rot="10800000">
            <a:off x="67695" y="759758"/>
            <a:ext cx="518950" cy="873741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612" name="Google Shape;612;p17"/>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613" name="Google Shape;613;p17"/>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614" name="Google Shape;614;p17"/>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615" name="Google Shape;615;p17"/>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616" name="Google Shape;616;p17"/>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617" name="Google Shape;617;p17"/>
          <p:cNvSpPr txBox="1"/>
          <p:nvPr/>
        </p:nvSpPr>
        <p:spPr>
          <a:xfrm rot="-5400000">
            <a:off x="-3533961" y="3133483"/>
            <a:ext cx="7820395" cy="410369"/>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618" name="Google Shape;618;p17"/>
          <p:cNvSpPr txBox="1"/>
          <p:nvPr/>
        </p:nvSpPr>
        <p:spPr>
          <a:xfrm>
            <a:off x="723331" y="953998"/>
            <a:ext cx="4771941" cy="802451"/>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Group Dynamic. </a:t>
            </a:r>
            <a:r>
              <a:rPr lang="en-US" sz="1600" b="0" i="0" u="none" strike="noStrike" cap="none">
                <a:solidFill>
                  <a:schemeClr val="dk1"/>
                </a:solidFill>
                <a:latin typeface="Calibri"/>
                <a:ea typeface="Calibri"/>
                <a:cs typeface="Calibri"/>
                <a:sym typeface="Calibri"/>
              </a:rPr>
              <a:t>SDG and vulnerable groups: goals directly related to people with Down syndrome</a:t>
            </a:r>
            <a:r>
              <a:rPr lang="en-US" sz="1600" b="0" i="0" u="none" strike="noStrike" cap="none">
                <a:solidFill>
                  <a:schemeClr val="dk1"/>
                </a:solidFill>
                <a:latin typeface="Times New Roman"/>
                <a:ea typeface="Times New Roman"/>
                <a:cs typeface="Times New Roman"/>
                <a:sym typeface="Times New Roman"/>
              </a:rPr>
              <a:t>? </a:t>
            </a:r>
            <a:endParaRPr sz="1600" b="0" i="0" u="none" strike="noStrike" cap="none">
              <a:solidFill>
                <a:schemeClr val="dk1"/>
              </a:solidFill>
              <a:latin typeface="Times New Roman"/>
              <a:ea typeface="Times New Roman"/>
              <a:cs typeface="Times New Roman"/>
              <a:sym typeface="Times New Roman"/>
            </a:endParaRPr>
          </a:p>
        </p:txBody>
      </p:sp>
      <p:sp>
        <p:nvSpPr>
          <p:cNvPr id="619" name="Google Shape;619;p17"/>
          <p:cNvSpPr txBox="1"/>
          <p:nvPr/>
        </p:nvSpPr>
        <p:spPr>
          <a:xfrm>
            <a:off x="6057942" y="1029906"/>
            <a:ext cx="1086205" cy="227499"/>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620" name="Google Shape;620;p17"/>
          <p:cNvSpPr txBox="1"/>
          <p:nvPr/>
        </p:nvSpPr>
        <p:spPr>
          <a:xfrm>
            <a:off x="723331" y="1839113"/>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4:</a:t>
            </a:r>
            <a:endParaRPr sz="1400" b="0" i="0" u="none" strike="noStrike" cap="none">
              <a:solidFill>
                <a:srgbClr val="0070C0"/>
              </a:solidFill>
              <a:latin typeface="Times New Roman"/>
              <a:ea typeface="Times New Roman"/>
              <a:cs typeface="Times New Roman"/>
              <a:sym typeface="Times New Roman"/>
            </a:endParaRPr>
          </a:p>
        </p:txBody>
      </p:sp>
      <p:sp>
        <p:nvSpPr>
          <p:cNvPr id="621" name="Google Shape;621;p17"/>
          <p:cNvSpPr/>
          <p:nvPr/>
        </p:nvSpPr>
        <p:spPr>
          <a:xfrm>
            <a:off x="1168801" y="1756831"/>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22" name="Google Shape;622;p17"/>
          <p:cNvSpPr/>
          <p:nvPr/>
        </p:nvSpPr>
        <p:spPr>
          <a:xfrm>
            <a:off x="5906916" y="976578"/>
            <a:ext cx="45719" cy="71219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23" name="Google Shape;623;p17"/>
          <p:cNvSpPr/>
          <p:nvPr/>
        </p:nvSpPr>
        <p:spPr>
          <a:xfrm>
            <a:off x="1168801" y="869955"/>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24" name="Google Shape;624;p17"/>
          <p:cNvSpPr txBox="1"/>
          <p:nvPr/>
        </p:nvSpPr>
        <p:spPr>
          <a:xfrm>
            <a:off x="6099281" y="1300696"/>
            <a:ext cx="8790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HOUR</a:t>
            </a:r>
            <a:endParaRPr sz="1400" b="0" i="0" u="none" strike="noStrike" cap="none">
              <a:solidFill>
                <a:schemeClr val="dk1"/>
              </a:solidFill>
              <a:latin typeface="Calibri"/>
              <a:ea typeface="Calibri"/>
              <a:cs typeface="Calibri"/>
              <a:sym typeface="Calibri"/>
            </a:endParaRPr>
          </a:p>
        </p:txBody>
      </p:sp>
      <p:sp>
        <p:nvSpPr>
          <p:cNvPr id="625" name="Google Shape;625;p17"/>
          <p:cNvSpPr txBox="1"/>
          <p:nvPr/>
        </p:nvSpPr>
        <p:spPr>
          <a:xfrm>
            <a:off x="635623" y="2047886"/>
            <a:ext cx="5271293" cy="3780482"/>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0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The trainer presents the trainees the specific SDGs where disability is present and makes the connection with CRPD. Persons with disabilities are a specific group included in UN 2030 Agenda as recipients of their benefits and potential actions.</a:t>
            </a:r>
            <a:endParaRPr/>
          </a:p>
          <a:p>
            <a:pPr marL="342900" marR="0" lvl="0" indent="-342900" algn="just" rtl="0">
              <a:lnSpc>
                <a:spcPct val="107000"/>
              </a:lnSpc>
              <a:spcBef>
                <a:spcPts val="0"/>
              </a:spcBef>
              <a:spcAft>
                <a:spcPts val="0"/>
              </a:spcAft>
              <a:buClr>
                <a:schemeClr val="dk1"/>
              </a:buClr>
              <a:buSzPts val="10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The trainer asks the trainees if they identify themselves as a group that needs those actions to improve their lives. The trainer highlights the idea that apart from being recipients of the SDGs they can be part of the change for a better world by being active actor in the achievement of the SDGs.</a:t>
            </a:r>
            <a:endParaRPr/>
          </a:p>
          <a:p>
            <a:pPr marL="342900" marR="0" lvl="0" indent="-342900" algn="just" rtl="0">
              <a:lnSpc>
                <a:spcPct val="107000"/>
              </a:lnSpc>
              <a:spcBef>
                <a:spcPts val="0"/>
              </a:spcBef>
              <a:spcAft>
                <a:spcPts val="0"/>
              </a:spcAft>
              <a:buClr>
                <a:schemeClr val="dk1"/>
              </a:buClr>
              <a:buSzPts val="10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Depending on the interest and level of the trainees, the trainer can organise as many sessions as required and desired to learn about all the 17 SDGs as they are described in Book 1 and Boo2.</a:t>
            </a:r>
            <a:endParaRPr sz="1400" b="0" i="0" u="none" strike="noStrike" cap="none">
              <a:solidFill>
                <a:schemeClr val="dk1"/>
              </a:solidFill>
              <a:latin typeface="Times New Roman"/>
              <a:ea typeface="Times New Roman"/>
              <a:cs typeface="Times New Roman"/>
              <a:sym typeface="Times New Roman"/>
            </a:endParaRPr>
          </a:p>
        </p:txBody>
      </p:sp>
      <p:sp>
        <p:nvSpPr>
          <p:cNvPr id="626" name="Google Shape;626;p17"/>
          <p:cNvSpPr/>
          <p:nvPr/>
        </p:nvSpPr>
        <p:spPr>
          <a:xfrm>
            <a:off x="5952633" y="1877712"/>
            <a:ext cx="45719" cy="3299615"/>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27" name="Google Shape;627;p17"/>
          <p:cNvSpPr txBox="1"/>
          <p:nvPr/>
        </p:nvSpPr>
        <p:spPr>
          <a:xfrm>
            <a:off x="6034339" y="3353388"/>
            <a:ext cx="11534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50 MINUTES</a:t>
            </a:r>
            <a:endParaRPr sz="1400" b="0" i="0" u="none" strike="noStrike" cap="none">
              <a:solidFill>
                <a:schemeClr val="dk1"/>
              </a:solidFill>
              <a:latin typeface="Calibri"/>
              <a:ea typeface="Calibri"/>
              <a:cs typeface="Calibri"/>
              <a:sym typeface="Calibri"/>
            </a:endParaRPr>
          </a:p>
        </p:txBody>
      </p:sp>
      <p:sp>
        <p:nvSpPr>
          <p:cNvPr id="628" name="Google Shape;628;p17"/>
          <p:cNvSpPr/>
          <p:nvPr/>
        </p:nvSpPr>
        <p:spPr>
          <a:xfrm>
            <a:off x="955298" y="7493347"/>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29" name="Google Shape;629;p17"/>
          <p:cNvSpPr txBox="1"/>
          <p:nvPr/>
        </p:nvSpPr>
        <p:spPr>
          <a:xfrm>
            <a:off x="723330" y="7547384"/>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630" name="Google Shape;630;p17"/>
          <p:cNvSpPr txBox="1"/>
          <p:nvPr/>
        </p:nvSpPr>
        <p:spPr>
          <a:xfrm>
            <a:off x="656047" y="7766972"/>
            <a:ext cx="6488100" cy="95406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SSinDS_IO3_Workbook 1</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IO3_Workbook 1_Worksheet 6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IO3_Workbook 1_Annex 6</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Video 2_The Brave</a:t>
            </a:r>
            <a:endParaRPr sz="1400" b="0" i="0" u="none" strike="noStrike" cap="none" dirty="0">
              <a:solidFill>
                <a:srgbClr val="000000"/>
              </a:solidFill>
              <a:latin typeface="Arial"/>
              <a:ea typeface="Arial"/>
              <a:cs typeface="Arial"/>
              <a:sym typeface="Arial"/>
            </a:endParaRPr>
          </a:p>
        </p:txBody>
      </p:sp>
      <p:sp>
        <p:nvSpPr>
          <p:cNvPr id="631" name="Google Shape;631;p17"/>
          <p:cNvSpPr/>
          <p:nvPr/>
        </p:nvSpPr>
        <p:spPr>
          <a:xfrm>
            <a:off x="1083538" y="5721858"/>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32" name="Google Shape;632;p17"/>
          <p:cNvSpPr txBox="1"/>
          <p:nvPr/>
        </p:nvSpPr>
        <p:spPr>
          <a:xfrm>
            <a:off x="684779" y="5795476"/>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633" name="Google Shape;633;p17"/>
          <p:cNvSpPr txBox="1"/>
          <p:nvPr/>
        </p:nvSpPr>
        <p:spPr>
          <a:xfrm>
            <a:off x="635623" y="6014208"/>
            <a:ext cx="6488060" cy="14452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Work in small mixed groups of persons with different capabilities.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Use both the reflection and dialogue techniques in each small group.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Bring all ideas to the board and help trainees to relate them with SDGs.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Make a summary of the main achievements and conclusions reached in the whole learning activity and asks trainees to visit the e-training platform to see and review the training materials and additional materials.</a:t>
            </a:r>
            <a:endParaRPr sz="1400" b="0" i="0" u="none" strike="noStrike" cap="none">
              <a:solidFill>
                <a:schemeClr val="dk1"/>
              </a:solidFill>
              <a:latin typeface="Times New Roman"/>
              <a:ea typeface="Times New Roman"/>
              <a:cs typeface="Times New Roman"/>
              <a:sym typeface="Times New Roman"/>
            </a:endParaRPr>
          </a:p>
        </p:txBody>
      </p:sp>
      <p:sp>
        <p:nvSpPr>
          <p:cNvPr id="634" name="Google Shape;634;p17"/>
          <p:cNvSpPr txBox="1"/>
          <p:nvPr/>
        </p:nvSpPr>
        <p:spPr>
          <a:xfrm>
            <a:off x="684779" y="9054011"/>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635" name="Google Shape;635;p17"/>
          <p:cNvSpPr/>
          <p:nvPr/>
        </p:nvSpPr>
        <p:spPr>
          <a:xfrm>
            <a:off x="1060399" y="8909203"/>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36" name="Google Shape;636;p17"/>
          <p:cNvSpPr txBox="1"/>
          <p:nvPr/>
        </p:nvSpPr>
        <p:spPr>
          <a:xfrm>
            <a:off x="5846620" y="9025874"/>
            <a:ext cx="11534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637" name="Google Shape;637;p17"/>
          <p:cNvSpPr/>
          <p:nvPr/>
        </p:nvSpPr>
        <p:spPr>
          <a:xfrm flipH="1">
            <a:off x="5823760" y="9024775"/>
            <a:ext cx="45719" cy="48551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4"/>
          <p:cNvSpPr/>
          <p:nvPr/>
        </p:nvSpPr>
        <p:spPr>
          <a:xfrm rot="10800000">
            <a:off x="67695" y="759758"/>
            <a:ext cx="518950" cy="873741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643" name="Google Shape;643;p44"/>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644" name="Google Shape;644;p44"/>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645" name="Google Shape;645;p44"/>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646" name="Google Shape;646;p44"/>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647" name="Google Shape;647;p44"/>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648" name="Google Shape;648;p44"/>
          <p:cNvSpPr txBox="1"/>
          <p:nvPr/>
        </p:nvSpPr>
        <p:spPr>
          <a:xfrm rot="-5400000">
            <a:off x="-3533961" y="3133483"/>
            <a:ext cx="7820395" cy="410369"/>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649" name="Google Shape;649;p44"/>
          <p:cNvSpPr txBox="1"/>
          <p:nvPr/>
        </p:nvSpPr>
        <p:spPr>
          <a:xfrm>
            <a:off x="723331" y="953998"/>
            <a:ext cx="4771941" cy="784703"/>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Group Dynamic. Who can help me to participate in SDGs projects? </a:t>
            </a:r>
            <a:endParaRPr sz="1600" b="0" i="0" u="none" strike="noStrike" cap="none">
              <a:solidFill>
                <a:schemeClr val="dk1"/>
              </a:solidFill>
              <a:latin typeface="Times New Roman"/>
              <a:ea typeface="Times New Roman"/>
              <a:cs typeface="Times New Roman"/>
              <a:sym typeface="Times New Roman"/>
            </a:endParaRPr>
          </a:p>
        </p:txBody>
      </p:sp>
      <p:sp>
        <p:nvSpPr>
          <p:cNvPr id="650" name="Google Shape;650;p44"/>
          <p:cNvSpPr txBox="1"/>
          <p:nvPr/>
        </p:nvSpPr>
        <p:spPr>
          <a:xfrm>
            <a:off x="6057942" y="1029906"/>
            <a:ext cx="1086205" cy="227499"/>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651" name="Google Shape;651;p44"/>
          <p:cNvSpPr txBox="1"/>
          <p:nvPr/>
        </p:nvSpPr>
        <p:spPr>
          <a:xfrm>
            <a:off x="723331" y="1839113"/>
            <a:ext cx="3154017" cy="242554"/>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5:</a:t>
            </a:r>
            <a:endParaRPr sz="1400" b="0" i="0" u="none" strike="noStrike" cap="none">
              <a:solidFill>
                <a:srgbClr val="0070C0"/>
              </a:solidFill>
              <a:latin typeface="Times New Roman"/>
              <a:ea typeface="Times New Roman"/>
              <a:cs typeface="Times New Roman"/>
              <a:sym typeface="Times New Roman"/>
            </a:endParaRPr>
          </a:p>
        </p:txBody>
      </p:sp>
      <p:sp>
        <p:nvSpPr>
          <p:cNvPr id="652" name="Google Shape;652;p44"/>
          <p:cNvSpPr/>
          <p:nvPr/>
        </p:nvSpPr>
        <p:spPr>
          <a:xfrm>
            <a:off x="1168801" y="1756831"/>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53" name="Google Shape;653;p44"/>
          <p:cNvSpPr/>
          <p:nvPr/>
        </p:nvSpPr>
        <p:spPr>
          <a:xfrm>
            <a:off x="5906916" y="976578"/>
            <a:ext cx="45719" cy="71219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54" name="Google Shape;654;p44"/>
          <p:cNvSpPr/>
          <p:nvPr/>
        </p:nvSpPr>
        <p:spPr>
          <a:xfrm>
            <a:off x="1168801" y="869955"/>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55" name="Google Shape;655;p44"/>
          <p:cNvSpPr txBox="1"/>
          <p:nvPr/>
        </p:nvSpPr>
        <p:spPr>
          <a:xfrm>
            <a:off x="6099281" y="1300696"/>
            <a:ext cx="8790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HOUR</a:t>
            </a:r>
            <a:endParaRPr sz="1400" b="0" i="0" u="none" strike="noStrike" cap="none">
              <a:solidFill>
                <a:schemeClr val="dk1"/>
              </a:solidFill>
              <a:latin typeface="Calibri"/>
              <a:ea typeface="Calibri"/>
              <a:cs typeface="Calibri"/>
              <a:sym typeface="Calibri"/>
            </a:endParaRPr>
          </a:p>
        </p:txBody>
      </p:sp>
      <p:sp>
        <p:nvSpPr>
          <p:cNvPr id="656" name="Google Shape;656;p44"/>
          <p:cNvSpPr txBox="1"/>
          <p:nvPr/>
        </p:nvSpPr>
        <p:spPr>
          <a:xfrm>
            <a:off x="635623" y="2047886"/>
            <a:ext cx="5271293" cy="3304046"/>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In this session after having been trained in the concepts of, objectives, SDGs, interest groups, etc. trainees will delve deeper and identify their own needs to participate in projects related to the SDGs, and also identify members of their community who can support them in meeting the needs identified above.</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The trainer then will propose an individual activity where trainees will have to:</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0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Reflect and identify their own needs</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000"/>
              <a:buFont typeface="Calibri"/>
              <a:buAutoNum type="arabicPeriod"/>
            </a:pPr>
            <a:r>
              <a:rPr lang="en-US" sz="1400" b="0" i="0" u="none" strike="noStrike" cap="none">
                <a:solidFill>
                  <a:schemeClr val="dk1"/>
                </a:solidFill>
                <a:latin typeface="Times New Roman"/>
                <a:ea typeface="Times New Roman"/>
                <a:cs typeface="Times New Roman"/>
                <a:sym typeface="Times New Roman"/>
              </a:rPr>
              <a:t>Identify the persons in their communities that can help or support them in participating in SDGs projects</a:t>
            </a:r>
            <a:endParaRPr sz="1400" b="0" i="0" u="none" strike="noStrike" cap="none">
              <a:solidFill>
                <a:schemeClr val="dk1"/>
              </a:solidFill>
              <a:latin typeface="Times New Roman"/>
              <a:ea typeface="Times New Roman"/>
              <a:cs typeface="Times New Roman"/>
              <a:sym typeface="Times New Roman"/>
            </a:endParaRPr>
          </a:p>
        </p:txBody>
      </p:sp>
      <p:sp>
        <p:nvSpPr>
          <p:cNvPr id="657" name="Google Shape;657;p44"/>
          <p:cNvSpPr/>
          <p:nvPr/>
        </p:nvSpPr>
        <p:spPr>
          <a:xfrm>
            <a:off x="5952633" y="1877712"/>
            <a:ext cx="45719" cy="3299615"/>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58" name="Google Shape;658;p44"/>
          <p:cNvSpPr txBox="1"/>
          <p:nvPr/>
        </p:nvSpPr>
        <p:spPr>
          <a:xfrm>
            <a:off x="6034339" y="3353388"/>
            <a:ext cx="11534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50 MINUTES</a:t>
            </a:r>
            <a:endParaRPr sz="1400" b="0" i="0" u="none" strike="noStrike" cap="none">
              <a:solidFill>
                <a:schemeClr val="dk1"/>
              </a:solidFill>
              <a:latin typeface="Calibri"/>
              <a:ea typeface="Calibri"/>
              <a:cs typeface="Calibri"/>
              <a:sym typeface="Calibri"/>
            </a:endParaRPr>
          </a:p>
        </p:txBody>
      </p:sp>
      <p:sp>
        <p:nvSpPr>
          <p:cNvPr id="659" name="Google Shape;659;p44"/>
          <p:cNvSpPr/>
          <p:nvPr/>
        </p:nvSpPr>
        <p:spPr>
          <a:xfrm>
            <a:off x="1029380" y="7364190"/>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60" name="Google Shape;660;p44"/>
          <p:cNvSpPr txBox="1"/>
          <p:nvPr/>
        </p:nvSpPr>
        <p:spPr>
          <a:xfrm>
            <a:off x="757695" y="7460597"/>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661" name="Google Shape;661;p44"/>
          <p:cNvSpPr txBox="1"/>
          <p:nvPr/>
        </p:nvSpPr>
        <p:spPr>
          <a:xfrm>
            <a:off x="692312" y="7749702"/>
            <a:ext cx="6488100" cy="954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SSinDS_IO3_Workbook 1</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IO3_Workbook 1_Worksheet 7</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IO3_Workbook 1_Worksheet 8</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Video 2_The Brave</a:t>
            </a:r>
            <a:endParaRPr sz="1400" b="0" i="0" u="none" strike="noStrike" cap="none" dirty="0">
              <a:solidFill>
                <a:srgbClr val="000000"/>
              </a:solidFill>
              <a:latin typeface="Arial"/>
              <a:ea typeface="Arial"/>
              <a:cs typeface="Arial"/>
              <a:sym typeface="Arial"/>
            </a:endParaRPr>
          </a:p>
        </p:txBody>
      </p:sp>
      <p:sp>
        <p:nvSpPr>
          <p:cNvPr id="662" name="Google Shape;662;p44"/>
          <p:cNvSpPr/>
          <p:nvPr/>
        </p:nvSpPr>
        <p:spPr>
          <a:xfrm>
            <a:off x="1060399" y="5382785"/>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63" name="Google Shape;663;p44"/>
          <p:cNvSpPr txBox="1"/>
          <p:nvPr/>
        </p:nvSpPr>
        <p:spPr>
          <a:xfrm>
            <a:off x="692312" y="5505197"/>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664" name="Google Shape;664;p44"/>
          <p:cNvSpPr txBox="1"/>
          <p:nvPr/>
        </p:nvSpPr>
        <p:spPr>
          <a:xfrm>
            <a:off x="684779" y="5700150"/>
            <a:ext cx="6488060" cy="1660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Work in small mixed groups of persons with different capabilities.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Use both the reflection and dialogue techniques in each small group.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Ask the group to appoint a speaker to present the class what they have found around.</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Bring all ideas to the board and help trainees to relate them with SDGs.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Make a summary of the main achievements and conclusions reached in the whole learning activity and asks trainees to visit the e-training platform to see and review the training materials and additional materials.</a:t>
            </a:r>
            <a:endParaRPr sz="1400" b="0" i="0" u="none" strike="noStrike" cap="none">
              <a:solidFill>
                <a:schemeClr val="dk1"/>
              </a:solidFill>
              <a:latin typeface="Times New Roman"/>
              <a:ea typeface="Times New Roman"/>
              <a:cs typeface="Times New Roman"/>
              <a:sym typeface="Times New Roman"/>
            </a:endParaRPr>
          </a:p>
        </p:txBody>
      </p:sp>
      <p:sp>
        <p:nvSpPr>
          <p:cNvPr id="665" name="Google Shape;665;p44"/>
          <p:cNvSpPr txBox="1"/>
          <p:nvPr/>
        </p:nvSpPr>
        <p:spPr>
          <a:xfrm>
            <a:off x="692312" y="8872030"/>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666" name="Google Shape;666;p44"/>
          <p:cNvSpPr/>
          <p:nvPr/>
        </p:nvSpPr>
        <p:spPr>
          <a:xfrm>
            <a:off x="1060399" y="8786613"/>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67" name="Google Shape;667;p44"/>
          <p:cNvSpPr txBox="1"/>
          <p:nvPr/>
        </p:nvSpPr>
        <p:spPr>
          <a:xfrm>
            <a:off x="5890309" y="8943565"/>
            <a:ext cx="11534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668" name="Google Shape;668;p44"/>
          <p:cNvSpPr/>
          <p:nvPr/>
        </p:nvSpPr>
        <p:spPr>
          <a:xfrm flipH="1">
            <a:off x="5844590" y="8928739"/>
            <a:ext cx="45719" cy="48551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18"/>
          <p:cNvSpPr/>
          <p:nvPr/>
        </p:nvSpPr>
        <p:spPr>
          <a:xfrm rot="10800000">
            <a:off x="77408" y="759757"/>
            <a:ext cx="518950" cy="8737416"/>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674" name="Google Shape;674;p1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675" name="Google Shape;675;p1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676" name="Google Shape;676;p18"/>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677" name="Google Shape;677;p18"/>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678" name="Google Shape;678;p18"/>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679" name="Google Shape;679;p18"/>
          <p:cNvSpPr txBox="1"/>
          <p:nvPr/>
        </p:nvSpPr>
        <p:spPr>
          <a:xfrm rot="-5400000">
            <a:off x="-3533961" y="3133483"/>
            <a:ext cx="7820395" cy="410369"/>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3</a:t>
            </a:r>
            <a:endParaRPr sz="3200" b="0" i="0" u="none" strike="noStrike" cap="none">
              <a:solidFill>
                <a:srgbClr val="000000"/>
              </a:solidFill>
              <a:latin typeface="Times New Roman"/>
              <a:ea typeface="Times New Roman"/>
              <a:cs typeface="Times New Roman"/>
              <a:sym typeface="Times New Roman"/>
            </a:endParaRPr>
          </a:p>
        </p:txBody>
      </p:sp>
      <p:sp>
        <p:nvSpPr>
          <p:cNvPr id="680" name="Google Shape;680;p18"/>
          <p:cNvSpPr txBox="1"/>
          <p:nvPr/>
        </p:nvSpPr>
        <p:spPr>
          <a:xfrm>
            <a:off x="723331" y="953998"/>
            <a:ext cx="4771941" cy="521234"/>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Practical Activity. Visit to a SDG institution</a:t>
            </a:r>
            <a:endParaRPr sz="1600" b="0" i="0" u="none" strike="noStrike" cap="none">
              <a:solidFill>
                <a:schemeClr val="dk1"/>
              </a:solidFill>
              <a:latin typeface="Times New Roman"/>
              <a:ea typeface="Times New Roman"/>
              <a:cs typeface="Times New Roman"/>
              <a:sym typeface="Times New Roman"/>
            </a:endParaRPr>
          </a:p>
        </p:txBody>
      </p:sp>
      <p:sp>
        <p:nvSpPr>
          <p:cNvPr id="681" name="Google Shape;681;p18"/>
          <p:cNvSpPr txBox="1"/>
          <p:nvPr/>
        </p:nvSpPr>
        <p:spPr>
          <a:xfrm>
            <a:off x="6057942" y="1029906"/>
            <a:ext cx="1086205" cy="227499"/>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682" name="Google Shape;682;p18"/>
          <p:cNvSpPr txBox="1"/>
          <p:nvPr/>
        </p:nvSpPr>
        <p:spPr>
          <a:xfrm>
            <a:off x="723331" y="1839113"/>
            <a:ext cx="3154017" cy="242554"/>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6:</a:t>
            </a:r>
            <a:endParaRPr sz="1400" b="0" i="0" u="none" strike="noStrike" cap="none">
              <a:solidFill>
                <a:srgbClr val="0070C0"/>
              </a:solidFill>
              <a:latin typeface="Times New Roman"/>
              <a:ea typeface="Times New Roman"/>
              <a:cs typeface="Times New Roman"/>
              <a:sym typeface="Times New Roman"/>
            </a:endParaRPr>
          </a:p>
        </p:txBody>
      </p:sp>
      <p:sp>
        <p:nvSpPr>
          <p:cNvPr id="683" name="Google Shape;683;p18"/>
          <p:cNvSpPr/>
          <p:nvPr/>
        </p:nvSpPr>
        <p:spPr>
          <a:xfrm>
            <a:off x="1168801" y="1756831"/>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84" name="Google Shape;684;p18"/>
          <p:cNvSpPr/>
          <p:nvPr/>
        </p:nvSpPr>
        <p:spPr>
          <a:xfrm>
            <a:off x="5906916" y="976578"/>
            <a:ext cx="45719" cy="71219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85" name="Google Shape;685;p18"/>
          <p:cNvSpPr/>
          <p:nvPr/>
        </p:nvSpPr>
        <p:spPr>
          <a:xfrm>
            <a:off x="1168801" y="869955"/>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86" name="Google Shape;686;p18"/>
          <p:cNvSpPr txBox="1"/>
          <p:nvPr/>
        </p:nvSpPr>
        <p:spPr>
          <a:xfrm>
            <a:off x="6099281" y="1300696"/>
            <a:ext cx="8790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687" name="Google Shape;687;p18"/>
          <p:cNvSpPr txBox="1"/>
          <p:nvPr/>
        </p:nvSpPr>
        <p:spPr>
          <a:xfrm>
            <a:off x="675067" y="2170113"/>
            <a:ext cx="5271293" cy="376507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The aim of this session is that trainees have direct contact with an institution that works directly with SDGs or that has direct experience defining, implementing and assessing SDG projects.</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The trainer should organize an outdoor activity to go to a preselected institution where a representative/s will explain, based on its expertise and real projects, what they do to achieve SDGs and why.</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The trainer opens a dialogue with trainees about:</a:t>
            </a:r>
            <a:endParaRPr sz="1400" b="0" i="0" u="none" strike="noStrike" cap="none">
              <a:solidFill>
                <a:srgbClr val="000000"/>
              </a:solidFill>
              <a:latin typeface="Arial"/>
              <a:ea typeface="Arial"/>
              <a:cs typeface="Arial"/>
              <a:sym typeface="Arial"/>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The venue to visit.</a:t>
            </a:r>
            <a:endParaRPr sz="1400" b="0" i="0" u="none" strike="noStrike" cap="none">
              <a:solidFill>
                <a:srgbClr val="000000"/>
              </a:solidFill>
              <a:latin typeface="Arial"/>
              <a:ea typeface="Arial"/>
              <a:cs typeface="Arial"/>
              <a:sym typeface="Arial"/>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Time to visit.</a:t>
            </a:r>
            <a:endParaRPr sz="1400" b="0" i="0" u="none" strike="noStrike" cap="none">
              <a:solidFill>
                <a:srgbClr val="000000"/>
              </a:solidFill>
              <a:latin typeface="Arial"/>
              <a:ea typeface="Arial"/>
              <a:cs typeface="Arial"/>
              <a:sym typeface="Arial"/>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Checks to do.</a:t>
            </a:r>
            <a:endParaRPr sz="1400" b="0" i="0" u="none" strike="noStrike" cap="none">
              <a:solidFill>
                <a:srgbClr val="000000"/>
              </a:solidFill>
              <a:latin typeface="Arial"/>
              <a:ea typeface="Arial"/>
              <a:cs typeface="Arial"/>
              <a:sym typeface="Arial"/>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Getting help.</a:t>
            </a:r>
            <a:endParaRPr sz="1400" b="0" i="0" u="none" strike="noStrike" cap="none">
              <a:solidFill>
                <a:srgbClr val="000000"/>
              </a:solidFill>
              <a:latin typeface="Arial"/>
              <a:ea typeface="Arial"/>
              <a:cs typeface="Arial"/>
              <a:sym typeface="Arial"/>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Dress code.</a:t>
            </a:r>
            <a:endParaRPr sz="1400" b="0" i="0" u="none" strike="noStrike" cap="none">
              <a:solidFill>
                <a:srgbClr val="000000"/>
              </a:solidFill>
              <a:latin typeface="Arial"/>
              <a:ea typeface="Arial"/>
              <a:cs typeface="Arial"/>
              <a:sym typeface="Arial"/>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Behavior</a:t>
            </a:r>
            <a:endParaRPr sz="1400" b="0" i="0" u="none" strike="noStrike" cap="none">
              <a:solidFill>
                <a:srgbClr val="000000"/>
              </a:solidFill>
              <a:latin typeface="Arial"/>
              <a:ea typeface="Arial"/>
              <a:cs typeface="Arial"/>
              <a:sym typeface="Arial"/>
            </a:endParaRPr>
          </a:p>
        </p:txBody>
      </p:sp>
      <p:sp>
        <p:nvSpPr>
          <p:cNvPr id="688" name="Google Shape;688;p18"/>
          <p:cNvSpPr/>
          <p:nvPr/>
        </p:nvSpPr>
        <p:spPr>
          <a:xfrm>
            <a:off x="5911850" y="1837129"/>
            <a:ext cx="45719" cy="3299615"/>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89" name="Google Shape;689;p18"/>
          <p:cNvSpPr txBox="1"/>
          <p:nvPr/>
        </p:nvSpPr>
        <p:spPr>
          <a:xfrm>
            <a:off x="6044068" y="3353388"/>
            <a:ext cx="12711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120 MINUTES</a:t>
            </a:r>
            <a:endParaRPr sz="1400" b="0" i="0" u="none" strike="noStrike" cap="none">
              <a:solidFill>
                <a:schemeClr val="dk1"/>
              </a:solidFill>
              <a:latin typeface="Calibri"/>
              <a:ea typeface="Calibri"/>
              <a:cs typeface="Calibri"/>
              <a:sym typeface="Calibri"/>
            </a:endParaRPr>
          </a:p>
        </p:txBody>
      </p:sp>
      <p:sp>
        <p:nvSpPr>
          <p:cNvPr id="690" name="Google Shape;690;p18"/>
          <p:cNvSpPr/>
          <p:nvPr/>
        </p:nvSpPr>
        <p:spPr>
          <a:xfrm>
            <a:off x="1090841" y="8312369"/>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91" name="Google Shape;691;p18"/>
          <p:cNvSpPr txBox="1"/>
          <p:nvPr/>
        </p:nvSpPr>
        <p:spPr>
          <a:xfrm>
            <a:off x="737914" y="8451659"/>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692" name="Google Shape;692;p18"/>
          <p:cNvSpPr txBox="1"/>
          <p:nvPr/>
        </p:nvSpPr>
        <p:spPr>
          <a:xfrm>
            <a:off x="749732" y="8665225"/>
            <a:ext cx="6488061" cy="5232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SSinDS_IO3_Workbook 1</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IO3_Workbook 1_Worksheet 9</a:t>
            </a:r>
            <a:endParaRPr sz="1400" b="0" i="0" u="none" strike="noStrike" cap="none" dirty="0">
              <a:solidFill>
                <a:srgbClr val="000000"/>
              </a:solidFill>
              <a:latin typeface="Arial"/>
              <a:ea typeface="Arial"/>
              <a:cs typeface="Arial"/>
              <a:sym typeface="Arial"/>
            </a:endParaRPr>
          </a:p>
        </p:txBody>
      </p:sp>
      <p:sp>
        <p:nvSpPr>
          <p:cNvPr id="693" name="Google Shape;693;p18"/>
          <p:cNvSpPr/>
          <p:nvPr/>
        </p:nvSpPr>
        <p:spPr>
          <a:xfrm>
            <a:off x="1090841" y="5964600"/>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94" name="Google Shape;694;p18"/>
          <p:cNvSpPr txBox="1"/>
          <p:nvPr/>
        </p:nvSpPr>
        <p:spPr>
          <a:xfrm>
            <a:off x="663760" y="7405831"/>
            <a:ext cx="6488060" cy="76841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If a presential visit is not possible to be organized, the session can be organized through digital means where the representatives of the pre-selected institution could explain their SDG projects in a synchronized online session.</a:t>
            </a:r>
            <a:endParaRPr sz="1400" b="0" i="0" u="none" strike="noStrike" cap="none">
              <a:solidFill>
                <a:schemeClr val="dk1"/>
              </a:solidFill>
              <a:latin typeface="Times New Roman"/>
              <a:ea typeface="Times New Roman"/>
              <a:cs typeface="Times New Roman"/>
              <a:sym typeface="Times New Roman"/>
            </a:endParaRPr>
          </a:p>
        </p:txBody>
      </p:sp>
      <p:sp>
        <p:nvSpPr>
          <p:cNvPr id="695" name="Google Shape;695;p18"/>
          <p:cNvSpPr/>
          <p:nvPr/>
        </p:nvSpPr>
        <p:spPr>
          <a:xfrm>
            <a:off x="1190381" y="9277752"/>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96" name="Google Shape;696;p18"/>
          <p:cNvSpPr txBox="1"/>
          <p:nvPr/>
        </p:nvSpPr>
        <p:spPr>
          <a:xfrm>
            <a:off x="753773" y="7104499"/>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697" name="Google Shape;697;p18"/>
          <p:cNvSpPr txBox="1"/>
          <p:nvPr/>
        </p:nvSpPr>
        <p:spPr>
          <a:xfrm>
            <a:off x="723331" y="6214105"/>
            <a:ext cx="4771941" cy="27551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None/>
            </a:pPr>
            <a:r>
              <a:rPr lang="en-US" sz="1600" b="0" i="0" u="none" strike="noStrike" cap="none">
                <a:solidFill>
                  <a:schemeClr val="dk1"/>
                </a:solidFill>
                <a:latin typeface="Calibri"/>
                <a:ea typeface="Calibri"/>
                <a:cs typeface="Calibri"/>
                <a:sym typeface="Calibri"/>
              </a:rPr>
              <a:t> </a:t>
            </a:r>
            <a:r>
              <a:rPr lang="en-US" sz="1600" b="0" i="0" u="none" strike="noStrike" cap="none">
                <a:solidFill>
                  <a:schemeClr val="dk1"/>
                </a:solidFill>
                <a:latin typeface="Times New Roman"/>
                <a:ea typeface="Times New Roman"/>
                <a:cs typeface="Times New Roman"/>
                <a:sym typeface="Times New Roman"/>
              </a:rPr>
              <a:t>ASSESSMENT. Ask trainees to give their feedback.</a:t>
            </a:r>
            <a:endParaRPr sz="1600" b="0" i="0" u="none" strike="noStrike" cap="none">
              <a:solidFill>
                <a:schemeClr val="dk1"/>
              </a:solidFill>
              <a:latin typeface="Times New Roman"/>
              <a:ea typeface="Times New Roman"/>
              <a:cs typeface="Times New Roman"/>
              <a:sym typeface="Times New Roman"/>
            </a:endParaRPr>
          </a:p>
        </p:txBody>
      </p:sp>
      <p:sp>
        <p:nvSpPr>
          <p:cNvPr id="698" name="Google Shape;698;p18"/>
          <p:cNvSpPr/>
          <p:nvPr/>
        </p:nvSpPr>
        <p:spPr>
          <a:xfrm>
            <a:off x="1090841" y="6891301"/>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699" name="Google Shape;699;p18"/>
          <p:cNvSpPr/>
          <p:nvPr/>
        </p:nvSpPr>
        <p:spPr>
          <a:xfrm>
            <a:off x="5914578" y="6036457"/>
            <a:ext cx="45719" cy="71219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317" name="Google Shape;317;p2"/>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318" name="Google Shape;318;p2"/>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02</a:t>
            </a:r>
            <a:endParaRPr sz="1400" b="0" i="0" u="none" strike="noStrike" cap="none">
              <a:solidFill>
                <a:srgbClr val="000000"/>
              </a:solidFill>
              <a:latin typeface="Arial"/>
              <a:ea typeface="Arial"/>
              <a:cs typeface="Arial"/>
              <a:sym typeface="Arial"/>
            </a:endParaRPr>
          </a:p>
        </p:txBody>
      </p:sp>
      <p:sp>
        <p:nvSpPr>
          <p:cNvPr id="319" name="Google Shape;319;p2"/>
          <p:cNvSpPr txBox="1"/>
          <p:nvPr/>
        </p:nvSpPr>
        <p:spPr>
          <a:xfrm>
            <a:off x="490921" y="937466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320" name="Google Shape;320;p2"/>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321" name="Google Shape;321;p2"/>
          <p:cNvSpPr txBox="1"/>
          <p:nvPr/>
        </p:nvSpPr>
        <p:spPr>
          <a:xfrm>
            <a:off x="950835" y="1373086"/>
            <a:ext cx="5873444" cy="535986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INDEX</a:t>
            </a:r>
            <a:endParaRPr sz="1400" b="0" i="0" u="none" strike="noStrike" cap="none">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Introduction.</a:t>
            </a:r>
            <a:endParaRPr sz="1400" b="0" i="0" u="none" strike="noStrike" cap="none">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How to introduce the SDGS to people with Down Syndrome?</a:t>
            </a:r>
            <a:endParaRPr sz="1400" b="0" i="0" u="none" strike="noStrike" cap="none">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 The Sustainable Service in DS Learning Journey.</a:t>
            </a:r>
            <a:endParaRPr sz="1400" b="0" i="0" u="none" strike="noStrike" cap="none">
              <a:solidFill>
                <a:schemeClr val="dk1"/>
              </a:solidFill>
              <a:latin typeface="Calibri"/>
              <a:ea typeface="Calibri"/>
              <a:cs typeface="Calibri"/>
              <a:sym typeface="Calibri"/>
            </a:endParaRPr>
          </a:p>
          <a:p>
            <a:pPr marL="0" marR="0" lvl="0" indent="0" algn="just" rtl="0">
              <a:lnSpc>
                <a:spcPct val="107000"/>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 Templates for developing training activities.</a:t>
            </a:r>
            <a:endParaRPr sz="1400" b="0" i="0" u="none" strike="noStrike" cap="none">
              <a:solidFill>
                <a:schemeClr val="dk1"/>
              </a:solidFill>
              <a:latin typeface="Calibri"/>
              <a:ea typeface="Calibri"/>
              <a:cs typeface="Calibri"/>
              <a:sym typeface="Calibri"/>
            </a:endParaRPr>
          </a:p>
          <a:p>
            <a:pPr marL="180340" marR="0" lvl="0" indent="0" algn="just" rtl="0">
              <a:lnSpc>
                <a:spcPct val="107000"/>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4.1. TEMPLATE Service-Learning Training Activity 1. Understanding SDG and their potential for improving society and communities.</a:t>
            </a:r>
            <a:endParaRPr sz="1400" b="0" i="0" u="none" strike="noStrike" cap="none">
              <a:solidFill>
                <a:schemeClr val="dk1"/>
              </a:solidFill>
              <a:latin typeface="Calibri"/>
              <a:ea typeface="Calibri"/>
              <a:cs typeface="Calibri"/>
              <a:sym typeface="Calibri"/>
            </a:endParaRPr>
          </a:p>
          <a:p>
            <a:pPr marL="180340" marR="0" lvl="0" indent="0" algn="just" rtl="0">
              <a:lnSpc>
                <a:spcPct val="107000"/>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4.2. TEMPLATE Service-Learning Training Activity 2. understanding Service Learning (SL) as a way to increase my competences experientially. </a:t>
            </a:r>
            <a:endParaRPr sz="1400" b="0" i="0" u="none" strike="noStrike" cap="none">
              <a:solidFill>
                <a:schemeClr val="dk1"/>
              </a:solidFill>
              <a:latin typeface="Calibri"/>
              <a:ea typeface="Calibri"/>
              <a:cs typeface="Calibri"/>
              <a:sym typeface="Calibri"/>
            </a:endParaRPr>
          </a:p>
          <a:p>
            <a:pPr marL="180340" marR="0" lvl="0" indent="0" algn="just" rtl="0">
              <a:lnSpc>
                <a:spcPct val="107000"/>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4.3. TEMPLATE Service-Learning Training Activity 3. Identifying needs in my community.</a:t>
            </a:r>
            <a:endParaRPr sz="1400" b="0" i="0" u="none" strike="noStrike" cap="none">
              <a:solidFill>
                <a:schemeClr val="dk1"/>
              </a:solidFill>
              <a:latin typeface="Calibri"/>
              <a:ea typeface="Calibri"/>
              <a:cs typeface="Calibri"/>
              <a:sym typeface="Calibri"/>
            </a:endParaRPr>
          </a:p>
          <a:p>
            <a:pPr marL="180340" marR="0" lvl="0" indent="0" algn="just" rtl="0">
              <a:lnSpc>
                <a:spcPct val="107000"/>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4.4. TEMPLATE Service-Learning Training Activity 4. Addressing community needs through community engagement</a:t>
            </a:r>
            <a:endParaRPr sz="1400" b="0" i="0" u="none" strike="noStrike" cap="none">
              <a:solidFill>
                <a:schemeClr val="dk1"/>
              </a:solidFill>
              <a:latin typeface="Calibri"/>
              <a:ea typeface="Calibri"/>
              <a:cs typeface="Calibri"/>
              <a:sym typeface="Calibri"/>
            </a:endParaRPr>
          </a:p>
          <a:p>
            <a:pPr marL="180340" marR="0" lvl="0" indent="0" algn="just" rtl="0">
              <a:lnSpc>
                <a:spcPct val="107000"/>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4.5. TEMPLATE Service-Learning Training Activity 5. Defining the service</a:t>
            </a:r>
            <a:endParaRPr sz="1400" b="0" i="0" u="none" strike="noStrike" cap="none">
              <a:solidFill>
                <a:schemeClr val="dk1"/>
              </a:solidFill>
              <a:latin typeface="Calibri"/>
              <a:ea typeface="Calibri"/>
              <a:cs typeface="Calibri"/>
              <a:sym typeface="Calibri"/>
            </a:endParaRPr>
          </a:p>
          <a:p>
            <a:pPr marL="180340" marR="0" lvl="0" indent="0" algn="just" rtl="0">
              <a:lnSpc>
                <a:spcPct val="107000"/>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4.6. TEMPLATE Service-Learning Training Activity 6. Deploying and assessing the service.</a:t>
            </a:r>
            <a:endParaRPr sz="1400" b="0" i="0" u="none" strike="noStrike" cap="none">
              <a:solidFill>
                <a:schemeClr val="dk1"/>
              </a:solidFill>
              <a:latin typeface="Calibri"/>
              <a:ea typeface="Calibri"/>
              <a:cs typeface="Calibri"/>
              <a:sym typeface="Calibri"/>
            </a:endParaRPr>
          </a:p>
          <a:p>
            <a:pPr marL="180340" marR="0" lvl="0" indent="0" algn="just" rtl="0">
              <a:lnSpc>
                <a:spcPct val="107000"/>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4.7. TEMPLATE Service-Learning Training Activity 7. Communicating the results.</a:t>
            </a:r>
            <a:endParaRPr sz="1400" b="0" i="0" u="none" strike="noStrike" cap="none">
              <a:solidFill>
                <a:schemeClr val="dk1"/>
              </a:solidFill>
              <a:latin typeface="Calibri"/>
              <a:ea typeface="Calibri"/>
              <a:cs typeface="Calibri"/>
              <a:sym typeface="Calibri"/>
            </a:endParaRPr>
          </a:p>
        </p:txBody>
      </p:sp>
      <p:sp>
        <p:nvSpPr>
          <p:cNvPr id="322" name="Google Shape;322;p2"/>
          <p:cNvSpPr txBox="1"/>
          <p:nvPr/>
        </p:nvSpPr>
        <p:spPr>
          <a:xfrm>
            <a:off x="455994" y="8517129"/>
            <a:ext cx="6333358"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This guide does not aim to be prescriptive in any way, but to provide suggestions that trainers can select and adapt to fit a concrete learning context. </a:t>
            </a:r>
            <a:endParaRPr sz="1800" b="0" i="0" u="none" strike="noStrike" cap="none">
              <a:solidFill>
                <a:schemeClr val="dk1"/>
              </a:solidFill>
              <a:latin typeface="Calibri"/>
              <a:ea typeface="Calibri"/>
              <a:cs typeface="Calibri"/>
              <a:sym typeface="Calibri"/>
            </a:endParaRPr>
          </a:p>
        </p:txBody>
      </p:sp>
      <p:sp>
        <p:nvSpPr>
          <p:cNvPr id="323" name="Google Shape;323;p2"/>
          <p:cNvSpPr/>
          <p:nvPr/>
        </p:nvSpPr>
        <p:spPr>
          <a:xfrm rot="-5400000">
            <a:off x="211999" y="2343349"/>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324" name="Google Shape;324;p2"/>
          <p:cNvSpPr/>
          <p:nvPr/>
        </p:nvSpPr>
        <p:spPr>
          <a:xfrm rot="-5400000">
            <a:off x="211999" y="1760883"/>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325" name="Google Shape;325;p2"/>
          <p:cNvSpPr/>
          <p:nvPr/>
        </p:nvSpPr>
        <p:spPr>
          <a:xfrm rot="-5400000">
            <a:off x="216906" y="119340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326" name="Google Shape;326;p2"/>
          <p:cNvSpPr/>
          <p:nvPr/>
        </p:nvSpPr>
        <p:spPr>
          <a:xfrm rot="-5400000">
            <a:off x="216906" y="63972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9"/>
          <p:cNvSpPr/>
          <p:nvPr/>
        </p:nvSpPr>
        <p:spPr>
          <a:xfrm rot="10800000">
            <a:off x="77407" y="773304"/>
            <a:ext cx="518950" cy="8722379"/>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pic>
        <p:nvPicPr>
          <p:cNvPr id="705" name="Google Shape;705;p19"/>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706" name="Google Shape;706;p19"/>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707" name="Google Shape;707;p19"/>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708" name="Google Shape;708;p19"/>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709" name="Google Shape;709;p19"/>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710" name="Google Shape;710;p19"/>
          <p:cNvSpPr txBox="1"/>
          <p:nvPr/>
        </p:nvSpPr>
        <p:spPr>
          <a:xfrm rot="-5400000">
            <a:off x="-3533961" y="3133483"/>
            <a:ext cx="7820395" cy="410369"/>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4</a:t>
            </a:r>
            <a:endParaRPr sz="3200" b="0" i="0" u="none" strike="noStrike" cap="none">
              <a:solidFill>
                <a:srgbClr val="000000"/>
              </a:solidFill>
              <a:latin typeface="Times New Roman"/>
              <a:ea typeface="Times New Roman"/>
              <a:cs typeface="Times New Roman"/>
              <a:sym typeface="Times New Roman"/>
            </a:endParaRPr>
          </a:p>
        </p:txBody>
      </p:sp>
      <p:sp>
        <p:nvSpPr>
          <p:cNvPr id="711" name="Google Shape;711;p19"/>
          <p:cNvSpPr txBox="1"/>
          <p:nvPr/>
        </p:nvSpPr>
        <p:spPr>
          <a:xfrm>
            <a:off x="723331" y="953998"/>
            <a:ext cx="4771941" cy="521234"/>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600"/>
              <a:buFont typeface="Arial"/>
              <a:buChar char="●"/>
            </a:pPr>
            <a:r>
              <a:rPr lang="en-US" sz="1600" b="0" i="0" u="none" strike="noStrike" cap="none">
                <a:solidFill>
                  <a:schemeClr val="dk1"/>
                </a:solidFill>
                <a:latin typeface="Times New Roman"/>
                <a:ea typeface="Times New Roman"/>
                <a:cs typeface="Times New Roman"/>
                <a:sym typeface="Times New Roman"/>
              </a:rPr>
              <a:t>E-TRAINING</a:t>
            </a:r>
            <a:endParaRPr sz="1600" b="0" i="0" u="none" strike="noStrike" cap="none">
              <a:solidFill>
                <a:schemeClr val="dk1"/>
              </a:solidFill>
              <a:latin typeface="Times New Roman"/>
              <a:ea typeface="Times New Roman"/>
              <a:cs typeface="Times New Roman"/>
              <a:sym typeface="Times New Roman"/>
            </a:endParaRPr>
          </a:p>
        </p:txBody>
      </p:sp>
      <p:sp>
        <p:nvSpPr>
          <p:cNvPr id="712" name="Google Shape;712;p19"/>
          <p:cNvSpPr txBox="1"/>
          <p:nvPr/>
        </p:nvSpPr>
        <p:spPr>
          <a:xfrm>
            <a:off x="6057942" y="1029906"/>
            <a:ext cx="1086205" cy="227499"/>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713" name="Google Shape;713;p19"/>
          <p:cNvSpPr txBox="1"/>
          <p:nvPr/>
        </p:nvSpPr>
        <p:spPr>
          <a:xfrm>
            <a:off x="723331" y="1839113"/>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7:</a:t>
            </a:r>
            <a:endParaRPr sz="1400" b="0" i="0" u="none" strike="noStrike" cap="none">
              <a:solidFill>
                <a:srgbClr val="0070C0"/>
              </a:solidFill>
              <a:latin typeface="Times New Roman"/>
              <a:ea typeface="Times New Roman"/>
              <a:cs typeface="Times New Roman"/>
              <a:sym typeface="Times New Roman"/>
            </a:endParaRPr>
          </a:p>
        </p:txBody>
      </p:sp>
      <p:sp>
        <p:nvSpPr>
          <p:cNvPr id="714" name="Google Shape;714;p19"/>
          <p:cNvSpPr/>
          <p:nvPr/>
        </p:nvSpPr>
        <p:spPr>
          <a:xfrm>
            <a:off x="1168801" y="1756831"/>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715" name="Google Shape;715;p19"/>
          <p:cNvSpPr/>
          <p:nvPr/>
        </p:nvSpPr>
        <p:spPr>
          <a:xfrm>
            <a:off x="5906916" y="976578"/>
            <a:ext cx="45719" cy="71219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716" name="Google Shape;716;p19"/>
          <p:cNvSpPr/>
          <p:nvPr/>
        </p:nvSpPr>
        <p:spPr>
          <a:xfrm>
            <a:off x="1168801" y="869955"/>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717" name="Google Shape;717;p19"/>
          <p:cNvSpPr txBox="1"/>
          <p:nvPr/>
        </p:nvSpPr>
        <p:spPr>
          <a:xfrm>
            <a:off x="6099281" y="1300696"/>
            <a:ext cx="8790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718" name="Google Shape;718;p19"/>
          <p:cNvSpPr txBox="1"/>
          <p:nvPr/>
        </p:nvSpPr>
        <p:spPr>
          <a:xfrm>
            <a:off x="635623" y="2047886"/>
            <a:ext cx="5271293" cy="2381999"/>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Asynchronous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The aim of this session is that trainees:</a:t>
            </a:r>
            <a:endParaRPr sz="1400" b="0" i="0" u="none" strike="noStrike" cap="none">
              <a:solidFill>
                <a:srgbClr val="000000"/>
              </a:solidFill>
              <a:latin typeface="Arial"/>
              <a:ea typeface="Arial"/>
              <a:cs typeface="Arial"/>
              <a:sym typeface="Arial"/>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Practice on-line their ideas</a:t>
            </a:r>
            <a:endParaRPr sz="1400" b="0" i="0" u="none" strike="noStrike" cap="none">
              <a:solidFill>
                <a:srgbClr val="000000"/>
              </a:solidFill>
              <a:latin typeface="Arial"/>
              <a:ea typeface="Arial"/>
              <a:cs typeface="Arial"/>
              <a:sym typeface="Arial"/>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Learn more about SDGs actions.</a:t>
            </a:r>
            <a:endParaRPr sz="1400" b="0" i="0" u="none" strike="noStrike" cap="none">
              <a:solidFill>
                <a:srgbClr val="000000"/>
              </a:solidFill>
              <a:latin typeface="Arial"/>
              <a:ea typeface="Arial"/>
              <a:cs typeface="Arial"/>
              <a:sym typeface="Arial"/>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Learn more about Service Learning projects</a:t>
            </a:r>
            <a:endParaRPr sz="1400" b="0" i="0" u="none" strike="noStrike" cap="none">
              <a:solidFill>
                <a:srgbClr val="000000"/>
              </a:solidFill>
              <a:latin typeface="Arial"/>
              <a:ea typeface="Arial"/>
              <a:cs typeface="Arial"/>
              <a:sym typeface="Arial"/>
            </a:endParaRPr>
          </a:p>
          <a:p>
            <a:pPr marL="285750" marR="0" lvl="0" indent="-28575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Enjoy and have fun! </a:t>
            </a:r>
            <a:endParaRPr sz="1400" b="0" i="0" u="none" strike="noStrike" cap="none">
              <a:solidFill>
                <a:schemeClr val="dk1"/>
              </a:solidFill>
              <a:latin typeface="Times New Roman"/>
              <a:ea typeface="Times New Roman"/>
              <a:cs typeface="Times New Roman"/>
              <a:sym typeface="Times New Roman"/>
            </a:endParaRPr>
          </a:p>
        </p:txBody>
      </p:sp>
      <p:sp>
        <p:nvSpPr>
          <p:cNvPr id="719" name="Google Shape;719;p19"/>
          <p:cNvSpPr/>
          <p:nvPr/>
        </p:nvSpPr>
        <p:spPr>
          <a:xfrm>
            <a:off x="5911850" y="1837130"/>
            <a:ext cx="45719" cy="2468144"/>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720" name="Google Shape;720;p19"/>
          <p:cNvSpPr txBox="1"/>
          <p:nvPr/>
        </p:nvSpPr>
        <p:spPr>
          <a:xfrm>
            <a:off x="6044068" y="3353388"/>
            <a:ext cx="12711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120 MINUTES</a:t>
            </a:r>
            <a:endParaRPr sz="1400" b="0" i="0" u="none" strike="noStrike" cap="none">
              <a:solidFill>
                <a:schemeClr val="dk1"/>
              </a:solidFill>
              <a:latin typeface="Calibri"/>
              <a:ea typeface="Calibri"/>
              <a:cs typeface="Calibri"/>
              <a:sym typeface="Calibri"/>
            </a:endParaRPr>
          </a:p>
        </p:txBody>
      </p:sp>
      <p:sp>
        <p:nvSpPr>
          <p:cNvPr id="721" name="Google Shape;721;p19"/>
          <p:cNvSpPr/>
          <p:nvPr/>
        </p:nvSpPr>
        <p:spPr>
          <a:xfrm>
            <a:off x="1168801" y="6013264"/>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722" name="Google Shape;722;p19"/>
          <p:cNvSpPr txBox="1"/>
          <p:nvPr/>
        </p:nvSpPr>
        <p:spPr>
          <a:xfrm>
            <a:off x="723330" y="6135947"/>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723" name="Google Shape;723;p19"/>
          <p:cNvSpPr txBox="1"/>
          <p:nvPr/>
        </p:nvSpPr>
        <p:spPr>
          <a:xfrm>
            <a:off x="675067" y="6343397"/>
            <a:ext cx="6488061" cy="5232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SSinDS_IO3_Workbook 1</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E-TRAINING PLATFORM</a:t>
            </a:r>
            <a:endParaRPr sz="1400" b="0" i="0" u="none" strike="noStrike" cap="none" dirty="0">
              <a:solidFill>
                <a:srgbClr val="000000"/>
              </a:solidFill>
              <a:latin typeface="Arial"/>
              <a:ea typeface="Arial"/>
              <a:cs typeface="Arial"/>
              <a:sym typeface="Arial"/>
            </a:endParaRPr>
          </a:p>
        </p:txBody>
      </p:sp>
      <p:sp>
        <p:nvSpPr>
          <p:cNvPr id="724" name="Google Shape;724;p19"/>
          <p:cNvSpPr/>
          <p:nvPr/>
        </p:nvSpPr>
        <p:spPr>
          <a:xfrm>
            <a:off x="1102148" y="4438885"/>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725" name="Google Shape;725;p19"/>
          <p:cNvSpPr txBox="1"/>
          <p:nvPr/>
        </p:nvSpPr>
        <p:spPr>
          <a:xfrm>
            <a:off x="686370" y="4528296"/>
            <a:ext cx="3154017" cy="232372"/>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726" name="Google Shape;726;p19"/>
          <p:cNvSpPr txBox="1"/>
          <p:nvPr/>
        </p:nvSpPr>
        <p:spPr>
          <a:xfrm>
            <a:off x="686370" y="4764364"/>
            <a:ext cx="6488060" cy="1231619"/>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Use progressive learning approach.</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Adapt the sequential steps and timing to the needs of  the trainees group.</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Use as many visual aids as are required.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Provide direct and immediate feedback. This make them able to make a connection between their ideas and the trainer's response.</a:t>
            </a:r>
            <a:endParaRPr sz="1400" b="0" i="0" u="none" strike="noStrike" cap="none">
              <a:solidFill>
                <a:schemeClr val="dk1"/>
              </a:solidFill>
              <a:latin typeface="Times New Roman"/>
              <a:ea typeface="Times New Roman"/>
              <a:cs typeface="Times New Roman"/>
              <a:sym typeface="Times New Roman"/>
            </a:endParaRPr>
          </a:p>
        </p:txBody>
      </p:sp>
      <p:sp>
        <p:nvSpPr>
          <p:cNvPr id="727" name="Google Shape;727;p19"/>
          <p:cNvSpPr/>
          <p:nvPr/>
        </p:nvSpPr>
        <p:spPr>
          <a:xfrm>
            <a:off x="1190381" y="6922661"/>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86" name="Google Shape;186;p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87" name="Google Shape;187;p8"/>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18</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88" name="Google Shape;188;p8"/>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89" name="Google Shape;189;p8"/>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190" name="Google Shape;190;p8"/>
          <p:cNvSpPr/>
          <p:nvPr/>
        </p:nvSpPr>
        <p:spPr>
          <a:xfrm rot="-5400000">
            <a:off x="211999" y="2343349"/>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191" name="Google Shape;191;p8"/>
          <p:cNvSpPr/>
          <p:nvPr/>
        </p:nvSpPr>
        <p:spPr>
          <a:xfrm rot="-5400000">
            <a:off x="211999" y="1760883"/>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192" name="Google Shape;192;p8"/>
          <p:cNvSpPr/>
          <p:nvPr/>
        </p:nvSpPr>
        <p:spPr>
          <a:xfrm rot="-5400000">
            <a:off x="216906" y="119340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193" name="Google Shape;193;p8"/>
          <p:cNvSpPr/>
          <p:nvPr/>
        </p:nvSpPr>
        <p:spPr>
          <a:xfrm rot="-5400000">
            <a:off x="216906" y="63972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pic>
        <p:nvPicPr>
          <p:cNvPr id="194" name="Google Shape;194;p8"/>
          <p:cNvPicPr preferRelativeResize="0"/>
          <p:nvPr/>
        </p:nvPicPr>
        <p:blipFill rotWithShape="1">
          <a:blip r:embed="rId6">
            <a:alphaModFix/>
          </a:blip>
          <a:srcRect/>
          <a:stretch/>
        </p:blipFill>
        <p:spPr>
          <a:xfrm>
            <a:off x="0" y="4780806"/>
            <a:ext cx="3453649" cy="4296847"/>
          </a:xfrm>
          <a:prstGeom prst="rect">
            <a:avLst/>
          </a:prstGeom>
          <a:noFill/>
          <a:ln>
            <a:noFill/>
          </a:ln>
        </p:spPr>
      </p:pic>
      <p:sp>
        <p:nvSpPr>
          <p:cNvPr id="195" name="Google Shape;195;p8"/>
          <p:cNvSpPr txBox="1"/>
          <p:nvPr/>
        </p:nvSpPr>
        <p:spPr>
          <a:xfrm>
            <a:off x="852142" y="856095"/>
            <a:ext cx="6366000" cy="5541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1694"/>
              </a:lnSpc>
              <a:spcBef>
                <a:spcPts val="0"/>
              </a:spcBef>
              <a:spcAft>
                <a:spcPts val="0"/>
              </a:spcAft>
              <a:buClr>
                <a:srgbClr val="000000"/>
              </a:buClr>
              <a:buSzPts val="3600"/>
              <a:buFont typeface="Arial"/>
              <a:buNone/>
              <a:tabLst/>
              <a:defRPr/>
            </a:pPr>
            <a:r>
              <a:rPr kumimoji="0" lang="en-US" sz="3600" b="1" i="0" u="none" strike="noStrike" kern="0" cap="none" spc="0" normalizeH="0" baseline="0" noProof="0">
                <a:ln>
                  <a:noFill/>
                </a:ln>
                <a:solidFill>
                  <a:srgbClr val="155F98"/>
                </a:solidFill>
                <a:effectLst/>
                <a:uLnTx/>
                <a:uFillTx/>
                <a:latin typeface="Times New Roman"/>
                <a:ea typeface="Times New Roman"/>
                <a:cs typeface="Times New Roman"/>
                <a:sym typeface="Times New Roman"/>
              </a:rPr>
              <a:t>TRAINING ACTIVITY (TA) 2</a:t>
            </a:r>
            <a:r>
              <a:rPr kumimoji="0" lang="en-US" sz="36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6" name="Google Shape;196;p8"/>
          <p:cNvSpPr txBox="1"/>
          <p:nvPr/>
        </p:nvSpPr>
        <p:spPr>
          <a:xfrm>
            <a:off x="3117273" y="6758611"/>
            <a:ext cx="4197900" cy="15966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2866"/>
              </a:lnSpc>
              <a:spcBef>
                <a:spcPts val="0"/>
              </a:spcBef>
              <a:spcAft>
                <a:spcPts val="0"/>
              </a:spcAft>
              <a:buClr>
                <a:srgbClr val="000000"/>
              </a:buClr>
              <a:buSzPts val="3000"/>
              <a:buFont typeface="Arial"/>
              <a:buNone/>
              <a:tabLst/>
              <a:defRPr/>
            </a:pPr>
            <a:r>
              <a:rPr kumimoji="0" lang="en-US" sz="3000" b="1" i="0" u="none" strike="noStrike" kern="0" cap="none" spc="0" normalizeH="0" baseline="0" noProof="0">
                <a:ln>
                  <a:noFill/>
                </a:ln>
                <a:solidFill>
                  <a:srgbClr val="176098"/>
                </a:solidFill>
                <a:effectLst/>
                <a:uLnTx/>
                <a:uFillTx/>
                <a:latin typeface="Times New Roman"/>
                <a:ea typeface="Times New Roman"/>
                <a:cs typeface="Times New Roman"/>
                <a:sym typeface="Times New Roman"/>
              </a:rPr>
              <a:t>TEMPLATE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22866"/>
              </a:lnSpc>
              <a:spcBef>
                <a:spcPts val="0"/>
              </a:spcBef>
              <a:spcAft>
                <a:spcPts val="0"/>
              </a:spcAft>
              <a:buClr>
                <a:srgbClr val="000000"/>
              </a:buClr>
              <a:buSzPts val="3000"/>
              <a:buFont typeface="Arial"/>
              <a:buNone/>
              <a:tabLst/>
              <a:defRPr/>
            </a:pPr>
            <a:r>
              <a:rPr kumimoji="0" lang="en-US" sz="3000" b="1" i="0" u="none" strike="noStrike" kern="0" cap="none" spc="0" normalizeH="0" baseline="0" noProof="0">
                <a:ln>
                  <a:noFill/>
                </a:ln>
                <a:solidFill>
                  <a:srgbClr val="176098"/>
                </a:solidFill>
                <a:effectLst/>
                <a:uLnTx/>
                <a:uFillTx/>
                <a:latin typeface="Times New Roman"/>
                <a:ea typeface="Times New Roman"/>
                <a:cs typeface="Times New Roman"/>
                <a:sym typeface="Times New Roman"/>
              </a:rPr>
              <a:t>SERVICE LEARNING TA2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97" name="Google Shape;197;p8"/>
          <p:cNvSpPr txBox="1"/>
          <p:nvPr/>
        </p:nvSpPr>
        <p:spPr>
          <a:xfrm>
            <a:off x="885787" y="1688832"/>
            <a:ext cx="6366000" cy="2332800"/>
          </a:xfrm>
          <a:prstGeom prst="rect">
            <a:avLst/>
          </a:prstGeom>
          <a:noFill/>
          <a:ln>
            <a:noFill/>
          </a:ln>
        </p:spPr>
        <p:txBody>
          <a:bodyPr spcFirstLastPara="1" wrap="square" lIns="0" tIns="0" rIns="0" bIns="0" anchor="t" anchorCtr="0">
            <a:spAutoFit/>
          </a:bodyPr>
          <a:lstStyle/>
          <a:p>
            <a:pPr marL="180340" marR="0" lvl="0" indent="0" algn="ctr" defTabSz="914400" rtl="0" eaLnBrk="1" fontAlgn="auto" latinLnBrk="0" hangingPunct="1">
              <a:lnSpc>
                <a:spcPct val="107000"/>
              </a:lnSpc>
              <a:spcBef>
                <a:spcPts val="800"/>
              </a:spcBef>
              <a:spcAft>
                <a:spcPts val="0"/>
              </a:spcAft>
              <a:buClr>
                <a:srgbClr val="000000"/>
              </a:buClr>
              <a:buSzPts val="1400"/>
              <a:buFont typeface="Arial"/>
              <a:buNone/>
              <a:tabLst/>
              <a:defRPr/>
            </a:pPr>
            <a:r>
              <a:rPr kumimoji="0" lang="en-US" sz="3600" b="1" i="0" u="none" strike="noStrike" kern="0" cap="none" spc="0" normalizeH="0" baseline="0" noProof="0">
                <a:ln>
                  <a:noFill/>
                </a:ln>
                <a:solidFill>
                  <a:srgbClr val="155F98"/>
                </a:solidFill>
                <a:effectLst/>
                <a:uLnTx/>
                <a:uFillTx/>
                <a:latin typeface="Times New Roman"/>
                <a:ea typeface="Times New Roman"/>
                <a:cs typeface="Times New Roman"/>
                <a:sym typeface="Times New Roman"/>
              </a:rPr>
              <a:t>Understanding Service Learning (SL) as a way to increase my competences experientially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9"/>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03" name="Google Shape;203;p9"/>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04" name="Google Shape;204;p9"/>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19</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5" name="Google Shape;205;p9"/>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06" name="Google Shape;206;p9"/>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207" name="Google Shape;207;p9"/>
          <p:cNvSpPr txBox="1"/>
          <p:nvPr/>
        </p:nvSpPr>
        <p:spPr>
          <a:xfrm>
            <a:off x="950835" y="883503"/>
            <a:ext cx="5873400" cy="86403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highlight>
                  <a:srgbClr val="D3D3D3"/>
                </a:highlight>
                <a:uLnTx/>
                <a:uFillTx/>
                <a:latin typeface="Calibri"/>
                <a:ea typeface="Calibri"/>
                <a:cs typeface="Calibri"/>
                <a:sym typeface="Calibri"/>
              </a:rPr>
              <a:t>Introduction:</a:t>
            </a: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Service-learning (SL) can be described as an experiential learning platform that contributes to students’ deeper learning about certain educational content by making meaningful connections between the particular content and related real-life problems in their community. There is no ‘one-size-fits-all’ recipe for designing service-learning projects and depending on the context, such projects can last from just a couple of days up to the whole year. </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Service-learning projects are very contextual and can integrate a plethora of teaching methods to </a:t>
            </a: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meet various students’ learning styles</a:t>
            </a: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 The core idea of service-learning is to </a:t>
            </a: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engage your students</a:t>
            </a: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 as much as possible in every phase of planning, delivering and assessing the chosen project and activities. Another distinguished element is </a:t>
            </a: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students’ reflection on experiences</a:t>
            </a: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 that becomes the key to understanding the importance of the entire service-learning activity, the means of transferring new experiences to the content of learning as well as to one’s personal life. In addition, service-learning projects are usually </a:t>
            </a:r>
            <a:r>
              <a:rPr kumimoji="0" lang="en-US" sz="1100" b="1" i="0" u="none" strike="noStrike" kern="0" cap="none" spc="0" normalizeH="0" baseline="0" noProof="0">
                <a:ln>
                  <a:noFill/>
                </a:ln>
                <a:solidFill>
                  <a:srgbClr val="000000"/>
                </a:solidFill>
                <a:effectLst/>
                <a:uLnTx/>
                <a:uFillTx/>
                <a:latin typeface="Calibri"/>
                <a:ea typeface="Calibri"/>
                <a:cs typeface="Calibri"/>
                <a:sym typeface="Calibri"/>
              </a:rPr>
              <a:t>designed and coordinated in partnerships </a:t>
            </a: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that are collaborative and mutually beneficial with a shared vision and common goals to address real community needs. There are many possible partners to engage, including students and their family members, community based organisations (e.g. museums, libraries, hospitals), local businesses and entrepreneurs, local institutions (education, culture, health, social care etc.), local authorities or civil society organisations. Activities within service-learning projects need to be appropriate to participants’ ages and developmental abilities so that they can understand their service experiences in the context of the underlying societal issues being addressed. Service-learning projects should provide students with a strong voice in planning, implementing, and evaluating their own service-learning experiences with guidance from adults. </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Service-learning is a great platform to learn about many societal challenges and to act upon those, including the the Sustainable Development Goals - also known as the SDGs. Therefore, service-learning has been used more and more as part of both formal and non-formal education, and just some of the reasons for using service-learning as a methodology by trainers in education are following:</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8450" algn="just" defTabSz="914400" rtl="0" eaLnBrk="1" fontAlgn="auto" latinLnBrk="0" hangingPunct="1">
              <a:lnSpc>
                <a:spcPct val="100000"/>
              </a:lnSpc>
              <a:spcBef>
                <a:spcPts val="0"/>
              </a:spcBef>
              <a:spcAft>
                <a:spcPts val="0"/>
              </a:spcAft>
              <a:buClr>
                <a:srgbClr val="000000"/>
              </a:buClr>
              <a:buSzPts val="1100"/>
              <a:buFont typeface="Calibri"/>
              <a:buAutoNum type="arabicParenR"/>
              <a:tabLst/>
              <a:defRPr/>
            </a:pPr>
            <a:r>
              <a:rPr kumimoji="0" lang="en-US" sz="1100" b="0" i="0" u="none" strike="noStrike" kern="0" cap="none" spc="0" normalizeH="0" baseline="0" noProof="0">
                <a:ln>
                  <a:noFill/>
                </a:ln>
                <a:solidFill>
                  <a:srgbClr val="000000"/>
                </a:solidFill>
                <a:effectLst/>
                <a:uLnTx/>
                <a:uFillTx/>
                <a:latin typeface="Gill Sans"/>
                <a:ea typeface="Gill Sans"/>
                <a:cs typeface="Gill Sans"/>
                <a:sym typeface="Gill Sans"/>
              </a:rPr>
              <a:t>SL is educational approach that combines learning objectives with community service so it provides students with a meaningful, pragmatic and progressive learning experience while meeting societal needs at the same time.</a:t>
            </a:r>
            <a:endParaRPr kumimoji="0" sz="11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457200" marR="0" lvl="0" indent="-298450" algn="just" defTabSz="914400" rtl="0" eaLnBrk="1" fontAlgn="auto" latinLnBrk="0" hangingPunct="1">
              <a:lnSpc>
                <a:spcPct val="100000"/>
              </a:lnSpc>
              <a:spcBef>
                <a:spcPts val="800"/>
              </a:spcBef>
              <a:spcAft>
                <a:spcPts val="0"/>
              </a:spcAft>
              <a:buClr>
                <a:srgbClr val="000000"/>
              </a:buClr>
              <a:buSzPts val="1100"/>
              <a:buFont typeface="Gill Sans"/>
              <a:buAutoNum type="arabicParenR"/>
              <a:tabLst/>
              <a:defRPr/>
            </a:pPr>
            <a:r>
              <a:rPr kumimoji="0" lang="en-US" sz="1100" b="0" i="0" u="none" strike="noStrike" kern="0" cap="none" spc="0" normalizeH="0" baseline="0" noProof="0">
                <a:ln>
                  <a:noFill/>
                </a:ln>
                <a:solidFill>
                  <a:srgbClr val="000000"/>
                </a:solidFill>
                <a:effectLst/>
                <a:uLnTx/>
                <a:uFillTx/>
                <a:latin typeface="Gill Sans"/>
                <a:ea typeface="Gill Sans"/>
                <a:cs typeface="Gill Sans"/>
                <a:sym typeface="Gill Sans"/>
              </a:rPr>
              <a:t>SL engages students in collaborative community-based projects with various local organisations/institutions so they can develop, deepen and apply their knowledge, skills, critical and reflective thinking, sense of civic responsibility, and commitment to the community, thus contributing to positive changes in their (local) communities, which is a powerful empowering moment for students.</a:t>
            </a:r>
            <a:endParaRPr kumimoji="0" sz="11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457200" marR="0" lvl="0" indent="-298450" algn="just" defTabSz="914400" rtl="0" eaLnBrk="1" fontAlgn="auto" latinLnBrk="0" hangingPunct="1">
              <a:lnSpc>
                <a:spcPct val="100000"/>
              </a:lnSpc>
              <a:spcBef>
                <a:spcPts val="800"/>
              </a:spcBef>
              <a:spcAft>
                <a:spcPts val="0"/>
              </a:spcAft>
              <a:buClr>
                <a:srgbClr val="000000"/>
              </a:buClr>
              <a:buSzPts val="1100"/>
              <a:buFont typeface="Gill Sans"/>
              <a:buAutoNum type="arabicParenR"/>
              <a:tabLst/>
              <a:defRPr/>
            </a:pPr>
            <a:r>
              <a:rPr kumimoji="0" lang="en-US" sz="1100" b="0" i="0" u="none" strike="noStrike" kern="0" cap="none" spc="0" normalizeH="0" baseline="0" noProof="0">
                <a:ln>
                  <a:noFill/>
                </a:ln>
                <a:solidFill>
                  <a:srgbClr val="000000"/>
                </a:solidFill>
                <a:effectLst/>
                <a:uLnTx/>
                <a:uFillTx/>
                <a:latin typeface="Gill Sans"/>
                <a:ea typeface="Gill Sans"/>
                <a:cs typeface="Gill Sans"/>
                <a:sym typeface="Gill Sans"/>
              </a:rPr>
              <a:t>Students can engage in different ways, mostly four basic types for SL - (I) direct, (II) indirect, (III) research and (IV) advocacy, which allows them to act in a way they find more suitable and appropriate for themselves. </a:t>
            </a:r>
            <a:endParaRPr kumimoji="0" sz="11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Gill Sans"/>
              <a:buAutoNum type="arabicParenR"/>
              <a:tabLst/>
              <a:defRPr/>
            </a:pPr>
            <a:r>
              <a:rPr kumimoji="0" lang="en-US" sz="1100" b="0" i="0" u="none" strike="noStrike" kern="0" cap="none" spc="0" normalizeH="0" baseline="0" noProof="0">
                <a:ln>
                  <a:noFill/>
                </a:ln>
                <a:solidFill>
                  <a:srgbClr val="000000"/>
                </a:solidFill>
                <a:effectLst/>
                <a:uLnTx/>
                <a:uFillTx/>
                <a:latin typeface="Arial"/>
                <a:ea typeface="Arial"/>
                <a:cs typeface="Arial"/>
                <a:sym typeface="Arial"/>
              </a:rPr>
              <a:t>T</a:t>
            </a:r>
            <a:r>
              <a:rPr kumimoji="0" lang="en-US" sz="1100" b="0" i="0" u="none" strike="noStrike" kern="0" cap="none" spc="0" normalizeH="0" baseline="0" noProof="0">
                <a:ln>
                  <a:noFill/>
                </a:ln>
                <a:solidFill>
                  <a:srgbClr val="000000"/>
                </a:solidFill>
                <a:effectLst/>
                <a:highlight>
                  <a:srgbClr val="FFFFFF"/>
                </a:highlight>
                <a:uLnTx/>
                <a:uFillTx/>
                <a:latin typeface="Gill Sans"/>
                <a:ea typeface="Gill Sans"/>
                <a:cs typeface="Gill Sans"/>
                <a:sym typeface="Gill Sans"/>
              </a:rPr>
              <a:t>here are many evidence-based advantages of SL for students, teachers, partners and the community itself. Students’ learning becomes social, emotional, cognitive, multicultural and interpersonal. </a:t>
            </a:r>
            <a:r>
              <a:rPr kumimoji="0" lang="en-US" sz="1100" b="0" i="0" u="none" strike="noStrike" kern="0" cap="none" spc="0" normalizeH="0" baseline="0" noProof="0">
                <a:ln>
                  <a:noFill/>
                </a:ln>
                <a:solidFill>
                  <a:srgbClr val="000000"/>
                </a:solidFill>
                <a:effectLst/>
                <a:uLnTx/>
                <a:uFillTx/>
                <a:latin typeface="Gill Sans"/>
                <a:ea typeface="Gill Sans"/>
                <a:cs typeface="Gill Sans"/>
                <a:sym typeface="Gill Sans"/>
              </a:rPr>
              <a:t>A real-world application of their learning contributes to students’ developing their commitment to community and realising their potential and capacities for contributing to the positive societal changes.</a:t>
            </a:r>
            <a:endParaRPr kumimoji="0" sz="11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Gill Sans"/>
              <a:ea typeface="Gill Sans"/>
              <a:cs typeface="Gill Sans"/>
              <a:sym typeface="Gill Sans"/>
            </a:endParaRPr>
          </a:p>
          <a:p>
            <a:pPr marL="457200" marR="0" lvl="0" indent="-298450" algn="just" defTabSz="914400" rtl="0" eaLnBrk="1" fontAlgn="auto" latinLnBrk="0" hangingPunct="1">
              <a:lnSpc>
                <a:spcPct val="100000"/>
              </a:lnSpc>
              <a:spcBef>
                <a:spcPts val="0"/>
              </a:spcBef>
              <a:spcAft>
                <a:spcPts val="0"/>
              </a:spcAft>
              <a:buClr>
                <a:srgbClr val="000000"/>
              </a:buClr>
              <a:buSzPts val="1100"/>
              <a:buFont typeface="Gill Sans"/>
              <a:buAutoNum type="arabicParenR"/>
              <a:tabLst/>
              <a:defRPr/>
            </a:pPr>
            <a:r>
              <a:rPr kumimoji="0" lang="en-US" sz="1100" b="0" i="0" u="none" strike="noStrike" kern="0" cap="none" spc="0" normalizeH="0" baseline="0" noProof="0">
                <a:ln>
                  <a:noFill/>
                </a:ln>
                <a:solidFill>
                  <a:srgbClr val="000000"/>
                </a:solidFill>
                <a:effectLst/>
                <a:uLnTx/>
                <a:uFillTx/>
                <a:latin typeface="Gill Sans"/>
                <a:ea typeface="Gill Sans"/>
                <a:cs typeface="Gill Sans"/>
                <a:sym typeface="Gill Sans"/>
              </a:rPr>
              <a:t>SL empowers students and teaches them how to be agents of change!</a:t>
            </a:r>
            <a:endParaRPr kumimoji="0" sz="1100" b="0" i="0" u="none" strike="noStrike" kern="0" cap="none" spc="0" normalizeH="0" baseline="0" noProof="0">
              <a:ln>
                <a:noFill/>
              </a:ln>
              <a:solidFill>
                <a:srgbClr val="000000"/>
              </a:solidFill>
              <a:effectLst/>
              <a:uLnTx/>
              <a:uFillTx/>
              <a:latin typeface="Gill Sans"/>
              <a:ea typeface="Gill Sans"/>
              <a:cs typeface="Gill Sans"/>
              <a:sym typeface="Gill Sans"/>
            </a:endParaRPr>
          </a:p>
        </p:txBody>
      </p:sp>
      <p:sp>
        <p:nvSpPr>
          <p:cNvPr id="208" name="Google Shape;208;p9"/>
          <p:cNvSpPr/>
          <p:nvPr/>
        </p:nvSpPr>
        <p:spPr>
          <a:xfrm rot="-5400000">
            <a:off x="211999" y="2343349"/>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209" name="Google Shape;209;p9"/>
          <p:cNvSpPr/>
          <p:nvPr/>
        </p:nvSpPr>
        <p:spPr>
          <a:xfrm rot="-5400000">
            <a:off x="211999" y="1760883"/>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210" name="Google Shape;210;p9"/>
          <p:cNvSpPr/>
          <p:nvPr/>
        </p:nvSpPr>
        <p:spPr>
          <a:xfrm rot="-5400000">
            <a:off x="216906" y="119340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211" name="Google Shape;211;p9"/>
          <p:cNvSpPr/>
          <p:nvPr/>
        </p:nvSpPr>
        <p:spPr>
          <a:xfrm rot="-5400000">
            <a:off x="216906" y="63972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0"/>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17" name="Google Shape;217;p10"/>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18" name="Google Shape;218;p10"/>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10</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9" name="Google Shape;219;p10"/>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20" name="Google Shape;220;p10"/>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221" name="Google Shape;221;p10"/>
          <p:cNvSpPr txBox="1"/>
          <p:nvPr/>
        </p:nvSpPr>
        <p:spPr>
          <a:xfrm>
            <a:off x="950825" y="769575"/>
            <a:ext cx="6221700" cy="27087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highlight>
                  <a:srgbClr val="D3D3D3"/>
                </a:highlight>
                <a:uLnTx/>
                <a:uFillTx/>
                <a:latin typeface="Calibri"/>
                <a:ea typeface="Calibri"/>
                <a:cs typeface="Calibri"/>
                <a:sym typeface="Calibri"/>
              </a:rPr>
              <a:t>Objectives:</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284480" marR="0" lvl="0" indent="-271780" algn="just" defTabSz="914400" rtl="0" eaLnBrk="1" fontAlgn="auto" latinLnBrk="0" hangingPunct="1">
              <a:lnSpc>
                <a:spcPct val="100000"/>
              </a:lnSpc>
              <a:spcBef>
                <a:spcPts val="600"/>
              </a:spcBef>
              <a:spcAft>
                <a:spcPts val="0"/>
              </a:spcAft>
              <a:buClr>
                <a:srgbClr val="222222"/>
              </a:buClr>
              <a:buSzPts val="12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To understand the SLM ‘philosophy’ and how to translate one into students’ learning journey to help them grow as agents of change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284480" marR="0" lvl="0" indent="-271780" algn="just" defTabSz="914400" rtl="0" eaLnBrk="1" fontAlgn="auto" latinLnBrk="0" hangingPunct="1">
              <a:lnSpc>
                <a:spcPct val="100000"/>
              </a:lnSpc>
              <a:spcBef>
                <a:spcPts val="600"/>
              </a:spcBef>
              <a:spcAft>
                <a:spcPts val="0"/>
              </a:spcAft>
              <a:buClr>
                <a:srgbClr val="222222"/>
              </a:buClr>
              <a:buSzPts val="12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To describe basic principles and concepts underlying the SLM and the role as citizens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284480" marR="0" lvl="0" indent="-271780" algn="just" defTabSz="914400" rtl="0" eaLnBrk="1" fontAlgn="auto" latinLnBrk="0" hangingPunct="1">
              <a:lnSpc>
                <a:spcPct val="100000"/>
              </a:lnSpc>
              <a:spcBef>
                <a:spcPts val="600"/>
              </a:spcBef>
              <a:spcAft>
                <a:spcPts val="0"/>
              </a:spcAft>
              <a:buClr>
                <a:srgbClr val="222222"/>
              </a:buClr>
              <a:buSzPts val="12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To value SL as a creative learning platform and engage in new collaborative opportunities with (various) community stakeholders to bring positive change into community</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284480" marR="0" lvl="0" indent="-271780" algn="just" defTabSz="914400" rtl="0" eaLnBrk="1" fontAlgn="auto" latinLnBrk="0" hangingPunct="1">
              <a:lnSpc>
                <a:spcPct val="100000"/>
              </a:lnSpc>
              <a:spcBef>
                <a:spcPts val="600"/>
              </a:spcBef>
              <a:spcAft>
                <a:spcPts val="0"/>
              </a:spcAft>
              <a:buClr>
                <a:srgbClr val="222222"/>
              </a:buClr>
              <a:buSzPts val="12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To apply the SLM logic and the whole-approach into SL project(s) planning with students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284480" marR="0" lvl="0" indent="-271780" algn="just" defTabSz="914400" rtl="0" eaLnBrk="1" fontAlgn="auto" latinLnBrk="0" hangingPunct="1">
              <a:lnSpc>
                <a:spcPct val="100000"/>
              </a:lnSpc>
              <a:spcBef>
                <a:spcPts val="600"/>
              </a:spcBef>
              <a:spcAft>
                <a:spcPts val="0"/>
              </a:spcAft>
              <a:buClr>
                <a:srgbClr val="222222"/>
              </a:buClr>
              <a:buSzPts val="12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To understand that SL projects take learning outside of the classroom/center</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284480" marR="0" lvl="0" indent="-271780" algn="just" defTabSz="914400" rtl="0" eaLnBrk="1" fontAlgn="auto" latinLnBrk="0" hangingPunct="1">
              <a:lnSpc>
                <a:spcPct val="100000"/>
              </a:lnSpc>
              <a:spcBef>
                <a:spcPts val="600"/>
              </a:spcBef>
              <a:spcAft>
                <a:spcPts val="0"/>
              </a:spcAft>
              <a:buClr>
                <a:srgbClr val="222222"/>
              </a:buClr>
              <a:buSzPts val="12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To acknowledge the importance of reflection and the variety of its forms and possibilities in the context of deeper experiential learning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284480" marR="0" lvl="0" indent="-271780" algn="just" defTabSz="914400" rtl="0" eaLnBrk="1" fontAlgn="auto" latinLnBrk="0" hangingPunct="1">
              <a:lnSpc>
                <a:spcPct val="100000"/>
              </a:lnSpc>
              <a:spcBef>
                <a:spcPts val="600"/>
              </a:spcBef>
              <a:spcAft>
                <a:spcPts val="0"/>
              </a:spcAft>
              <a:buClr>
                <a:srgbClr val="222222"/>
              </a:buClr>
              <a:buSzPts val="1200"/>
              <a:buFont typeface="Noto Sans Symbols"/>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To empower and to value students’ contributions to positive changes in communities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2" name="Google Shape;222;p10"/>
          <p:cNvSpPr/>
          <p:nvPr/>
        </p:nvSpPr>
        <p:spPr>
          <a:xfrm rot="-5400000">
            <a:off x="211999" y="2343349"/>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223" name="Google Shape;223;p10"/>
          <p:cNvSpPr/>
          <p:nvPr/>
        </p:nvSpPr>
        <p:spPr>
          <a:xfrm rot="-5400000">
            <a:off x="211999" y="1760883"/>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224" name="Google Shape;224;p10"/>
          <p:cNvSpPr/>
          <p:nvPr/>
        </p:nvSpPr>
        <p:spPr>
          <a:xfrm rot="-5400000">
            <a:off x="216906" y="119340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225" name="Google Shape;225;p10"/>
          <p:cNvSpPr/>
          <p:nvPr/>
        </p:nvSpPr>
        <p:spPr>
          <a:xfrm rot="-5400000">
            <a:off x="216906" y="63972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26" name="Google Shape;226;p10"/>
          <p:cNvSpPr txBox="1"/>
          <p:nvPr/>
        </p:nvSpPr>
        <p:spPr>
          <a:xfrm>
            <a:off x="950834" y="3524032"/>
            <a:ext cx="5873400" cy="13794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highlight>
                  <a:srgbClr val="D3D3D3"/>
                </a:highlight>
                <a:uLnTx/>
                <a:uFillTx/>
                <a:latin typeface="Calibri"/>
                <a:ea typeface="Calibri"/>
                <a:cs typeface="Calibri"/>
                <a:sym typeface="Calibri"/>
              </a:rPr>
              <a:t>Participants: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People with Down syndrome and other intellectual disabilities</a:t>
            </a: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Professionals in Down syndrome and intellectual disabilities</a:t>
            </a: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Experts in service-learning (if possible)</a:t>
            </a: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Supporting participants: family members, other relatives, friends, neighbours</a:t>
            </a: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Entities interested in the implementation of service-learning in the SDGs field</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7" name="Google Shape;227;p10"/>
          <p:cNvSpPr/>
          <p:nvPr/>
        </p:nvSpPr>
        <p:spPr>
          <a:xfrm rot="10800000" flipH="1">
            <a:off x="1070607" y="4938268"/>
            <a:ext cx="5753671" cy="45719"/>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8" name="Google Shape;228;p10"/>
          <p:cNvSpPr txBox="1"/>
          <p:nvPr/>
        </p:nvSpPr>
        <p:spPr>
          <a:xfrm>
            <a:off x="1010719" y="5202488"/>
            <a:ext cx="5813700" cy="13233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highlight>
                  <a:srgbClr val="D3D3D3"/>
                </a:highlight>
                <a:uLnTx/>
                <a:uFillTx/>
                <a:latin typeface="Calibri"/>
                <a:ea typeface="Calibri"/>
                <a:cs typeface="Calibri"/>
                <a:sym typeface="Calibri"/>
              </a:rPr>
              <a:t>Competences to acquire by participating in this TA:</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452755" lvl="0" indent="-2921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Critical thinking</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452755" lvl="0" indent="-2921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Civic competence (some attributes)</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452755" lvl="0" indent="-2921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Creativity and innovation</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452755" lvl="0" indent="-2921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Cooperation and joint project management</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452755" lvl="0" indent="-2921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Self-advocacy and Self-esteem</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9" name="Google Shape;229;p10"/>
          <p:cNvSpPr txBox="1"/>
          <p:nvPr/>
        </p:nvSpPr>
        <p:spPr>
          <a:xfrm>
            <a:off x="934525" y="6789825"/>
            <a:ext cx="6380700" cy="26805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highlight>
                  <a:srgbClr val="D3D3D3"/>
                </a:highlight>
                <a:uLnTx/>
                <a:uFillTx/>
                <a:latin typeface="Calibri"/>
                <a:ea typeface="Calibri"/>
                <a:cs typeface="Calibri"/>
                <a:sym typeface="Calibri"/>
              </a:rPr>
              <a:t>Learning content: (RELATED TO IO.3. TRAINING MATERIALS – TOPICS INVOLVED)</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TOPIC 2. SERVICE-LEARNING METHODOLOGY (SLM)</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1.1.  SLM - Main principles &amp; concepts and the importance of balancing learning and service objectives</a:t>
            </a: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1.2.  SLM as a way of extending learning beyond the classroom - engaging and impacting the community</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1.3. SLM as an opportunity to identify and transfer knowledge and skills to real situations while boosting social inclusion - mobilizing the talent</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1.4. Outlining, planning, implementing, assessing, communicating and celebrating SL project</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1.5. Engagement and Reflection - SLM facilitating meaningful learning, critical thinking, debating, argumenting and contributing to development of civic competence</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0" i="0" u="none" strike="noStrike" kern="0" cap="none" spc="0" normalizeH="0" baseline="0" noProof="0">
                <a:ln>
                  <a:noFill/>
                </a:ln>
                <a:solidFill>
                  <a:srgbClr val="222222"/>
                </a:solidFill>
                <a:effectLst/>
                <a:uLnTx/>
                <a:uFillTx/>
                <a:latin typeface="Calibri"/>
                <a:ea typeface="Calibri"/>
                <a:cs typeface="Calibri"/>
                <a:sym typeface="Calibri"/>
              </a:rPr>
              <a:t>1.5.  SLM Examples of good practices: involving people with diverse abilities</a:t>
            </a:r>
            <a:endParaRPr kumimoji="0" sz="1300" b="0" i="0" u="none" strike="noStrike" kern="0" cap="none" spc="0" normalizeH="0" baseline="0" noProof="0">
              <a:ln>
                <a:noFill/>
              </a:ln>
              <a:solidFill>
                <a:srgbClr val="000000"/>
              </a:solidFill>
              <a:effectLst/>
              <a:uLnTx/>
              <a:uFillTx/>
              <a:latin typeface="Noto Sans Symbols"/>
              <a:ea typeface="Noto Sans Symbols"/>
              <a:cs typeface="Noto Sans Symbols"/>
              <a:sym typeface="Noto Sans Symbols"/>
            </a:endParaRPr>
          </a:p>
        </p:txBody>
      </p:sp>
      <p:sp>
        <p:nvSpPr>
          <p:cNvPr id="230" name="Google Shape;230;p10"/>
          <p:cNvSpPr/>
          <p:nvPr/>
        </p:nvSpPr>
        <p:spPr>
          <a:xfrm rot="10800000" flipH="1">
            <a:off x="1070607" y="6687904"/>
            <a:ext cx="5753671" cy="45719"/>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1"/>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36" name="Google Shape;236;p11"/>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37" name="Google Shape;237;p11"/>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38" name="Google Shape;238;p11"/>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39" name="Google Shape;239;p11"/>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240" name="Google Shape;240;p11"/>
          <p:cNvSpPr txBox="1"/>
          <p:nvPr/>
        </p:nvSpPr>
        <p:spPr>
          <a:xfrm>
            <a:off x="950825" y="769175"/>
            <a:ext cx="6221700" cy="53100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highlight>
                  <a:srgbClr val="D3D3D3"/>
                </a:highlight>
                <a:uLnTx/>
                <a:uFillTx/>
                <a:latin typeface="Calibri"/>
                <a:ea typeface="Calibri"/>
                <a:cs typeface="Calibri"/>
                <a:sym typeface="Calibri"/>
              </a:rPr>
              <a:t>Total Duration of the TA2</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The total duration of the workshop will be </a:t>
            </a: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around 11 hours</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distributed through the next </a:t>
            </a: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four training sessions</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Next you can find the split of the training sessions proposal, although it is only a recommendation and trainers can organize in a different way depending on the possibilities. The main idea is to set up a workshop as a real immersive SL experience on a small-scale.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285750" marR="0" lvl="0" indent="-27305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1 F2F session - 3 hours</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(classroom and/or local community site, it can be combined) where trainees will learn about (4 hours with breaks, or divided in two parts for 2 hours if 4 hours in a row is too much):</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Service-learning methodology - Main principles &amp; concepts and the importance of balancing learning and service objectives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SLM as a way of extending learning beyond the classroom - engaging and impacting the community</a:t>
            </a: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SLM as an opportunity to identify real-life/community problems around us and transferring knowledge and skills to real situations while boosting social inclusion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285750" marR="0" lvl="0" indent="-27305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1 F2F session - 2 hours</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(classroom and/or online synchronous) where trainees will learn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Service-learning methodology in action: Examples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Learning from and being inspired by the examples (community heroes, critical thinking, civic competence)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Drafting “wishing list” for team SL projects </a:t>
            </a: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a:p>
            <a:pPr marL="285750" marR="0" lvl="0" indent="-27305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1 F2F session - 4 hours</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(classroom and/or online synchronous and/or field visit) where trainees will learn about:</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How to design SL project by using the whole-approach and how to assess its feasibility (outlining-planning-implementing-assessing-communicating-celebrating)</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How to motivate and engage relevant community actors to join the SL project - local field visit or guest visit to the classroom/center (if possible)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285750" marR="0" lvl="0" indent="-273050" algn="just" defTabSz="914400" rtl="0" eaLnBrk="1" fontAlgn="auto" latinLnBrk="0" hangingPunct="1">
              <a:lnSpc>
                <a:spcPct val="100000"/>
              </a:lnSpc>
              <a:spcBef>
                <a:spcPts val="0"/>
              </a:spcBef>
              <a:spcAft>
                <a:spcPts val="0"/>
              </a:spcAft>
              <a:buClr>
                <a:srgbClr val="000000"/>
              </a:buClr>
              <a:buSzPts val="1200"/>
              <a:buFont typeface="Noto Sans Symbols"/>
              <a:buChar char="▪"/>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1 session - 2 hours</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 asynchronous online session where trainees will review and see the training materials (ppts, videos and activities designed in IO.2, and also will upload the tasks and homework trainers set for them in the Training Platform - IO.4).</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1" name="Google Shape;241;p11"/>
          <p:cNvSpPr/>
          <p:nvPr/>
        </p:nvSpPr>
        <p:spPr>
          <a:xfrm rot="-5400000">
            <a:off x="211999" y="2343349"/>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242" name="Google Shape;242;p11"/>
          <p:cNvSpPr/>
          <p:nvPr/>
        </p:nvSpPr>
        <p:spPr>
          <a:xfrm rot="-5400000">
            <a:off x="211999" y="1760883"/>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243" name="Google Shape;243;p11"/>
          <p:cNvSpPr/>
          <p:nvPr/>
        </p:nvSpPr>
        <p:spPr>
          <a:xfrm rot="-5400000">
            <a:off x="216906" y="119340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244" name="Google Shape;244;p11"/>
          <p:cNvSpPr/>
          <p:nvPr/>
        </p:nvSpPr>
        <p:spPr>
          <a:xfrm rot="-5400000">
            <a:off x="216906" y="63972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45" name="Google Shape;245;p11"/>
          <p:cNvSpPr/>
          <p:nvPr/>
        </p:nvSpPr>
        <p:spPr>
          <a:xfrm rot="10800000" flipH="1">
            <a:off x="1135409" y="7872077"/>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6" name="Google Shape;246;p11"/>
          <p:cNvSpPr/>
          <p:nvPr/>
        </p:nvSpPr>
        <p:spPr>
          <a:xfrm rot="10800000" flipH="1">
            <a:off x="1176973" y="5977844"/>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7" name="Google Shape;247;p11"/>
          <p:cNvSpPr txBox="1"/>
          <p:nvPr/>
        </p:nvSpPr>
        <p:spPr>
          <a:xfrm>
            <a:off x="950825" y="6109250"/>
            <a:ext cx="6058500" cy="16935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highlight>
                  <a:srgbClr val="D3D3D3"/>
                </a:highlight>
                <a:uLnTx/>
                <a:uFillTx/>
                <a:latin typeface="Calibri"/>
                <a:ea typeface="Calibri"/>
                <a:cs typeface="Calibri"/>
                <a:sym typeface="Calibri"/>
              </a:rPr>
              <a:t>Training Methodologies: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1150" algn="l" defTabSz="914400" rtl="0" eaLnBrk="1" fontAlgn="auto" latinLnBrk="0" hangingPunct="1">
              <a:lnSpc>
                <a:spcPct val="107000"/>
              </a:lnSpc>
              <a:spcBef>
                <a:spcPts val="0"/>
              </a:spcBef>
              <a:spcAft>
                <a:spcPts val="0"/>
              </a:spcAft>
              <a:buClr>
                <a:srgbClr val="000000"/>
              </a:buClr>
              <a:buSzPts val="900"/>
              <a:buFont typeface="Arial"/>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Interactive and participatory, combined with onsite sessions (local community sites, e.g. parks/gardens in the neighbourhood, if possible)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1150" algn="l" defTabSz="914400" rtl="0" eaLnBrk="1" fontAlgn="auto" latinLnBrk="0" hangingPunct="1">
              <a:lnSpc>
                <a:spcPct val="107000"/>
              </a:lnSpc>
              <a:spcBef>
                <a:spcPts val="0"/>
              </a:spcBef>
              <a:spcAft>
                <a:spcPts val="0"/>
              </a:spcAft>
              <a:buClr>
                <a:srgbClr val="000000"/>
              </a:buClr>
              <a:buSzPts val="900"/>
              <a:buFont typeface="Arial"/>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Face to face sessions: preferably, although it can be developed through online synchronous sessions in line with COVID-19 restrictions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1150" algn="l" defTabSz="914400" rtl="0" eaLnBrk="1" fontAlgn="auto" latinLnBrk="0" hangingPunct="1">
              <a:lnSpc>
                <a:spcPct val="107000"/>
              </a:lnSpc>
              <a:spcBef>
                <a:spcPts val="0"/>
              </a:spcBef>
              <a:spcAft>
                <a:spcPts val="0"/>
              </a:spcAft>
              <a:buClr>
                <a:srgbClr val="000000"/>
              </a:buClr>
              <a:buSzPts val="900"/>
              <a:buFont typeface="Arial"/>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 methodology that uses direct observations, emotions, fun, technology, arts and imagination for the ultimate purpose of learning will be used</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1150" algn="l" defTabSz="914400" rtl="0" eaLnBrk="1" fontAlgn="auto" latinLnBrk="0" hangingPunct="1">
              <a:lnSpc>
                <a:spcPct val="107000"/>
              </a:lnSpc>
              <a:spcBef>
                <a:spcPts val="0"/>
              </a:spcBef>
              <a:spcAft>
                <a:spcPts val="0"/>
              </a:spcAft>
              <a:buClr>
                <a:srgbClr val="000000"/>
              </a:buClr>
              <a:buSzPts val="900"/>
              <a:buFont typeface="Arial"/>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Online Training: It can be developed through synchronous and asynchronous training</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8" name="Google Shape;248;p11"/>
          <p:cNvSpPr txBox="1"/>
          <p:nvPr/>
        </p:nvSpPr>
        <p:spPr>
          <a:xfrm>
            <a:off x="967175" y="7917775"/>
            <a:ext cx="6058500" cy="14958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highlight>
                  <a:srgbClr val="D3D3D3"/>
                </a:highlight>
                <a:uLnTx/>
                <a:uFillTx/>
                <a:latin typeface="Calibri"/>
                <a:ea typeface="Calibri"/>
                <a:cs typeface="Calibri"/>
                <a:sym typeface="Calibri"/>
              </a:rPr>
              <a:t>Training Materials: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1150" algn="just" defTabSz="914400" rtl="0" eaLnBrk="1" fontAlgn="auto" latinLnBrk="0" hangingPunct="1">
              <a:lnSpc>
                <a:spcPct val="107000"/>
              </a:lnSpc>
              <a:spcBef>
                <a:spcPts val="0"/>
              </a:spcBef>
              <a:spcAft>
                <a:spcPts val="0"/>
              </a:spcAft>
              <a:buClr>
                <a:srgbClr val="000000"/>
              </a:buClr>
              <a:buSzPts val="900"/>
              <a:buFont typeface="Arial"/>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PPT about SL (Workbook 2)</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342900" marR="0" lvl="0" indent="-311150" algn="just" defTabSz="914400" rtl="0" eaLnBrk="1" fontAlgn="auto" latinLnBrk="0" hangingPunct="1">
              <a:lnSpc>
                <a:spcPct val="107000"/>
              </a:lnSpc>
              <a:spcBef>
                <a:spcPts val="0"/>
              </a:spcBef>
              <a:spcAft>
                <a:spcPts val="0"/>
              </a:spcAft>
              <a:buClr>
                <a:srgbClr val="000000"/>
              </a:buClr>
              <a:buSzPts val="900"/>
              <a:buFont typeface="Arial"/>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Videos - photos (examples of good practices about SL projects), computer, projector</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342900" marR="0" lvl="0" indent="-311150" algn="just" defTabSz="914400" rtl="0" eaLnBrk="1" fontAlgn="auto" latinLnBrk="0" hangingPunct="1">
              <a:lnSpc>
                <a:spcPct val="107000"/>
              </a:lnSpc>
              <a:spcBef>
                <a:spcPts val="0"/>
              </a:spcBef>
              <a:spcAft>
                <a:spcPts val="0"/>
              </a:spcAft>
              <a:buClr>
                <a:srgbClr val="000000"/>
              </a:buClr>
              <a:buSzPts val="900"/>
              <a:buFont typeface="Arial"/>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SL exercises - smartphones (photos) and art supplies</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a:p>
            <a:pPr marL="342900" marR="0" lvl="0" indent="-311150" algn="just" defTabSz="914400" rtl="0" eaLnBrk="1" fontAlgn="auto" latinLnBrk="0" hangingPunct="1">
              <a:lnSpc>
                <a:spcPct val="107000"/>
              </a:lnSpc>
              <a:spcBef>
                <a:spcPts val="0"/>
              </a:spcBef>
              <a:spcAft>
                <a:spcPts val="0"/>
              </a:spcAft>
              <a:buClr>
                <a:srgbClr val="000000"/>
              </a:buClr>
              <a:buSzPts val="900"/>
              <a:buFont typeface="Arial"/>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Online platform (as a reference guide on SLM adapted to easy-to-read)</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1150" algn="just" defTabSz="914400" rtl="0" eaLnBrk="1" fontAlgn="auto" latinLnBrk="0" hangingPunct="1">
              <a:lnSpc>
                <a:spcPct val="107000"/>
              </a:lnSpc>
              <a:spcBef>
                <a:spcPts val="0"/>
              </a:spcBef>
              <a:spcAft>
                <a:spcPts val="0"/>
              </a:spcAft>
              <a:buClr>
                <a:srgbClr val="000000"/>
              </a:buClr>
              <a:buSzPts val="900"/>
              <a:buFont typeface="Arial"/>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Other resources could be needed, depending on the collaboration arrangements and reflection activities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 name="Imagen 1">
            <a:extLst>
              <a:ext uri="{FF2B5EF4-FFF2-40B4-BE49-F238E27FC236}">
                <a16:creationId xmlns:a16="http://schemas.microsoft.com/office/drawing/2014/main" id="{59CEFFF1-6F1E-4CF8-A072-33DA7E48A4C8}"/>
              </a:ext>
            </a:extLst>
          </p:cNvPr>
          <p:cNvPicPr>
            <a:picLocks noChangeAspect="1"/>
          </p:cNvPicPr>
          <p:nvPr/>
        </p:nvPicPr>
        <p:blipFill>
          <a:blip r:embed="rId3"/>
          <a:stretch>
            <a:fillRect/>
          </a:stretch>
        </p:blipFill>
        <p:spPr>
          <a:xfrm>
            <a:off x="0" y="57763"/>
            <a:ext cx="7315200" cy="994287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2"/>
          <p:cNvSpPr/>
          <p:nvPr/>
        </p:nvSpPr>
        <p:spPr>
          <a:xfrm>
            <a:off x="-69502" y="2218"/>
            <a:ext cx="7384702" cy="313188"/>
          </a:xfrm>
          <a:custGeom>
            <a:avLst/>
            <a:gdLst/>
            <a:ahLst/>
            <a:cxnLst/>
            <a:rect l="l" t="t" r="r" b="b"/>
            <a:pathLst>
              <a:path w="3756906" h="152400" extrusionOk="0">
                <a:moveTo>
                  <a:pt x="0" y="0"/>
                </a:moveTo>
                <a:lnTo>
                  <a:pt x="3756906" y="0"/>
                </a:lnTo>
                <a:lnTo>
                  <a:pt x="3756906" y="152400"/>
                </a:lnTo>
                <a:lnTo>
                  <a:pt x="0" y="152400"/>
                </a:lnTo>
                <a:close/>
              </a:path>
            </a:pathLst>
          </a:custGeom>
          <a:solidFill>
            <a:srgbClr val="1B48AB"/>
          </a:solidFill>
          <a:ln>
            <a:noFill/>
          </a:ln>
        </p:spPr>
      </p:sp>
      <p:pic>
        <p:nvPicPr>
          <p:cNvPr id="254" name="Google Shape;254;p12"/>
          <p:cNvPicPr preferRelativeResize="0"/>
          <p:nvPr/>
        </p:nvPicPr>
        <p:blipFill rotWithShape="1">
          <a:blip r:embed="rId3">
            <a:alphaModFix/>
          </a:blip>
          <a:srcRect/>
          <a:stretch/>
        </p:blipFill>
        <p:spPr>
          <a:xfrm>
            <a:off x="13980" y="9582983"/>
            <a:ext cx="7280991" cy="451421"/>
          </a:xfrm>
          <a:prstGeom prst="rect">
            <a:avLst/>
          </a:prstGeom>
          <a:noFill/>
          <a:ln>
            <a:noFill/>
          </a:ln>
        </p:spPr>
      </p:pic>
      <p:graphicFrame>
        <p:nvGraphicFramePr>
          <p:cNvPr id="255" name="Google Shape;255;p12"/>
          <p:cNvGraphicFramePr/>
          <p:nvPr/>
        </p:nvGraphicFramePr>
        <p:xfrm>
          <a:off x="227605" y="843605"/>
          <a:ext cx="6922575" cy="2422525"/>
        </p:xfrm>
        <a:graphic>
          <a:graphicData uri="http://schemas.openxmlformats.org/drawingml/2006/table">
            <a:tbl>
              <a:tblPr firstRow="1" firstCol="1" bandRow="1">
                <a:noFill/>
              </a:tblPr>
              <a:tblGrid>
                <a:gridCol w="1023300">
                  <a:extLst>
                    <a:ext uri="{9D8B030D-6E8A-4147-A177-3AD203B41FA5}">
                      <a16:colId xmlns:a16="http://schemas.microsoft.com/office/drawing/2014/main" val="20000"/>
                    </a:ext>
                  </a:extLst>
                </a:gridCol>
                <a:gridCol w="2309225">
                  <a:extLst>
                    <a:ext uri="{9D8B030D-6E8A-4147-A177-3AD203B41FA5}">
                      <a16:colId xmlns:a16="http://schemas.microsoft.com/office/drawing/2014/main" val="20001"/>
                    </a:ext>
                  </a:extLst>
                </a:gridCol>
                <a:gridCol w="2748800">
                  <a:extLst>
                    <a:ext uri="{9D8B030D-6E8A-4147-A177-3AD203B41FA5}">
                      <a16:colId xmlns:a16="http://schemas.microsoft.com/office/drawing/2014/main" val="20002"/>
                    </a:ext>
                  </a:extLst>
                </a:gridCol>
                <a:gridCol w="84125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372675">
                <a:tc>
                  <a:txBody>
                    <a:bodyPr/>
                    <a:lstStyle/>
                    <a:p>
                      <a:pPr marL="0" marR="0" lvl="0" indent="0" algn="ctr" rtl="0">
                        <a:lnSpc>
                          <a:spcPct val="107000"/>
                        </a:lnSpc>
                        <a:spcBef>
                          <a:spcPts val="0"/>
                        </a:spcBef>
                        <a:spcAft>
                          <a:spcPts val="0"/>
                        </a:spcAft>
                        <a:buClr>
                          <a:srgbClr val="000000"/>
                        </a:buClr>
                        <a:buSzPts val="1100"/>
                        <a:buFont typeface="Arial"/>
                        <a:buNone/>
                      </a:pPr>
                      <a:r>
                        <a:rPr lang="en-US" sz="950" u="none" strike="noStrike" cap="none"/>
                        <a:t>45-60 minutes</a:t>
                      </a:r>
                      <a:endParaRPr sz="95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0000"/>
                        </a:lnSpc>
                        <a:spcBef>
                          <a:spcPts val="0"/>
                        </a:spcBef>
                        <a:spcAft>
                          <a:spcPts val="0"/>
                        </a:spcAft>
                        <a:buClr>
                          <a:srgbClr val="000000"/>
                        </a:buClr>
                        <a:buSzPts val="1000"/>
                        <a:buFont typeface="Arial"/>
                        <a:buNone/>
                      </a:pPr>
                      <a:r>
                        <a:rPr lang="en-US" sz="950" u="none" strike="noStrike" cap="none"/>
                        <a:t>Service-learning methodology - Main principles &amp; concepts and the importance of balancing learning and service objectives (Being Detectives)</a:t>
                      </a:r>
                      <a:endParaRPr sz="950" u="none" strike="noStrike" cap="none"/>
                    </a:p>
                  </a:txBody>
                  <a:tcPr marL="64500" marR="64500" marT="0" marB="0" anchor="ctr"/>
                </a:tc>
                <a:tc>
                  <a:txBody>
                    <a:bodyPr/>
                    <a:lstStyle/>
                    <a:p>
                      <a:pPr marL="0" marR="0" lvl="0" indent="0" algn="just" rtl="0">
                        <a:lnSpc>
                          <a:spcPct val="100000"/>
                        </a:lnSpc>
                        <a:spcBef>
                          <a:spcPts val="0"/>
                        </a:spcBef>
                        <a:spcAft>
                          <a:spcPts val="0"/>
                        </a:spcAft>
                        <a:buClr>
                          <a:srgbClr val="000000"/>
                        </a:buClr>
                        <a:buSzPts val="1000"/>
                        <a:buFont typeface="Arial"/>
                        <a:buNone/>
                      </a:pPr>
                      <a:r>
                        <a:rPr lang="en-US" sz="950" u="none" strike="noStrike" cap="none"/>
                        <a:t>smartphones (if possible); if not - basic supplies for taking notes (papers/worksheets, pens); </a:t>
                      </a:r>
                      <a:endParaRPr sz="950" u="none" strike="noStrike" cap="none"/>
                    </a:p>
                    <a:p>
                      <a:pPr marL="0" marR="0" lvl="0" indent="0" algn="just" rtl="0">
                        <a:lnSpc>
                          <a:spcPct val="100000"/>
                        </a:lnSpc>
                        <a:spcBef>
                          <a:spcPts val="0"/>
                        </a:spcBef>
                        <a:spcAft>
                          <a:spcPts val="0"/>
                        </a:spcAft>
                        <a:buClr>
                          <a:srgbClr val="000000"/>
                        </a:buClr>
                        <a:buSzPts val="1000"/>
                        <a:buFont typeface="Arial"/>
                        <a:buNone/>
                      </a:pPr>
                      <a:r>
                        <a:rPr lang="en-US" sz="950" u="none" strike="noStrike" cap="none"/>
                        <a:t>videos/photos of the park</a:t>
                      </a:r>
                      <a:endParaRPr sz="950" u="none" strike="noStrike" cap="none"/>
                    </a:p>
                    <a:p>
                      <a:pPr marL="0" marR="0" lvl="0" indent="0" algn="just" rtl="0">
                        <a:lnSpc>
                          <a:spcPct val="100000"/>
                        </a:lnSpc>
                        <a:spcBef>
                          <a:spcPts val="0"/>
                        </a:spcBef>
                        <a:spcAft>
                          <a:spcPts val="0"/>
                        </a:spcAft>
                        <a:buClr>
                          <a:srgbClr val="000000"/>
                        </a:buClr>
                        <a:buSzPts val="1000"/>
                        <a:buFont typeface="Arial"/>
                        <a:buNone/>
                      </a:pPr>
                      <a:r>
                        <a:rPr lang="en-US" sz="950" u="none" strike="noStrike" cap="none"/>
                        <a:t>computer, projector; SSinDS_SLM presentation (Workbook 1)</a:t>
                      </a:r>
                      <a:endParaRPr sz="950" u="none" strike="noStrike" cap="none"/>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 </a:t>
                      </a:r>
                      <a:endParaRPr sz="950" u="none" strike="noStrike" cap="none"/>
                    </a:p>
                    <a:p>
                      <a:pPr marL="0" marR="0" lvl="0" indent="0" algn="l" rtl="0">
                        <a:lnSpc>
                          <a:spcPct val="107000"/>
                        </a:lnSpc>
                        <a:spcBef>
                          <a:spcPts val="0"/>
                        </a:spcBef>
                        <a:spcAft>
                          <a:spcPts val="0"/>
                        </a:spcAft>
                        <a:buClr>
                          <a:srgbClr val="000000"/>
                        </a:buClr>
                        <a:buSzPts val="1100"/>
                        <a:buFont typeface="Arial"/>
                        <a:buNone/>
                      </a:pPr>
                      <a:r>
                        <a:rPr lang="en-US" sz="950" u="none" strike="noStrike" cap="none"/>
                        <a:t>Face to face</a:t>
                      </a:r>
                      <a:endParaRPr sz="950" u="none" strike="noStrike" cap="none">
                        <a:latin typeface="Calibri"/>
                        <a:ea typeface="Calibri"/>
                        <a:cs typeface="Calibri"/>
                        <a:sym typeface="Calibri"/>
                      </a:endParaRPr>
                    </a:p>
                  </a:txBody>
                  <a:tcPr marL="64500" marR="64500" marT="0" marB="0" anchor="ctr"/>
                </a:tc>
                <a:extLst>
                  <a:ext uri="{0D108BD9-81ED-4DB2-BD59-A6C34878D82A}">
                    <a16:rowId xmlns:a16="http://schemas.microsoft.com/office/drawing/2014/main" val="10001"/>
                  </a:ext>
                </a:extLst>
              </a:tr>
              <a:tr h="175950">
                <a:tc>
                  <a:txBody>
                    <a:bodyPr/>
                    <a:lstStyle/>
                    <a:p>
                      <a:pPr marL="0" marR="0" lvl="0" indent="0" algn="ctr" rtl="0">
                        <a:lnSpc>
                          <a:spcPct val="107000"/>
                        </a:lnSpc>
                        <a:spcBef>
                          <a:spcPts val="0"/>
                        </a:spcBef>
                        <a:spcAft>
                          <a:spcPts val="0"/>
                        </a:spcAft>
                        <a:buClr>
                          <a:srgbClr val="000000"/>
                        </a:buClr>
                        <a:buSzPts val="1100"/>
                        <a:buFont typeface="Arial"/>
                        <a:buNone/>
                      </a:pPr>
                      <a:r>
                        <a:rPr lang="en-US" sz="950" u="none" strike="noStrike" cap="none"/>
                        <a:t>10 minutes</a:t>
                      </a:r>
                      <a:endParaRPr sz="95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Break</a:t>
                      </a:r>
                      <a:endParaRPr sz="95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Water and fruits</a:t>
                      </a:r>
                      <a:endParaRPr sz="95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 </a:t>
                      </a:r>
                      <a:endParaRPr sz="950" u="none" strike="noStrike" cap="none">
                        <a:latin typeface="Calibri"/>
                        <a:ea typeface="Calibri"/>
                        <a:cs typeface="Calibri"/>
                        <a:sym typeface="Calibri"/>
                      </a:endParaRPr>
                    </a:p>
                  </a:txBody>
                  <a:tcPr marL="64500" marR="64500" marT="0" marB="0" anchor="ctr"/>
                </a:tc>
                <a:extLst>
                  <a:ext uri="{0D108BD9-81ED-4DB2-BD59-A6C34878D82A}">
                    <a16:rowId xmlns:a16="http://schemas.microsoft.com/office/drawing/2014/main" val="10002"/>
                  </a:ext>
                </a:extLst>
              </a:tr>
              <a:tr h="544125">
                <a:tc>
                  <a:txBody>
                    <a:bodyPr/>
                    <a:lstStyle/>
                    <a:p>
                      <a:pPr marL="0" marR="0" lvl="0" indent="0" algn="ctr" rtl="0">
                        <a:lnSpc>
                          <a:spcPct val="107000"/>
                        </a:lnSpc>
                        <a:spcBef>
                          <a:spcPts val="0"/>
                        </a:spcBef>
                        <a:spcAft>
                          <a:spcPts val="0"/>
                        </a:spcAft>
                        <a:buClr>
                          <a:srgbClr val="000000"/>
                        </a:buClr>
                        <a:buSzPts val="1100"/>
                        <a:buFont typeface="Arial"/>
                        <a:buNone/>
                      </a:pPr>
                      <a:r>
                        <a:rPr lang="en-US" sz="950" u="none" strike="noStrike" cap="none"/>
                        <a:t>30-40 minutes</a:t>
                      </a:r>
                      <a:endParaRPr sz="95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0000"/>
                        </a:lnSpc>
                        <a:spcBef>
                          <a:spcPts val="0"/>
                        </a:spcBef>
                        <a:spcAft>
                          <a:spcPts val="0"/>
                        </a:spcAft>
                        <a:buClr>
                          <a:srgbClr val="000000"/>
                        </a:buClr>
                        <a:buSzPts val="1000"/>
                        <a:buFont typeface="Arial"/>
                        <a:buNone/>
                      </a:pPr>
                      <a:r>
                        <a:rPr lang="en-US" sz="950" u="none" strike="noStrike" cap="none"/>
                        <a:t>SLM as a way of extending learning beyond the classroom - engaging and impacting the community</a:t>
                      </a:r>
                      <a:endParaRPr sz="950" u="none" strike="noStrike" cap="none">
                        <a:latin typeface="Calibri"/>
                        <a:ea typeface="Calibri"/>
                        <a:cs typeface="Calibri"/>
                        <a:sym typeface="Calibri"/>
                      </a:endParaRPr>
                    </a:p>
                  </a:txBody>
                  <a:tcPr marL="64500" marR="64500" marT="0" marB="0" anchor="ctr"/>
                </a:tc>
                <a:tc>
                  <a:txBody>
                    <a:bodyPr/>
                    <a:lstStyle/>
                    <a:p>
                      <a:pPr marL="0" marR="136525" lvl="0" indent="0" algn="l" rtl="0">
                        <a:lnSpc>
                          <a:spcPct val="112916"/>
                        </a:lnSpc>
                        <a:spcBef>
                          <a:spcPts val="0"/>
                        </a:spcBef>
                        <a:spcAft>
                          <a:spcPts val="0"/>
                        </a:spcAft>
                        <a:buClr>
                          <a:srgbClr val="000000"/>
                        </a:buClr>
                        <a:buSzPts val="1000"/>
                        <a:buFont typeface="Arial"/>
                        <a:buNone/>
                      </a:pPr>
                      <a:r>
                        <a:rPr lang="en-US" sz="950" u="none" strike="noStrike" cap="none"/>
                        <a:t>papers, pens, colored pens, worksheets</a:t>
                      </a:r>
                      <a:endParaRPr sz="950" u="none" strike="noStrike" cap="none"/>
                    </a:p>
                    <a:p>
                      <a:pPr marL="0" marR="0" lvl="0" indent="0" algn="just" rtl="0">
                        <a:lnSpc>
                          <a:spcPct val="107000"/>
                        </a:lnSpc>
                        <a:spcBef>
                          <a:spcPts val="0"/>
                        </a:spcBef>
                        <a:spcAft>
                          <a:spcPts val="0"/>
                        </a:spcAft>
                        <a:buClr>
                          <a:srgbClr val="000000"/>
                        </a:buClr>
                        <a:buSzPts val="1000"/>
                        <a:buFont typeface="Arial"/>
                        <a:buNone/>
                      </a:pPr>
                      <a:r>
                        <a:rPr lang="en-US" sz="950" u="none" strike="noStrike" cap="none"/>
                        <a:t>computer, projector, online platform (e.g. Padlet)</a:t>
                      </a:r>
                      <a:endParaRPr sz="950" u="none" strike="noStrike" cap="none"/>
                    </a:p>
                    <a:p>
                      <a:pPr marL="0" marR="0" lvl="0" indent="0" algn="just" rtl="0">
                        <a:lnSpc>
                          <a:spcPct val="107000"/>
                        </a:lnSpc>
                        <a:spcBef>
                          <a:spcPts val="0"/>
                        </a:spcBef>
                        <a:spcAft>
                          <a:spcPts val="0"/>
                        </a:spcAft>
                        <a:buClr>
                          <a:srgbClr val="000000"/>
                        </a:buClr>
                        <a:buSzPts val="1000"/>
                        <a:buFont typeface="Arial"/>
                        <a:buNone/>
                      </a:pPr>
                      <a:r>
                        <a:rPr lang="en-US" sz="950" u="none" strike="noStrike" cap="none"/>
                        <a:t>SSinDS_SLM presentation</a:t>
                      </a:r>
                      <a:endParaRPr sz="950" u="none" strike="noStrike" cap="none"/>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Face to face</a:t>
                      </a:r>
                      <a:endParaRPr sz="950" u="none" strike="noStrike" cap="none">
                        <a:latin typeface="Calibri"/>
                        <a:ea typeface="Calibri"/>
                        <a:cs typeface="Calibri"/>
                        <a:sym typeface="Calibri"/>
                      </a:endParaRPr>
                    </a:p>
                  </a:txBody>
                  <a:tcPr marL="64500" marR="64500" marT="0" marB="0" anchor="ctr"/>
                </a:tc>
                <a:extLst>
                  <a:ext uri="{0D108BD9-81ED-4DB2-BD59-A6C34878D82A}">
                    <a16:rowId xmlns:a16="http://schemas.microsoft.com/office/drawing/2014/main" val="10003"/>
                  </a:ext>
                </a:extLst>
              </a:tr>
              <a:tr h="175950">
                <a:tc>
                  <a:txBody>
                    <a:bodyPr/>
                    <a:lstStyle/>
                    <a:p>
                      <a:pPr marL="0" marR="0" lvl="0" indent="0" algn="ctr" rtl="0">
                        <a:lnSpc>
                          <a:spcPct val="107000"/>
                        </a:lnSpc>
                        <a:spcBef>
                          <a:spcPts val="0"/>
                        </a:spcBef>
                        <a:spcAft>
                          <a:spcPts val="0"/>
                        </a:spcAft>
                        <a:buClr>
                          <a:srgbClr val="000000"/>
                        </a:buClr>
                        <a:buSzPts val="1100"/>
                        <a:buFont typeface="Arial"/>
                        <a:buNone/>
                      </a:pPr>
                      <a:r>
                        <a:rPr lang="en-US" sz="950" u="none" strike="noStrike" cap="none"/>
                        <a:t>10 minutes</a:t>
                      </a:r>
                      <a:endParaRPr sz="95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Break</a:t>
                      </a:r>
                      <a:endParaRPr sz="95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Drinks and fruits</a:t>
                      </a:r>
                      <a:endParaRPr sz="95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 </a:t>
                      </a:r>
                      <a:endParaRPr sz="950" u="none" strike="noStrike" cap="none">
                        <a:latin typeface="Calibri"/>
                        <a:ea typeface="Calibri"/>
                        <a:cs typeface="Calibri"/>
                        <a:sym typeface="Calibri"/>
                      </a:endParaRPr>
                    </a:p>
                  </a:txBody>
                  <a:tcPr marL="64500" marR="64500" marT="0" marB="0" anchor="ctr"/>
                </a:tc>
                <a:extLst>
                  <a:ext uri="{0D108BD9-81ED-4DB2-BD59-A6C34878D82A}">
                    <a16:rowId xmlns:a16="http://schemas.microsoft.com/office/drawing/2014/main" val="10004"/>
                  </a:ext>
                </a:extLst>
              </a:tr>
              <a:tr h="626650">
                <a:tc>
                  <a:txBody>
                    <a:bodyPr/>
                    <a:lstStyle/>
                    <a:p>
                      <a:pPr marL="0" marR="0" lvl="0" indent="0" algn="ctr" rtl="0">
                        <a:lnSpc>
                          <a:spcPct val="107000"/>
                        </a:lnSpc>
                        <a:spcBef>
                          <a:spcPts val="0"/>
                        </a:spcBef>
                        <a:spcAft>
                          <a:spcPts val="0"/>
                        </a:spcAft>
                        <a:buClr>
                          <a:srgbClr val="000000"/>
                        </a:buClr>
                        <a:buSzPts val="1100"/>
                        <a:buFont typeface="Arial"/>
                        <a:buNone/>
                      </a:pPr>
                      <a:r>
                        <a:rPr lang="en-US" sz="950" u="none" strike="noStrike" cap="none"/>
                        <a:t>45-60 minutes</a:t>
                      </a:r>
                      <a:endParaRPr sz="95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SLM - transferring knowledge and skills to real community situations while boosting social inclusion</a:t>
                      </a:r>
                      <a:endParaRPr sz="950" u="none" strike="noStrike" cap="none"/>
                    </a:p>
                    <a:p>
                      <a:pPr marL="0" marR="0" lvl="0" indent="0" algn="l" rtl="0">
                        <a:lnSpc>
                          <a:spcPct val="107000"/>
                        </a:lnSpc>
                        <a:spcBef>
                          <a:spcPts val="0"/>
                        </a:spcBef>
                        <a:spcAft>
                          <a:spcPts val="0"/>
                        </a:spcAft>
                        <a:buClr>
                          <a:srgbClr val="000000"/>
                        </a:buClr>
                        <a:buSzPts val="1100"/>
                        <a:buFont typeface="Arial"/>
                        <a:buNone/>
                      </a:pPr>
                      <a:r>
                        <a:rPr lang="en-US" sz="950" u="none" strike="noStrike" cap="none"/>
                        <a:t>(Being Problem-solvers)</a:t>
                      </a:r>
                      <a:endParaRPr sz="950" u="none" strike="noStrike" cap="none"/>
                    </a:p>
                  </a:txBody>
                  <a:tcPr marL="64500" marR="64500" marT="0" marB="0" anchor="ctr"/>
                </a:tc>
                <a:tc>
                  <a:txBody>
                    <a:bodyPr/>
                    <a:lstStyle/>
                    <a:p>
                      <a:pPr marL="0" marR="136525" lvl="0" indent="0" algn="l" rtl="0">
                        <a:lnSpc>
                          <a:spcPct val="112916"/>
                        </a:lnSpc>
                        <a:spcBef>
                          <a:spcPts val="0"/>
                        </a:spcBef>
                        <a:spcAft>
                          <a:spcPts val="0"/>
                        </a:spcAft>
                        <a:buClr>
                          <a:srgbClr val="000000"/>
                        </a:buClr>
                        <a:buSzPts val="1000"/>
                        <a:buFont typeface="Arial"/>
                        <a:buNone/>
                      </a:pPr>
                      <a:r>
                        <a:rPr lang="en-US" sz="950" u="none" strike="noStrike" cap="none"/>
                        <a:t>various art supplies, papers, pens, colored pens, worksheets</a:t>
                      </a:r>
                      <a:endParaRPr sz="950" u="none" strike="noStrike" cap="none"/>
                    </a:p>
                    <a:p>
                      <a:pPr marL="0" marR="0" lvl="0" indent="0" algn="just" rtl="0">
                        <a:lnSpc>
                          <a:spcPct val="107000"/>
                        </a:lnSpc>
                        <a:spcBef>
                          <a:spcPts val="0"/>
                        </a:spcBef>
                        <a:spcAft>
                          <a:spcPts val="0"/>
                        </a:spcAft>
                        <a:buClr>
                          <a:srgbClr val="000000"/>
                        </a:buClr>
                        <a:buSzPts val="1000"/>
                        <a:buFont typeface="Arial"/>
                        <a:buNone/>
                      </a:pPr>
                      <a:r>
                        <a:rPr lang="en-US" sz="950" u="none" strike="noStrike" cap="none"/>
                        <a:t>computer, projector, online platform (e.g. Padlet)</a:t>
                      </a:r>
                      <a:endParaRPr sz="950" u="none" strike="noStrike" cap="none"/>
                    </a:p>
                    <a:p>
                      <a:pPr marL="0" marR="0" lvl="0" indent="0" algn="just" rtl="0">
                        <a:lnSpc>
                          <a:spcPct val="107000"/>
                        </a:lnSpc>
                        <a:spcBef>
                          <a:spcPts val="0"/>
                        </a:spcBef>
                        <a:spcAft>
                          <a:spcPts val="0"/>
                        </a:spcAft>
                        <a:buClr>
                          <a:srgbClr val="000000"/>
                        </a:buClr>
                        <a:buSzPts val="1000"/>
                        <a:buFont typeface="Arial"/>
                        <a:buNone/>
                      </a:pPr>
                      <a:r>
                        <a:rPr lang="en-US" sz="950" u="none" strike="noStrike" cap="none"/>
                        <a:t>SSinDS_SLM presentation</a:t>
                      </a:r>
                      <a:endParaRPr sz="950" u="none" strike="noStrike" cap="none"/>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Face to face</a:t>
                      </a:r>
                      <a:endParaRPr sz="950" u="none" strike="noStrike" cap="none">
                        <a:latin typeface="Calibri"/>
                        <a:ea typeface="Calibri"/>
                        <a:cs typeface="Calibri"/>
                        <a:sym typeface="Calibri"/>
                      </a:endParaRPr>
                    </a:p>
                  </a:txBody>
                  <a:tcPr marL="64500" marR="64500" marT="0" marB="0" anchor="ctr"/>
                </a:tc>
                <a:extLst>
                  <a:ext uri="{0D108BD9-81ED-4DB2-BD59-A6C34878D82A}">
                    <a16:rowId xmlns:a16="http://schemas.microsoft.com/office/drawing/2014/main" val="10005"/>
                  </a:ext>
                </a:extLst>
              </a:tr>
            </a:tbl>
          </a:graphicData>
        </a:graphic>
      </p:graphicFrame>
      <p:graphicFrame>
        <p:nvGraphicFramePr>
          <p:cNvPr id="256" name="Google Shape;256;p12"/>
          <p:cNvGraphicFramePr/>
          <p:nvPr/>
        </p:nvGraphicFramePr>
        <p:xfrm>
          <a:off x="255824" y="3472152"/>
          <a:ext cx="6922575" cy="1772750"/>
        </p:xfrm>
        <a:graphic>
          <a:graphicData uri="http://schemas.openxmlformats.org/drawingml/2006/table">
            <a:tbl>
              <a:tblPr firstRow="1" firstCol="1" bandRow="1">
                <a:noFill/>
              </a:tblPr>
              <a:tblGrid>
                <a:gridCol w="1020075">
                  <a:extLst>
                    <a:ext uri="{9D8B030D-6E8A-4147-A177-3AD203B41FA5}">
                      <a16:colId xmlns:a16="http://schemas.microsoft.com/office/drawing/2014/main" val="20000"/>
                    </a:ext>
                  </a:extLst>
                </a:gridCol>
                <a:gridCol w="2337925">
                  <a:extLst>
                    <a:ext uri="{9D8B030D-6E8A-4147-A177-3AD203B41FA5}">
                      <a16:colId xmlns:a16="http://schemas.microsoft.com/office/drawing/2014/main" val="20001"/>
                    </a:ext>
                  </a:extLst>
                </a:gridCol>
                <a:gridCol w="2729300">
                  <a:extLst>
                    <a:ext uri="{9D8B030D-6E8A-4147-A177-3AD203B41FA5}">
                      <a16:colId xmlns:a16="http://schemas.microsoft.com/office/drawing/2014/main" val="20002"/>
                    </a:ext>
                  </a:extLst>
                </a:gridCol>
                <a:gridCol w="835275">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Time</a:t>
                      </a:r>
                      <a:endParaRPr sz="9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What</a:t>
                      </a:r>
                      <a:endParaRPr sz="9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Materials </a:t>
                      </a:r>
                      <a:endParaRPr sz="9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How</a:t>
                      </a:r>
                      <a:endParaRPr sz="9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360050">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30-40 minutes</a:t>
                      </a:r>
                      <a:endParaRPr sz="90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SLM examples - understanding the SL learning platform and getting inspired // Community Heros and Their Superpowers</a:t>
                      </a:r>
                      <a:endParaRPr sz="900" u="none" strike="noStrike" cap="none"/>
                    </a:p>
                    <a:p>
                      <a:pPr marL="0" marR="0" lvl="0" indent="0" algn="l" rtl="0">
                        <a:lnSpc>
                          <a:spcPct val="100000"/>
                        </a:lnSpc>
                        <a:spcBef>
                          <a:spcPts val="0"/>
                        </a:spcBef>
                        <a:spcAft>
                          <a:spcPts val="0"/>
                        </a:spcAft>
                        <a:buClr>
                          <a:srgbClr val="000000"/>
                        </a:buClr>
                        <a:buSzPts val="1000"/>
                        <a:buFont typeface="Arial"/>
                        <a:buNone/>
                      </a:pPr>
                      <a:r>
                        <a:rPr lang="en-US" sz="900" u="none" strike="noStrike" cap="none"/>
                        <a:t>(Boosting (Civic) Identity of community heroes - critical thinking, civic competence)</a:t>
                      </a:r>
                      <a:endParaRPr sz="900" u="none" strike="noStrike" cap="none"/>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Computer, projector, videos</a:t>
                      </a:r>
                      <a:endParaRPr sz="900" u="none" strike="noStrike" cap="none"/>
                    </a:p>
                    <a:p>
                      <a:pPr marL="0" marR="0" lvl="0" indent="0" algn="l" rtl="0">
                        <a:lnSpc>
                          <a:spcPct val="107000"/>
                        </a:lnSpc>
                        <a:spcBef>
                          <a:spcPts val="0"/>
                        </a:spcBef>
                        <a:spcAft>
                          <a:spcPts val="0"/>
                        </a:spcAft>
                        <a:buClr>
                          <a:srgbClr val="000000"/>
                        </a:buClr>
                        <a:buSzPts val="1100"/>
                        <a:buFont typeface="Arial"/>
                        <a:buNone/>
                      </a:pPr>
                      <a:r>
                        <a:rPr lang="en-US" sz="900" u="none" strike="noStrike" cap="none"/>
                        <a:t>Video 1_ The Why Behind SL</a:t>
                      </a:r>
                      <a:endParaRPr sz="900" u="none" strike="noStrike" cap="none"/>
                    </a:p>
                    <a:p>
                      <a:pPr marL="0" marR="0" lvl="0" indent="0" algn="l" rtl="0">
                        <a:lnSpc>
                          <a:spcPct val="107000"/>
                        </a:lnSpc>
                        <a:spcBef>
                          <a:spcPts val="0"/>
                        </a:spcBef>
                        <a:spcAft>
                          <a:spcPts val="0"/>
                        </a:spcAft>
                        <a:buClr>
                          <a:srgbClr val="000000"/>
                        </a:buClr>
                        <a:buSzPts val="1100"/>
                        <a:buFont typeface="Arial"/>
                        <a:buNone/>
                      </a:pPr>
                      <a:r>
                        <a:rPr lang="en-US" sz="900" u="none" strike="noStrike" cap="none"/>
                        <a:t>Workbook 1</a:t>
                      </a:r>
                      <a:endParaRPr sz="900" u="none" strike="noStrike" cap="none"/>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Face to face </a:t>
                      </a:r>
                      <a:endParaRPr sz="900" u="none" strike="noStrike" cap="none">
                        <a:latin typeface="Calibri"/>
                        <a:ea typeface="Calibri"/>
                        <a:cs typeface="Calibri"/>
                        <a:sym typeface="Calibri"/>
                      </a:endParaRPr>
                    </a:p>
                  </a:txBody>
                  <a:tcPr marL="64500" marR="64500" marT="0" marB="0" anchor="ctr"/>
                </a:tc>
                <a:extLst>
                  <a:ext uri="{0D108BD9-81ED-4DB2-BD59-A6C34878D82A}">
                    <a16:rowId xmlns:a16="http://schemas.microsoft.com/office/drawing/2014/main" val="10001"/>
                  </a:ext>
                </a:extLst>
              </a:tr>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10 minutes</a:t>
                      </a:r>
                      <a:endParaRPr sz="90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Break</a:t>
                      </a:r>
                      <a:endParaRPr sz="90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Water and fruits</a:t>
                      </a:r>
                      <a:endParaRPr sz="90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 </a:t>
                      </a:r>
                      <a:endParaRPr sz="900" u="none" strike="noStrike" cap="none">
                        <a:latin typeface="Calibri"/>
                        <a:ea typeface="Calibri"/>
                        <a:cs typeface="Calibri"/>
                        <a:sym typeface="Calibri"/>
                      </a:endParaRPr>
                    </a:p>
                  </a:txBody>
                  <a:tcPr marL="64500" marR="64500" marT="0" marB="0" anchor="ctr"/>
                </a:tc>
                <a:extLst>
                  <a:ext uri="{0D108BD9-81ED-4DB2-BD59-A6C34878D82A}">
                    <a16:rowId xmlns:a16="http://schemas.microsoft.com/office/drawing/2014/main" val="10002"/>
                  </a:ext>
                </a:extLst>
              </a:tr>
              <a:tr h="372675">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30-40 minutes</a:t>
                      </a:r>
                      <a:endParaRPr sz="90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Lessons learned from videos </a:t>
                      </a:r>
                      <a:endParaRPr sz="900" u="none" strike="noStrike" cap="none"/>
                    </a:p>
                    <a:p>
                      <a:pPr marL="0" marR="0" lvl="0" indent="0" algn="l" rtl="0">
                        <a:lnSpc>
                          <a:spcPct val="107000"/>
                        </a:lnSpc>
                        <a:spcBef>
                          <a:spcPts val="0"/>
                        </a:spcBef>
                        <a:spcAft>
                          <a:spcPts val="0"/>
                        </a:spcAft>
                        <a:buClr>
                          <a:srgbClr val="000000"/>
                        </a:buClr>
                        <a:buSzPts val="1100"/>
                        <a:buFont typeface="Arial"/>
                        <a:buNone/>
                      </a:pPr>
                      <a:r>
                        <a:rPr lang="en-US" sz="900" u="none" strike="noStrike" cap="none"/>
                        <a:t>(Being Investigative Journalists)</a:t>
                      </a:r>
                      <a:endParaRPr sz="90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Papers, pens, colored pens</a:t>
                      </a:r>
                      <a:endParaRPr sz="900" u="none" strike="noStrike" cap="none"/>
                    </a:p>
                    <a:p>
                      <a:pPr marL="0" marR="0" lvl="0" indent="0" algn="l" rtl="0">
                        <a:lnSpc>
                          <a:spcPct val="100000"/>
                        </a:lnSpc>
                        <a:spcBef>
                          <a:spcPts val="0"/>
                        </a:spcBef>
                        <a:spcAft>
                          <a:spcPts val="0"/>
                        </a:spcAft>
                        <a:buClr>
                          <a:srgbClr val="000000"/>
                        </a:buClr>
                        <a:buSzPts val="1000"/>
                        <a:buFont typeface="Arial"/>
                        <a:buNone/>
                      </a:pPr>
                      <a:r>
                        <a:rPr lang="en-US" sz="900" u="none" strike="noStrike" cap="none"/>
                        <a:t>If working online - online platform, e.g. Padlet</a:t>
                      </a:r>
                      <a:endParaRPr sz="900" u="none" strike="noStrike" cap="none"/>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Face to face</a:t>
                      </a:r>
                      <a:endParaRPr sz="900" u="none" strike="noStrike" cap="none">
                        <a:latin typeface="Calibri"/>
                        <a:ea typeface="Calibri"/>
                        <a:cs typeface="Calibri"/>
                        <a:sym typeface="Calibri"/>
                      </a:endParaRPr>
                    </a:p>
                  </a:txBody>
                  <a:tcPr marL="64500" marR="64500" marT="0" marB="0" anchor="ctr"/>
                </a:tc>
                <a:extLst>
                  <a:ext uri="{0D108BD9-81ED-4DB2-BD59-A6C34878D82A}">
                    <a16:rowId xmlns:a16="http://schemas.microsoft.com/office/drawing/2014/main" val="10003"/>
                  </a:ext>
                </a:extLst>
              </a:tr>
              <a:tr h="362375">
                <a:tc>
                  <a:txBody>
                    <a:bodyPr/>
                    <a:lstStyle/>
                    <a:p>
                      <a:pPr marL="0" marR="0" lvl="0" indent="0" algn="l" rtl="0">
                        <a:lnSpc>
                          <a:spcPct val="107000"/>
                        </a:lnSpc>
                        <a:spcBef>
                          <a:spcPts val="0"/>
                        </a:spcBef>
                        <a:spcAft>
                          <a:spcPts val="0"/>
                        </a:spcAft>
                        <a:buClr>
                          <a:srgbClr val="000000"/>
                        </a:buClr>
                        <a:buSzPts val="1000"/>
                        <a:buFont typeface="Arial"/>
                        <a:buNone/>
                      </a:pPr>
                      <a:r>
                        <a:rPr lang="en-US" sz="900" u="none" strike="noStrike" cap="none"/>
                        <a:t>30 minutes</a:t>
                      </a:r>
                      <a:endParaRPr sz="900" u="none" strike="noStrike" cap="none"/>
                    </a:p>
                  </a:txBody>
                  <a:tcPr marL="64500" marR="64500" marT="0" marB="0" anchor="ctr">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000"/>
                        <a:buFont typeface="Arial"/>
                        <a:buNone/>
                      </a:pPr>
                      <a:r>
                        <a:rPr lang="en-US" sz="900" u="none" strike="noStrike" cap="none"/>
                        <a:t>Voting on the idea for the SL project</a:t>
                      </a:r>
                      <a:endParaRPr sz="900" u="none" strike="noStrike" cap="none"/>
                    </a:p>
                  </a:txBody>
                  <a:tcPr marL="64500" marR="64500" marT="0" marB="0" anchor="ctr">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00" u="none" strike="noStrike" cap="none"/>
                        <a:t>Papers, pens, colored pens, colored post-its</a:t>
                      </a:r>
                      <a:endParaRPr sz="900" u="none" strike="noStrike" cap="none"/>
                    </a:p>
                    <a:p>
                      <a:pPr marL="0" marR="0" lvl="0" indent="0" algn="l" rtl="0">
                        <a:lnSpc>
                          <a:spcPct val="100000"/>
                        </a:lnSpc>
                        <a:spcBef>
                          <a:spcPts val="0"/>
                        </a:spcBef>
                        <a:spcAft>
                          <a:spcPts val="0"/>
                        </a:spcAft>
                        <a:buClr>
                          <a:srgbClr val="000000"/>
                        </a:buClr>
                        <a:buSzPts val="1000"/>
                        <a:buFont typeface="Arial"/>
                        <a:buNone/>
                      </a:pPr>
                      <a:r>
                        <a:rPr lang="en-US" sz="900" u="none" strike="noStrike" cap="none"/>
                        <a:t>If working online - online platform, e.g. Padlet</a:t>
                      </a:r>
                      <a:endParaRPr sz="900" u="none" strike="noStrike" cap="none"/>
                    </a:p>
                  </a:txBody>
                  <a:tcPr marL="64500" marR="64500" marT="0" marB="0" anchor="ctr">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100"/>
                        <a:buFont typeface="Arial"/>
                        <a:buNone/>
                      </a:pPr>
                      <a:r>
                        <a:rPr lang="en-US" sz="900" u="none" strike="noStrike" cap="none"/>
                        <a:t>Face to face</a:t>
                      </a:r>
                      <a:endParaRPr sz="900" u="none" strike="noStrike" cap="none"/>
                    </a:p>
                  </a:txBody>
                  <a:tcPr marL="64500" marR="64500" marT="0" marB="0" anchor="ctr"/>
                </a:tc>
                <a:extLst>
                  <a:ext uri="{0D108BD9-81ED-4DB2-BD59-A6C34878D82A}">
                    <a16:rowId xmlns:a16="http://schemas.microsoft.com/office/drawing/2014/main" val="10004"/>
                  </a:ext>
                </a:extLst>
              </a:tr>
            </a:tbl>
          </a:graphicData>
        </a:graphic>
      </p:graphicFrame>
      <p:sp>
        <p:nvSpPr>
          <p:cNvPr id="257" name="Google Shape;257;p12"/>
          <p:cNvSpPr txBox="1"/>
          <p:nvPr/>
        </p:nvSpPr>
        <p:spPr>
          <a:xfrm>
            <a:off x="116100" y="3213800"/>
            <a:ext cx="21798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93"/>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SESSION 2 - 2 hours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8" name="Google Shape;258;p12"/>
          <p:cNvSpPr txBox="1"/>
          <p:nvPr/>
        </p:nvSpPr>
        <p:spPr>
          <a:xfrm>
            <a:off x="157723" y="592325"/>
            <a:ext cx="24618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93"/>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SESSION 1 - 3 hours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graphicFrame>
        <p:nvGraphicFramePr>
          <p:cNvPr id="259" name="Google Shape;259;p12"/>
          <p:cNvGraphicFramePr/>
          <p:nvPr/>
        </p:nvGraphicFramePr>
        <p:xfrm>
          <a:off x="255824" y="5460036"/>
          <a:ext cx="6894350" cy="2721050"/>
        </p:xfrm>
        <a:graphic>
          <a:graphicData uri="http://schemas.openxmlformats.org/drawingml/2006/table">
            <a:tbl>
              <a:tblPr firstRow="1" firstCol="1" bandRow="1">
                <a:noFill/>
              </a:tblPr>
              <a:tblGrid>
                <a:gridCol w="1020675">
                  <a:extLst>
                    <a:ext uri="{9D8B030D-6E8A-4147-A177-3AD203B41FA5}">
                      <a16:colId xmlns:a16="http://schemas.microsoft.com/office/drawing/2014/main" val="20000"/>
                    </a:ext>
                  </a:extLst>
                </a:gridCol>
                <a:gridCol w="2185525">
                  <a:extLst>
                    <a:ext uri="{9D8B030D-6E8A-4147-A177-3AD203B41FA5}">
                      <a16:colId xmlns:a16="http://schemas.microsoft.com/office/drawing/2014/main" val="20001"/>
                    </a:ext>
                  </a:extLst>
                </a:gridCol>
                <a:gridCol w="2884750">
                  <a:extLst>
                    <a:ext uri="{9D8B030D-6E8A-4147-A177-3AD203B41FA5}">
                      <a16:colId xmlns:a16="http://schemas.microsoft.com/office/drawing/2014/main" val="20002"/>
                    </a:ext>
                  </a:extLst>
                </a:gridCol>
                <a:gridCol w="80340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609600">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60 minutes</a:t>
                      </a:r>
                      <a:endParaRPr sz="950" u="none" strike="noStrike" cap="none">
                        <a:latin typeface="Calibri"/>
                        <a:ea typeface="Calibri"/>
                        <a:cs typeface="Calibri"/>
                        <a:sym typeface="Calibri"/>
                      </a:endParaRPr>
                    </a:p>
                  </a:txBody>
                  <a:tcPr marL="64500" marR="64500" marT="0" marB="0" anchor="ctr">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50" u="none" strike="noStrike" cap="none"/>
                        <a:t>Applying the SLM logic and the whole-approach into planning own SL project(s)</a:t>
                      </a:r>
                      <a:endParaRPr sz="950" u="none" strike="noStrike" cap="none">
                        <a:latin typeface="Calibri"/>
                        <a:ea typeface="Calibri"/>
                        <a:cs typeface="Calibri"/>
                        <a:sym typeface="Calibri"/>
                      </a:endParaRPr>
                    </a:p>
                  </a:txBody>
                  <a:tcPr marL="64500" marR="64500" marT="0" marB="0" anchor="ctr">
                    <a:lnB w="12700" cap="flat" cmpd="sng">
                      <a:solidFill>
                        <a:schemeClr val="lt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100"/>
                        <a:buFont typeface="Arial"/>
                        <a:buNone/>
                      </a:pPr>
                      <a:r>
                        <a:rPr lang="en-US" sz="950" u="none" strike="noStrike" cap="none"/>
                        <a:t>If onsite: papers, pens, colored pens &amp; simple action plan structure; If online: online platform, e.g. Padlet, a list of all important questions;SSinDS - presentation</a:t>
                      </a:r>
                      <a:endParaRPr sz="950" u="none" strike="noStrike" cap="none"/>
                    </a:p>
                  </a:txBody>
                  <a:tcPr marL="64500" marR="64500" marT="0" marB="0" anchor="ctr">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Face to face</a:t>
                      </a:r>
                      <a:endParaRPr sz="950" u="none" strike="noStrike" cap="none">
                        <a:latin typeface="Calibri"/>
                        <a:ea typeface="Calibri"/>
                        <a:cs typeface="Calibri"/>
                        <a:sym typeface="Calibri"/>
                      </a:endParaRPr>
                    </a:p>
                  </a:txBody>
                  <a:tcPr marL="64500" marR="64500" marT="0" marB="0" anchor="ctr"/>
                </a:tc>
                <a:extLst>
                  <a:ext uri="{0D108BD9-81ED-4DB2-BD59-A6C34878D82A}">
                    <a16:rowId xmlns:a16="http://schemas.microsoft.com/office/drawing/2014/main" val="10001"/>
                  </a:ext>
                </a:extLst>
              </a:tr>
              <a:tr h="188600">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10 minutes</a:t>
                      </a:r>
                      <a:endParaRPr sz="950" u="none" strike="noStrike" cap="none">
                        <a:latin typeface="Calibri"/>
                        <a:ea typeface="Calibri"/>
                        <a:cs typeface="Calibri"/>
                        <a:sym typeface="Calibri"/>
                      </a:endParaRPr>
                    </a:p>
                  </a:txBody>
                  <a:tcPr marL="64500" marR="645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Break</a:t>
                      </a:r>
                      <a:endParaRPr sz="950" u="none" strike="noStrike" cap="none">
                        <a:latin typeface="Calibri"/>
                        <a:ea typeface="Calibri"/>
                        <a:cs typeface="Calibri"/>
                        <a:sym typeface="Calibri"/>
                      </a:endParaRPr>
                    </a:p>
                  </a:txBody>
                  <a:tcPr marL="64500" marR="645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Water and fruits</a:t>
                      </a:r>
                      <a:endParaRPr sz="950" u="none" strike="noStrike" cap="none">
                        <a:latin typeface="Calibri"/>
                        <a:ea typeface="Calibri"/>
                        <a:cs typeface="Calibri"/>
                        <a:sym typeface="Calibri"/>
                      </a:endParaRPr>
                    </a:p>
                  </a:txBody>
                  <a:tcPr marL="64500" marR="645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000"/>
                        <a:buFont typeface="Arial"/>
                        <a:buNone/>
                      </a:pPr>
                      <a:endParaRPr sz="950" u="none" strike="noStrike" cap="none"/>
                    </a:p>
                  </a:txBody>
                  <a:tcPr marL="64500" marR="64500" marT="0" marB="0" anchor="ctr">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2"/>
                  </a:ext>
                </a:extLst>
              </a:tr>
              <a:tr h="609600">
                <a:tc>
                  <a:txBody>
                    <a:bodyPr/>
                    <a:lstStyle/>
                    <a:p>
                      <a:pPr marL="0" marR="0" lvl="0" indent="0" algn="l" rtl="0">
                        <a:lnSpc>
                          <a:spcPct val="107000"/>
                        </a:lnSpc>
                        <a:spcBef>
                          <a:spcPts val="0"/>
                        </a:spcBef>
                        <a:spcAft>
                          <a:spcPts val="0"/>
                        </a:spcAft>
                        <a:buClr>
                          <a:srgbClr val="000000"/>
                        </a:buClr>
                        <a:buSzPts val="1000"/>
                        <a:buFont typeface="Arial"/>
                        <a:buNone/>
                      </a:pPr>
                      <a:r>
                        <a:rPr lang="en-US" sz="950" u="none" strike="noStrike" cap="none"/>
                        <a:t>45 minutes</a:t>
                      </a:r>
                      <a:endParaRPr sz="950" u="none" strike="noStrike" cap="none"/>
                    </a:p>
                  </a:txBody>
                  <a:tcPr marL="64500" marR="64500" marT="0" marB="0" anchor="ct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sz="950" u="none" strike="noStrike" cap="none" dirty="0"/>
                        <a:t>Planning the SL project: Outlining - planning - implementing - assessing -  communicating and celebrating SL project (being Birthday Party Planners)</a:t>
                      </a:r>
                      <a:endParaRPr sz="950" u="none" strike="noStrike" cap="none" dirty="0"/>
                    </a:p>
                  </a:txBody>
                  <a:tcPr marL="64500" marR="64500" marT="0" marB="0" anchor="ct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000"/>
                        <a:buFont typeface="Arial"/>
                        <a:buNone/>
                      </a:pPr>
                      <a:r>
                        <a:rPr lang="en-US" sz="950" u="none" strike="noStrike" cap="none"/>
                        <a:t>If onsite: papers, pens, colored pens &amp; simple action plan structure; If online: online platform, e.g. Padlet, a list of all important questions;SSinDS - presentation</a:t>
                      </a:r>
                      <a:endParaRPr sz="950" u="none" strike="noStrike" cap="none"/>
                    </a:p>
                  </a:txBody>
                  <a:tcPr marL="64500" marR="64500" marT="0" marB="0" anchor="ct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100"/>
                        <a:buFont typeface="Arial"/>
                        <a:buNone/>
                      </a:pPr>
                      <a:r>
                        <a:rPr lang="en-US" sz="950" u="none" strike="noStrike" cap="none"/>
                        <a:t>Face to face</a:t>
                      </a:r>
                      <a:endParaRPr sz="950" u="none" strike="noStrike" cap="none"/>
                    </a:p>
                  </a:txBody>
                  <a:tcPr marL="64500" marR="64500" marT="0" marB="0" anchor="ctr"/>
                </a:tc>
                <a:extLst>
                  <a:ext uri="{0D108BD9-81ED-4DB2-BD59-A6C34878D82A}">
                    <a16:rowId xmlns:a16="http://schemas.microsoft.com/office/drawing/2014/main" val="10003"/>
                  </a:ext>
                </a:extLst>
              </a:tr>
              <a:tr h="188600">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10 minutes</a:t>
                      </a:r>
                      <a:endParaRPr sz="950" u="none" strike="noStrike" cap="none">
                        <a:latin typeface="Calibri"/>
                        <a:ea typeface="Calibri"/>
                        <a:cs typeface="Calibri"/>
                        <a:sym typeface="Calibri"/>
                      </a:endParaRPr>
                    </a:p>
                  </a:txBody>
                  <a:tcPr marL="64500" marR="645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Break</a:t>
                      </a:r>
                      <a:endParaRPr sz="950" u="none" strike="noStrike" cap="none">
                        <a:latin typeface="Calibri"/>
                        <a:ea typeface="Calibri"/>
                        <a:cs typeface="Calibri"/>
                        <a:sym typeface="Calibri"/>
                      </a:endParaRPr>
                    </a:p>
                  </a:txBody>
                  <a:tcPr marL="64500" marR="645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Water and fruits</a:t>
                      </a:r>
                      <a:endParaRPr sz="950" u="none" strike="noStrike" cap="none">
                        <a:latin typeface="Calibri"/>
                        <a:ea typeface="Calibri"/>
                        <a:cs typeface="Calibri"/>
                        <a:sym typeface="Calibri"/>
                      </a:endParaRPr>
                    </a:p>
                  </a:txBody>
                  <a:tcPr marL="64500" marR="645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000"/>
                        <a:buFont typeface="Arial"/>
                        <a:buNone/>
                      </a:pPr>
                      <a:endParaRPr sz="950" u="none" strike="noStrike" cap="none"/>
                    </a:p>
                  </a:txBody>
                  <a:tcPr marL="64500" marR="64500" marT="0" marB="0" anchor="ctr">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4"/>
                  </a:ext>
                </a:extLst>
              </a:tr>
              <a:tr h="381000">
                <a:tc>
                  <a:txBody>
                    <a:bodyPr/>
                    <a:lstStyle/>
                    <a:p>
                      <a:pPr marL="0" marR="0" lvl="0" indent="0" algn="l" rtl="0">
                        <a:lnSpc>
                          <a:spcPct val="107000"/>
                        </a:lnSpc>
                        <a:spcBef>
                          <a:spcPts val="0"/>
                        </a:spcBef>
                        <a:spcAft>
                          <a:spcPts val="0"/>
                        </a:spcAft>
                        <a:buClr>
                          <a:schemeClr val="dk1"/>
                        </a:buClr>
                        <a:buSzPts val="1100"/>
                        <a:buFont typeface="Arial"/>
                        <a:buNone/>
                      </a:pPr>
                      <a:r>
                        <a:rPr lang="en-US" sz="950" u="none" strike="noStrike" cap="none"/>
                        <a:t>45 minutes</a:t>
                      </a:r>
                      <a:endParaRPr sz="950" u="none" strike="noStrike" cap="none"/>
                    </a:p>
                  </a:txBody>
                  <a:tcPr marL="64500" marR="64500" marT="0" marB="0"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100"/>
                        <a:buFont typeface="Arial"/>
                        <a:buNone/>
                      </a:pPr>
                      <a:r>
                        <a:rPr lang="en-US" sz="950" u="none" strike="noStrike" cap="none"/>
                        <a:t>Walt Disney Method - reflection</a:t>
                      </a:r>
                      <a:endParaRPr sz="950" u="none" strike="noStrike" cap="none"/>
                    </a:p>
                  </a:txBody>
                  <a:tcPr marL="64500" marR="64500" marT="0" marB="0"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000"/>
                        <a:buFont typeface="Arial"/>
                        <a:buNone/>
                      </a:pPr>
                      <a:r>
                        <a:rPr lang="en-US" sz="950" u="none" strike="noStrike" cap="none"/>
                        <a:t>action plan // cards or name tags or something similar with the Disney method roles</a:t>
                      </a:r>
                      <a:endParaRPr sz="950" u="none" strike="noStrike" cap="none"/>
                    </a:p>
                  </a:txBody>
                  <a:tcPr marL="64500" marR="64500" marT="0" marB="0"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chemeClr val="dk1"/>
                        </a:buClr>
                        <a:buSzPts val="1100"/>
                        <a:buFont typeface="Arial"/>
                        <a:buNone/>
                      </a:pPr>
                      <a:r>
                        <a:rPr lang="en-US" sz="950" u="none" strike="noStrike" cap="none"/>
                        <a:t>Face to face</a:t>
                      </a:r>
                      <a:endParaRPr sz="950" u="none" strike="noStrike" cap="none"/>
                    </a:p>
                  </a:txBody>
                  <a:tcPr marL="64500" marR="64500" marT="0" marB="0" anchor="ctr"/>
                </a:tc>
                <a:extLst>
                  <a:ext uri="{0D108BD9-81ED-4DB2-BD59-A6C34878D82A}">
                    <a16:rowId xmlns:a16="http://schemas.microsoft.com/office/drawing/2014/main" val="10005"/>
                  </a:ext>
                </a:extLst>
              </a:tr>
              <a:tr h="169550">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10 minutes</a:t>
                      </a:r>
                      <a:endParaRPr sz="950" u="none" strike="noStrike" cap="none">
                        <a:latin typeface="Calibri"/>
                        <a:ea typeface="Calibri"/>
                        <a:cs typeface="Calibri"/>
                        <a:sym typeface="Calibri"/>
                      </a:endParaRPr>
                    </a:p>
                  </a:txBody>
                  <a:tcPr marL="64500" marR="645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Break</a:t>
                      </a:r>
                      <a:endParaRPr sz="950" u="none" strike="noStrike" cap="none">
                        <a:latin typeface="Calibri"/>
                        <a:ea typeface="Calibri"/>
                        <a:cs typeface="Calibri"/>
                        <a:sym typeface="Calibri"/>
                      </a:endParaRPr>
                    </a:p>
                  </a:txBody>
                  <a:tcPr marL="64500" marR="645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Water and fruits</a:t>
                      </a:r>
                      <a:endParaRPr sz="950" u="none" strike="noStrike" cap="none">
                        <a:latin typeface="Calibri"/>
                        <a:ea typeface="Calibri"/>
                        <a:cs typeface="Calibri"/>
                        <a:sym typeface="Calibri"/>
                      </a:endParaRPr>
                    </a:p>
                  </a:txBody>
                  <a:tcPr marL="64500" marR="6450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000"/>
                        <a:buFont typeface="Arial"/>
                        <a:buNone/>
                      </a:pPr>
                      <a:endParaRPr sz="950" u="none" strike="noStrike" cap="none"/>
                    </a:p>
                  </a:txBody>
                  <a:tcPr marL="64500" marR="64500" marT="0" marB="0" anchor="ctr">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6"/>
                  </a:ext>
                </a:extLst>
              </a:tr>
              <a:tr h="283850">
                <a:tc>
                  <a:txBody>
                    <a:bodyPr/>
                    <a:lstStyle/>
                    <a:p>
                      <a:pPr marL="0" marR="0" lvl="0" indent="0" algn="l" rtl="0">
                        <a:lnSpc>
                          <a:spcPct val="107000"/>
                        </a:lnSpc>
                        <a:spcBef>
                          <a:spcPts val="0"/>
                        </a:spcBef>
                        <a:spcAft>
                          <a:spcPts val="0"/>
                        </a:spcAft>
                        <a:buClr>
                          <a:srgbClr val="000000"/>
                        </a:buClr>
                        <a:buSzPts val="1000"/>
                        <a:buFont typeface="Arial"/>
                        <a:buNone/>
                      </a:pPr>
                      <a:r>
                        <a:rPr lang="en-US" sz="950" u="none" strike="noStrike" cap="none"/>
                        <a:t>45 minutes</a:t>
                      </a:r>
                      <a:endParaRPr sz="950" u="none" strike="noStrike" cap="none"/>
                    </a:p>
                  </a:txBody>
                  <a:tcPr marL="64500" marR="64500" marT="0" marB="0" anchor="ctr">
                    <a:lnT w="12700" cap="flat" cmpd="sng">
                      <a:solidFill>
                        <a:schemeClr val="lt1"/>
                      </a:solidFill>
                      <a:prstDash val="solid"/>
                      <a:round/>
                      <a:headEnd type="none" w="sm" len="sm"/>
                      <a:tailEnd type="none" w="sm" len="sm"/>
                    </a:lnT>
                  </a:tcPr>
                </a:tc>
                <a:tc>
                  <a:txBody>
                    <a:bodyPr/>
                    <a:lstStyle/>
                    <a:p>
                      <a:pPr marL="0" marR="0" lvl="0" indent="0" algn="l" rtl="0">
                        <a:lnSpc>
                          <a:spcPct val="107000"/>
                        </a:lnSpc>
                        <a:spcBef>
                          <a:spcPts val="0"/>
                        </a:spcBef>
                        <a:spcAft>
                          <a:spcPts val="0"/>
                        </a:spcAft>
                        <a:buClr>
                          <a:srgbClr val="000000"/>
                        </a:buClr>
                        <a:buSzPts val="1000"/>
                        <a:buFont typeface="Arial"/>
                        <a:buNone/>
                      </a:pPr>
                      <a:r>
                        <a:rPr lang="en-US" sz="950" u="none" strike="noStrike" cap="none"/>
                        <a:t>Wrapping up action plan</a:t>
                      </a:r>
                      <a:endParaRPr sz="950" u="none" strike="noStrike" cap="none"/>
                    </a:p>
                  </a:txBody>
                  <a:tcPr marL="64500" marR="64500" marT="0" marB="0" anchor="ctr">
                    <a:lnT w="12700" cap="flat" cmpd="sng">
                      <a:solidFill>
                        <a:schemeClr val="lt1"/>
                      </a:solidFill>
                      <a:prstDash val="solid"/>
                      <a:round/>
                      <a:headEnd type="none" w="sm" len="sm"/>
                      <a:tailEnd type="none" w="sm" len="sm"/>
                    </a:lnT>
                  </a:tcPr>
                </a:tc>
                <a:tc>
                  <a:txBody>
                    <a:bodyPr/>
                    <a:lstStyle/>
                    <a:p>
                      <a:pPr marL="0" marR="0" lvl="0" indent="0" algn="l" rtl="0">
                        <a:lnSpc>
                          <a:spcPct val="107000"/>
                        </a:lnSpc>
                        <a:spcBef>
                          <a:spcPts val="0"/>
                        </a:spcBef>
                        <a:spcAft>
                          <a:spcPts val="0"/>
                        </a:spcAft>
                        <a:buClr>
                          <a:srgbClr val="000000"/>
                        </a:buClr>
                        <a:buSzPts val="1000"/>
                        <a:buFont typeface="Arial"/>
                        <a:buNone/>
                      </a:pPr>
                      <a:r>
                        <a:rPr lang="en-US" sz="950" u="none" strike="noStrike" cap="none"/>
                        <a:t>feedback cards/materials</a:t>
                      </a:r>
                      <a:endParaRPr sz="950" u="none" strike="noStrike" cap="none"/>
                    </a:p>
                  </a:txBody>
                  <a:tcPr marL="64500" marR="64500" marT="0" marB="0" anchor="ctr">
                    <a:lnT w="12700" cap="flat" cmpd="sng">
                      <a:solidFill>
                        <a:schemeClr val="lt1"/>
                      </a:solidFill>
                      <a:prstDash val="solid"/>
                      <a:round/>
                      <a:headEnd type="none" w="sm" len="sm"/>
                      <a:tailEnd type="none" w="sm" len="sm"/>
                    </a:lnT>
                  </a:tcPr>
                </a:tc>
                <a:tc>
                  <a:txBody>
                    <a:bodyPr/>
                    <a:lstStyle/>
                    <a:p>
                      <a:pPr marL="0" marR="0" lvl="0" indent="0" algn="l" rtl="0">
                        <a:lnSpc>
                          <a:spcPct val="107000"/>
                        </a:lnSpc>
                        <a:spcBef>
                          <a:spcPts val="0"/>
                        </a:spcBef>
                        <a:spcAft>
                          <a:spcPts val="0"/>
                        </a:spcAft>
                        <a:buClr>
                          <a:schemeClr val="dk1"/>
                        </a:buClr>
                        <a:buSzPts val="1100"/>
                        <a:buFont typeface="Arial"/>
                        <a:buNone/>
                      </a:pPr>
                      <a:r>
                        <a:rPr lang="en-US" sz="950" u="none" strike="noStrike" cap="none" dirty="0"/>
                        <a:t>Face to face</a:t>
                      </a:r>
                      <a:endParaRPr sz="950" u="none" strike="noStrike" cap="none" dirty="0"/>
                    </a:p>
                  </a:txBody>
                  <a:tcPr marL="64500" marR="64500" marT="0" marB="0" anchor="ctr"/>
                </a:tc>
                <a:extLst>
                  <a:ext uri="{0D108BD9-81ED-4DB2-BD59-A6C34878D82A}">
                    <a16:rowId xmlns:a16="http://schemas.microsoft.com/office/drawing/2014/main" val="10007"/>
                  </a:ext>
                </a:extLst>
              </a:tr>
            </a:tbl>
          </a:graphicData>
        </a:graphic>
      </p:graphicFrame>
      <p:graphicFrame>
        <p:nvGraphicFramePr>
          <p:cNvPr id="260" name="Google Shape;260;p12"/>
          <p:cNvGraphicFramePr/>
          <p:nvPr/>
        </p:nvGraphicFramePr>
        <p:xfrm>
          <a:off x="242175" y="8330586"/>
          <a:ext cx="6922575" cy="1108575"/>
        </p:xfrm>
        <a:graphic>
          <a:graphicData uri="http://schemas.openxmlformats.org/drawingml/2006/table">
            <a:tbl>
              <a:tblPr firstRow="1" firstCol="1" bandRow="1">
                <a:noFill/>
              </a:tblPr>
              <a:tblGrid>
                <a:gridCol w="1024850">
                  <a:extLst>
                    <a:ext uri="{9D8B030D-6E8A-4147-A177-3AD203B41FA5}">
                      <a16:colId xmlns:a16="http://schemas.microsoft.com/office/drawing/2014/main" val="20000"/>
                    </a:ext>
                  </a:extLst>
                </a:gridCol>
                <a:gridCol w="2125925">
                  <a:extLst>
                    <a:ext uri="{9D8B030D-6E8A-4147-A177-3AD203B41FA5}">
                      <a16:colId xmlns:a16="http://schemas.microsoft.com/office/drawing/2014/main" val="20001"/>
                    </a:ext>
                  </a:extLst>
                </a:gridCol>
                <a:gridCol w="2932600">
                  <a:extLst>
                    <a:ext uri="{9D8B030D-6E8A-4147-A177-3AD203B41FA5}">
                      <a16:colId xmlns:a16="http://schemas.microsoft.com/office/drawing/2014/main" val="20002"/>
                    </a:ext>
                  </a:extLst>
                </a:gridCol>
                <a:gridCol w="83920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Time</a:t>
                      </a:r>
                      <a:endParaRPr sz="95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What</a:t>
                      </a:r>
                      <a:endParaRPr sz="95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Materials </a:t>
                      </a:r>
                      <a:endParaRPr sz="95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How</a:t>
                      </a:r>
                      <a:endParaRPr sz="95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396625">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50 minutes</a:t>
                      </a:r>
                      <a:endParaRPr sz="95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e-exercises, e-games, </a:t>
                      </a:r>
                      <a:endParaRPr sz="950" u="none" strike="noStrike" cap="none"/>
                    </a:p>
                    <a:p>
                      <a:pPr marL="0" marR="0" lvl="0" indent="0" algn="l" rtl="0">
                        <a:lnSpc>
                          <a:spcPct val="107000"/>
                        </a:lnSpc>
                        <a:spcBef>
                          <a:spcPts val="0"/>
                        </a:spcBef>
                        <a:spcAft>
                          <a:spcPts val="0"/>
                        </a:spcAft>
                        <a:buClr>
                          <a:srgbClr val="000000"/>
                        </a:buClr>
                        <a:buSzPts val="1100"/>
                        <a:buFont typeface="Arial"/>
                        <a:buNone/>
                      </a:pPr>
                      <a:r>
                        <a:rPr lang="en-US" sz="950" u="none" strike="noStrike" cap="none"/>
                        <a:t>e-scenarios </a:t>
                      </a:r>
                      <a:endParaRPr sz="95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Computer, Internet, e-training platform</a:t>
                      </a:r>
                      <a:endParaRPr sz="95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On-line  </a:t>
                      </a:r>
                      <a:endParaRPr sz="950" u="none" strike="noStrike" cap="none">
                        <a:latin typeface="Calibri"/>
                        <a:ea typeface="Calibri"/>
                        <a:cs typeface="Calibri"/>
                        <a:sym typeface="Calibri"/>
                      </a:endParaRPr>
                    </a:p>
                  </a:txBody>
                  <a:tcPr marL="64500" marR="64500" marT="0" marB="0" anchor="ctr"/>
                </a:tc>
                <a:extLst>
                  <a:ext uri="{0D108BD9-81ED-4DB2-BD59-A6C34878D82A}">
                    <a16:rowId xmlns:a16="http://schemas.microsoft.com/office/drawing/2014/main" val="10001"/>
                  </a:ext>
                </a:extLst>
              </a:tr>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10 minutes</a:t>
                      </a:r>
                      <a:endParaRPr sz="95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Break</a:t>
                      </a:r>
                      <a:endParaRPr sz="95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Water and fruits</a:t>
                      </a:r>
                      <a:endParaRPr sz="95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 </a:t>
                      </a:r>
                      <a:endParaRPr sz="950" u="none" strike="noStrike" cap="none">
                        <a:latin typeface="Calibri"/>
                        <a:ea typeface="Calibri"/>
                        <a:cs typeface="Calibri"/>
                        <a:sym typeface="Calibri"/>
                      </a:endParaRPr>
                    </a:p>
                  </a:txBody>
                  <a:tcPr marL="64500" marR="64500" marT="0" marB="0" anchor="ctr"/>
                </a:tc>
                <a:extLst>
                  <a:ext uri="{0D108BD9-81ED-4DB2-BD59-A6C34878D82A}">
                    <a16:rowId xmlns:a16="http://schemas.microsoft.com/office/drawing/2014/main" val="10002"/>
                  </a:ext>
                </a:extLst>
              </a:tr>
              <a:tr h="360050">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50 minutes</a:t>
                      </a:r>
                      <a:endParaRPr sz="95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e-exercises, e-games, </a:t>
                      </a:r>
                      <a:endParaRPr sz="950" u="none" strike="noStrike" cap="none"/>
                    </a:p>
                    <a:p>
                      <a:pPr marL="0" marR="0" lvl="0" indent="0" algn="l" rtl="0">
                        <a:lnSpc>
                          <a:spcPct val="107000"/>
                        </a:lnSpc>
                        <a:spcBef>
                          <a:spcPts val="0"/>
                        </a:spcBef>
                        <a:spcAft>
                          <a:spcPts val="0"/>
                        </a:spcAft>
                        <a:buClr>
                          <a:srgbClr val="000000"/>
                        </a:buClr>
                        <a:buSzPts val="1100"/>
                        <a:buFont typeface="Arial"/>
                        <a:buNone/>
                      </a:pPr>
                      <a:r>
                        <a:rPr lang="en-US" sz="950" u="none" strike="noStrike" cap="none"/>
                        <a:t>e-scenarios </a:t>
                      </a:r>
                      <a:endParaRPr sz="95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Computer, Internet, e-training platform</a:t>
                      </a:r>
                      <a:endParaRPr sz="950" u="none" strike="noStrike" cap="none">
                        <a:latin typeface="Calibri"/>
                        <a:ea typeface="Calibri"/>
                        <a:cs typeface="Calibri"/>
                        <a:sym typeface="Calibri"/>
                      </a:endParaRPr>
                    </a:p>
                  </a:txBody>
                  <a:tcPr marL="64500" marR="64500" marT="0" marB="0" anchor="ctr"/>
                </a:tc>
                <a:tc>
                  <a:txBody>
                    <a:bodyPr/>
                    <a:lstStyle/>
                    <a:p>
                      <a:pPr marL="0" marR="0" lvl="0" indent="0" algn="l" rtl="0">
                        <a:lnSpc>
                          <a:spcPct val="107000"/>
                        </a:lnSpc>
                        <a:spcBef>
                          <a:spcPts val="0"/>
                        </a:spcBef>
                        <a:spcAft>
                          <a:spcPts val="0"/>
                        </a:spcAft>
                        <a:buClr>
                          <a:srgbClr val="000000"/>
                        </a:buClr>
                        <a:buSzPts val="1100"/>
                        <a:buFont typeface="Arial"/>
                        <a:buNone/>
                      </a:pPr>
                      <a:r>
                        <a:rPr lang="en-US" sz="950" u="none" strike="noStrike" cap="none"/>
                        <a:t>On-line  </a:t>
                      </a:r>
                      <a:endParaRPr sz="950" u="none" strike="noStrike" cap="none">
                        <a:latin typeface="Calibri"/>
                        <a:ea typeface="Calibri"/>
                        <a:cs typeface="Calibri"/>
                        <a:sym typeface="Calibri"/>
                      </a:endParaRPr>
                    </a:p>
                  </a:txBody>
                  <a:tcPr marL="64500" marR="64500" marT="0" marB="0" anchor="ctr"/>
                </a:tc>
                <a:extLst>
                  <a:ext uri="{0D108BD9-81ED-4DB2-BD59-A6C34878D82A}">
                    <a16:rowId xmlns:a16="http://schemas.microsoft.com/office/drawing/2014/main" val="10003"/>
                  </a:ext>
                </a:extLst>
              </a:tr>
            </a:tbl>
          </a:graphicData>
        </a:graphic>
      </p:graphicFrame>
      <p:sp>
        <p:nvSpPr>
          <p:cNvPr id="261" name="Google Shape;261;p12"/>
          <p:cNvSpPr txBox="1"/>
          <p:nvPr/>
        </p:nvSpPr>
        <p:spPr>
          <a:xfrm>
            <a:off x="103425" y="5206800"/>
            <a:ext cx="20295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93"/>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SESSION 3 - 4 hours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2" name="Google Shape;262;p12"/>
          <p:cNvSpPr txBox="1"/>
          <p:nvPr/>
        </p:nvSpPr>
        <p:spPr>
          <a:xfrm>
            <a:off x="103712" y="267302"/>
            <a:ext cx="2192100" cy="439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57"/>
              <a:buFont typeface="Arial"/>
              <a:buNone/>
              <a:tabLst/>
              <a:defRPr/>
            </a:pPr>
            <a:r>
              <a:rPr kumimoji="0" lang="en-US" sz="2257" b="1" i="0" u="none" strike="noStrike" kern="0" cap="none" spc="0" normalizeH="0" baseline="0" noProof="0">
                <a:ln>
                  <a:noFill/>
                </a:ln>
                <a:solidFill>
                  <a:srgbClr val="000000"/>
                </a:solidFill>
                <a:effectLst/>
                <a:uLnTx/>
                <a:uFillTx/>
                <a:latin typeface="Calibri"/>
                <a:ea typeface="Calibri"/>
                <a:cs typeface="Calibri"/>
                <a:sym typeface="Calibri"/>
              </a:rPr>
              <a:t>TA2 - PLANNING</a:t>
            </a:r>
            <a:endParaRPr kumimoji="0" sz="2257"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63" name="Google Shape;263;p12"/>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4" name="Google Shape;264;p12"/>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5" name="Google Shape;265;p12"/>
          <p:cNvSpPr txBox="1"/>
          <p:nvPr/>
        </p:nvSpPr>
        <p:spPr>
          <a:xfrm>
            <a:off x="242175" y="8066775"/>
            <a:ext cx="20295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93"/>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SESSION 4 - 2 hours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3"/>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71" name="Google Shape;271;p13"/>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72" name="Google Shape;272;p13"/>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3" name="Google Shape;273;p13"/>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274" name="Google Shape;274;p13"/>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275" name="Google Shape;275;p13"/>
          <p:cNvSpPr/>
          <p:nvPr/>
        </p:nvSpPr>
        <p:spPr>
          <a:xfrm rot="10800000">
            <a:off x="62470" y="760848"/>
            <a:ext cx="518950" cy="873632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76" name="Google Shape;276;p13"/>
          <p:cNvSpPr txBox="1"/>
          <p:nvPr/>
        </p:nvSpPr>
        <p:spPr>
          <a:xfrm rot="-5400000">
            <a:off x="-3569348" y="3092665"/>
            <a:ext cx="7820400" cy="492000"/>
          </a:xfrm>
          <a:prstGeom prst="rect">
            <a:avLst/>
          </a:prstGeom>
          <a:noFill/>
          <a:ln>
            <a:noFill/>
          </a:ln>
        </p:spPr>
        <p:txBody>
          <a:bodyPr spcFirstLastPara="1" wrap="square" lIns="0" tIns="0" rIns="0" bIns="0" anchor="t" anchorCtr="0">
            <a:spAutoFit/>
          </a:bodyPr>
          <a:lstStyle/>
          <a:p>
            <a:pPr marL="11939" marR="0" lvl="0" indent="0" algn="l" defTabSz="914400" rtl="0" eaLnBrk="1" fontAlgn="auto" latinLnBrk="0" hangingPunct="1">
              <a:lnSpc>
                <a:spcPct val="99875"/>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TRAINING  SESSION 1 </a:t>
            </a:r>
            <a:endParaRPr kumimoji="0" sz="3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77" name="Google Shape;277;p13"/>
          <p:cNvSpPr txBox="1"/>
          <p:nvPr/>
        </p:nvSpPr>
        <p:spPr>
          <a:xfrm>
            <a:off x="723324" y="877800"/>
            <a:ext cx="5183700" cy="12915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0000"/>
                </a:solidFill>
                <a:effectLst/>
                <a:uLnTx/>
                <a:uFillTx/>
                <a:latin typeface="Calibri"/>
                <a:ea typeface="Calibri"/>
                <a:cs typeface="Calibri"/>
                <a:sym typeface="Calibri"/>
              </a:rPr>
              <a:t>Content:</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85750" algn="just" defTabSz="914400" rtl="0" eaLnBrk="1" fontAlgn="auto" latinLnBrk="0" hangingPunct="1">
              <a:lnSpc>
                <a:spcPct val="100000"/>
              </a:lnSpc>
              <a:spcBef>
                <a:spcPts val="0"/>
              </a:spcBef>
              <a:spcAft>
                <a:spcPts val="0"/>
              </a:spcAft>
              <a:buClr>
                <a:srgbClr val="000000"/>
              </a:buClr>
              <a:buSzPts val="9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Service-learning methodology - Main principles &amp; concepts and the importance of balancing learning and service objectives</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85750" algn="just" defTabSz="914400" rtl="0" eaLnBrk="1" fontAlgn="auto" latinLnBrk="0" hangingPunct="1">
              <a:lnSpc>
                <a:spcPct val="100000"/>
              </a:lnSpc>
              <a:spcBef>
                <a:spcPts val="0"/>
              </a:spcBef>
              <a:spcAft>
                <a:spcPts val="0"/>
              </a:spcAft>
              <a:buClr>
                <a:srgbClr val="000000"/>
              </a:buClr>
              <a:buSzPts val="9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SLM as a way of extending learning beyond the classroom - engaging and impacting the community</a:t>
            </a:r>
            <a:endParaRPr kumimoji="0" sz="1100" b="1"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85750" algn="just" defTabSz="914400" rtl="0" eaLnBrk="1" fontAlgn="auto" latinLnBrk="0" hangingPunct="1">
              <a:lnSpc>
                <a:spcPct val="100000"/>
              </a:lnSpc>
              <a:spcBef>
                <a:spcPts val="0"/>
              </a:spcBef>
              <a:spcAft>
                <a:spcPts val="0"/>
              </a:spcAft>
              <a:buClr>
                <a:srgbClr val="000000"/>
              </a:buClr>
              <a:buSzPts val="9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SLM as an opportunity to identify real-life/community problems around us and transferring knowledge and skills to real situations while boosting social inclusion</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8" name="Google Shape;278;p13"/>
          <p:cNvSpPr txBox="1"/>
          <p:nvPr/>
        </p:nvSpPr>
        <p:spPr>
          <a:xfrm>
            <a:off x="6210342" y="1258506"/>
            <a:ext cx="1086300" cy="227400"/>
          </a:xfrm>
          <a:prstGeom prst="rect">
            <a:avLst/>
          </a:prstGeom>
          <a:noFill/>
          <a:ln>
            <a:noFill/>
          </a:ln>
        </p:spPr>
        <p:txBody>
          <a:bodyPr spcFirstLastPara="1" wrap="square" lIns="0" tIns="11925" rIns="0" bIns="0" anchor="t" anchorCtr="0">
            <a:spAutoFit/>
          </a:bodyPr>
          <a:lstStyle/>
          <a:p>
            <a:pPr marL="11939"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DURATION</a:t>
            </a:r>
            <a:endParaRPr kumimoji="0" sz="1400" b="0" i="0" u="none" strike="noStrike" kern="0" cap="none" spc="0" normalizeH="0" baseline="0" noProof="0">
              <a:ln>
                <a:noFill/>
              </a:ln>
              <a:solidFill>
                <a:srgbClr val="0070C0"/>
              </a:solidFill>
              <a:effectLst/>
              <a:uLnTx/>
              <a:uFillTx/>
              <a:latin typeface="Times New Roman"/>
              <a:ea typeface="Times New Roman"/>
              <a:cs typeface="Times New Roman"/>
              <a:sym typeface="Times New Roman"/>
            </a:endParaRPr>
          </a:p>
        </p:txBody>
      </p:sp>
      <p:sp>
        <p:nvSpPr>
          <p:cNvPr id="279" name="Google Shape;279;p13"/>
          <p:cNvSpPr txBox="1"/>
          <p:nvPr/>
        </p:nvSpPr>
        <p:spPr>
          <a:xfrm>
            <a:off x="723331" y="2315761"/>
            <a:ext cx="3153900" cy="2121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TRAINING ACTIVITY 1:</a:t>
            </a:r>
            <a:endParaRPr kumimoji="0" sz="13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280" name="Google Shape;280;p13"/>
          <p:cNvSpPr/>
          <p:nvPr/>
        </p:nvSpPr>
        <p:spPr>
          <a:xfrm>
            <a:off x="746073" y="8611290"/>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1" name="Google Shape;281;p13"/>
          <p:cNvSpPr/>
          <p:nvPr/>
        </p:nvSpPr>
        <p:spPr>
          <a:xfrm>
            <a:off x="616048" y="2240779"/>
            <a:ext cx="5648525" cy="46472"/>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2" name="Google Shape;282;p13"/>
          <p:cNvSpPr/>
          <p:nvPr/>
        </p:nvSpPr>
        <p:spPr>
          <a:xfrm>
            <a:off x="6059331" y="1170176"/>
            <a:ext cx="45691" cy="82343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3" name="Google Shape;283;p13"/>
          <p:cNvSpPr/>
          <p:nvPr/>
        </p:nvSpPr>
        <p:spPr>
          <a:xfrm>
            <a:off x="1168801" y="869955"/>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4" name="Google Shape;284;p13"/>
          <p:cNvSpPr txBox="1"/>
          <p:nvPr/>
        </p:nvSpPr>
        <p:spPr>
          <a:xfrm>
            <a:off x="6175481" y="1529296"/>
            <a:ext cx="8790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3 HOURS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5" name="Google Shape;285;p13"/>
          <p:cNvSpPr txBox="1"/>
          <p:nvPr/>
        </p:nvSpPr>
        <p:spPr>
          <a:xfrm>
            <a:off x="582275" y="2503275"/>
            <a:ext cx="5489100" cy="53454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Methodology</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chosen for this Training Session: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Face to face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Onsite - local site (if possible), e.g. local park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Direct observations, taking photos, discussion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0000"/>
                </a:solidFill>
                <a:effectLst/>
                <a:uLnTx/>
                <a:uFillTx/>
                <a:latin typeface="Calibri"/>
                <a:ea typeface="Calibri"/>
                <a:cs typeface="Calibri"/>
                <a:sym typeface="Calibri"/>
              </a:rPr>
              <a:t>Description:</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23850" algn="just" defTabSz="914400" rtl="0" eaLnBrk="1" fontAlgn="auto" latinLnBrk="0" hangingPunct="1">
              <a:lnSpc>
                <a:spcPct val="100000"/>
              </a:lnSpc>
              <a:spcBef>
                <a:spcPts val="0"/>
              </a:spcBef>
              <a:spcAft>
                <a:spcPts val="0"/>
              </a:spcAft>
              <a:buClr>
                <a:srgbClr val="000000"/>
              </a:buClr>
              <a:buSzPts val="11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Main idea is for the trainees to learn about the content (SLM) by having a vivid direct experience on one simple example of the whole-approach and to reflect upon it, and not by having a lecture about the SLM. Consider these sessions as a rehearsal for each other training activity that follows.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23850" algn="just" defTabSz="914400" rtl="0" eaLnBrk="1" fontAlgn="auto" latinLnBrk="0" hangingPunct="1">
              <a:lnSpc>
                <a:spcPct val="100000"/>
              </a:lnSpc>
              <a:spcBef>
                <a:spcPts val="0"/>
              </a:spcBef>
              <a:spcAft>
                <a:spcPts val="0"/>
              </a:spcAft>
              <a:buClr>
                <a:srgbClr val="000000"/>
              </a:buClr>
              <a:buSzPts val="11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In the best case scenario, this activity starts with trainer taking trainees to a local site, take a park for example; if this is not possible, you can prepare photos and/or videos of some other known parks in the city that trainees might be familiar with, and that you can use as an online site for this particular exercise.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23850" algn="just" defTabSz="914400" rtl="0" eaLnBrk="1" fontAlgn="auto" latinLnBrk="0" hangingPunct="1">
              <a:lnSpc>
                <a:spcPct val="100000"/>
              </a:lnSpc>
              <a:spcBef>
                <a:spcPts val="0"/>
              </a:spcBef>
              <a:spcAft>
                <a:spcPts val="0"/>
              </a:spcAft>
              <a:buClr>
                <a:srgbClr val="000000"/>
              </a:buClr>
              <a:buSzPts val="11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Give your trainees a DETECTIVE role and let them “soak up” the park, let them walk around and observe, ask them to take photos of anything they find interesting (weather in a positive or a negative context). If taking photos is not an option, taking simple notes will do. Focus of this session is on trainees’ investigation and observations, and the idea is for them to capture as many information as they can - this is why it could be easier if they could take photos. Depending on the group dynamic and your own assessment, they can do it in pairs, or by themselves. Guide their observations with questions, for example: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How does the park look like? Is it a nice and safe place for children to play? Are there any animals living in the park? Is it a safe place for animals/birds? Is it pet-friendly? Is it clean or not? Are there garbage cans where people can leave the garbage to keep the park clean? Are there any benches for people to sit and rest? Are there any bird houses? Do you like to spend time in this park? Why yes/no? How often do you spend time here? Would you spend more time if the park is more cleaner/with toys/with better access?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6" name="Google Shape;286;p13"/>
          <p:cNvSpPr/>
          <p:nvPr/>
        </p:nvSpPr>
        <p:spPr>
          <a:xfrm flipH="1">
            <a:off x="6059346" y="2471933"/>
            <a:ext cx="45691" cy="5007064"/>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7" name="Google Shape;287;p13"/>
          <p:cNvSpPr txBox="1"/>
          <p:nvPr/>
        </p:nvSpPr>
        <p:spPr>
          <a:xfrm>
            <a:off x="6134142" y="4565720"/>
            <a:ext cx="1153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45-60 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8" name="Google Shape;288;p13"/>
          <p:cNvSpPr/>
          <p:nvPr/>
        </p:nvSpPr>
        <p:spPr>
          <a:xfrm>
            <a:off x="833036" y="7781408"/>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9" name="Google Shape;289;p13"/>
          <p:cNvSpPr txBox="1"/>
          <p:nvPr/>
        </p:nvSpPr>
        <p:spPr>
          <a:xfrm>
            <a:off x="723325" y="8644525"/>
            <a:ext cx="5877600" cy="7506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TRAINING MATERIAL</a:t>
            </a:r>
            <a:endParaRPr kumimoji="0" sz="1400" b="1" i="0" u="none" strike="noStrike" kern="0" cap="none" spc="0" normalizeH="0" baseline="0" noProof="0">
              <a:ln>
                <a:noFill/>
              </a:ln>
              <a:solidFill>
                <a:srgbClr val="0070C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smartphones (if possible); if not - basic supplies for taking notes (papers/worksheets, pens)</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if visiting onsite is not possible, than videos/photos of the park, computer, projector</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Workbook 2 // SSinDS_SLM presentation</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0" name="Google Shape;290;p13"/>
          <p:cNvSpPr txBox="1"/>
          <p:nvPr/>
        </p:nvSpPr>
        <p:spPr>
          <a:xfrm>
            <a:off x="-3476450" y="4905375"/>
            <a:ext cx="3000000" cy="400200"/>
          </a:xfrm>
          <a:prstGeom prst="rect">
            <a:avLst/>
          </a:prstGeom>
          <a:noFill/>
          <a:ln>
            <a:noFill/>
          </a:ln>
        </p:spPr>
        <p:txBody>
          <a:bodyPr spcFirstLastPara="1" wrap="square" lIns="91425" tIns="91425" rIns="91425" bIns="91425" anchor="t" anchorCtr="0">
            <a:spAutoFit/>
          </a:bodyPr>
          <a:lstStyle/>
          <a:p>
            <a:pPr marL="342900" marR="0" lvl="0" indent="-330200" algn="just" defTabSz="914400" rtl="0" eaLnBrk="1" fontAlgn="auto" latinLnBrk="0" hangingPunct="1">
              <a:lnSpc>
                <a:spcPct val="100000"/>
              </a:lnSpc>
              <a:spcBef>
                <a:spcPts val="0"/>
              </a:spcBef>
              <a:spcAft>
                <a:spcPts val="0"/>
              </a:spcAft>
              <a:buClr>
                <a:srgbClr val="000000"/>
              </a:buClr>
              <a:buSzPts val="1200"/>
              <a:buFont typeface="Calibri"/>
              <a:buAutoNum type="arabicPeriod"/>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1" name="Google Shape;291;p13"/>
          <p:cNvSpPr txBox="1"/>
          <p:nvPr/>
        </p:nvSpPr>
        <p:spPr>
          <a:xfrm>
            <a:off x="692250" y="7807675"/>
            <a:ext cx="5489100" cy="7506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TIPS FOR TRAINERS</a:t>
            </a:r>
            <a:endParaRPr kumimoji="0" sz="1400" b="1" i="0" u="none" strike="noStrike" kern="0" cap="none" spc="0" normalizeH="0" baseline="0" noProof="0">
              <a:ln>
                <a:noFill/>
              </a:ln>
              <a:solidFill>
                <a:srgbClr val="0070C0"/>
              </a:solidFill>
              <a:effectLst/>
              <a:uLnTx/>
              <a:uFillTx/>
              <a:latin typeface="Calibri"/>
              <a:ea typeface="Calibri"/>
              <a:cs typeface="Calibri"/>
              <a:sym typeface="Calibri"/>
            </a:endParaRPr>
          </a:p>
          <a:p>
            <a:pPr marL="457200" marR="136525"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If there are visitors in the park while you’re there with the trainees, you can invite them to join the conversation and give their reflection and ideas on how they see this park and how they think this park can be a better place</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4"/>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97" name="Google Shape;297;p14"/>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98" name="Google Shape;298;p14"/>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14</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99" name="Google Shape;299;p14"/>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00" name="Google Shape;300;p14"/>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301" name="Google Shape;301;p14"/>
          <p:cNvSpPr/>
          <p:nvPr/>
        </p:nvSpPr>
        <p:spPr>
          <a:xfrm rot="10800000">
            <a:off x="62470" y="760848"/>
            <a:ext cx="518950" cy="873632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302" name="Google Shape;302;p14"/>
          <p:cNvSpPr txBox="1"/>
          <p:nvPr/>
        </p:nvSpPr>
        <p:spPr>
          <a:xfrm rot="-5400000">
            <a:off x="-3569348" y="3092665"/>
            <a:ext cx="7820400" cy="492000"/>
          </a:xfrm>
          <a:prstGeom prst="rect">
            <a:avLst/>
          </a:prstGeom>
          <a:noFill/>
          <a:ln>
            <a:noFill/>
          </a:ln>
        </p:spPr>
        <p:txBody>
          <a:bodyPr spcFirstLastPara="1" wrap="square" lIns="0" tIns="0" rIns="0" bIns="0" anchor="t" anchorCtr="0">
            <a:spAutoFit/>
          </a:bodyPr>
          <a:lstStyle/>
          <a:p>
            <a:pPr marL="11939" marR="0" lvl="0" indent="0" algn="l" defTabSz="914400" rtl="0" eaLnBrk="1" fontAlgn="auto" latinLnBrk="0" hangingPunct="1">
              <a:lnSpc>
                <a:spcPct val="99875"/>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TRAINING  SESSION 1 </a:t>
            </a:r>
            <a:endParaRPr kumimoji="0" sz="3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3" name="Google Shape;303;p14"/>
          <p:cNvSpPr/>
          <p:nvPr/>
        </p:nvSpPr>
        <p:spPr>
          <a:xfrm>
            <a:off x="700900" y="6467680"/>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4" name="Google Shape;304;p14"/>
          <p:cNvSpPr/>
          <p:nvPr/>
        </p:nvSpPr>
        <p:spPr>
          <a:xfrm>
            <a:off x="955741" y="870980"/>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5" name="Google Shape;305;p14"/>
          <p:cNvSpPr/>
          <p:nvPr/>
        </p:nvSpPr>
        <p:spPr>
          <a:xfrm>
            <a:off x="5881650" y="2912828"/>
            <a:ext cx="45691" cy="232998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6" name="Google Shape;306;p14"/>
          <p:cNvSpPr txBox="1"/>
          <p:nvPr/>
        </p:nvSpPr>
        <p:spPr>
          <a:xfrm>
            <a:off x="626800" y="1152500"/>
            <a:ext cx="5214900" cy="46488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Methodology</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chosen for this Training Session: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Face to face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Onsite - local site (if possible), e.g. local park or classroom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Mapping the park</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Online platform, e.g. Padlet and discussion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300"/>
              <a:buFont typeface="Arial"/>
              <a:buNone/>
              <a:tabLst/>
              <a:defRPr/>
            </a:pPr>
            <a:endParaRPr kumimoji="0" sz="13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Calibri"/>
                <a:ea typeface="Calibri"/>
                <a:cs typeface="Calibri"/>
                <a:sym typeface="Calibri"/>
              </a:rPr>
              <a:t>Description:</a:t>
            </a:r>
            <a:endParaRPr kumimoji="0" sz="1200" b="0" i="0" u="none" strike="noStrike" kern="0" cap="none" spc="0" normalizeH="0" baseline="0" noProof="0">
              <a:ln>
                <a:noFill/>
              </a:ln>
              <a:solidFill>
                <a:srgbClr val="0B0B0B"/>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Depending on the conditions and your assessment, you can either continue to stay on the local site (e.g. in the park) or come back to your classroom and continue the session inside. The idea of this part of the session is to simply assist your trainees - detectives - in mapping the park. If you come back to your classroom you can either set up “photos exhibition” by using photos that trainees made on the site (e.g. on Padlet platform, let trainees upload their photos so that they can be seen by everyone participating), or simply start a conversation with trainees and guide them with questions -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What are the main attributes of this park we visited? What are your main impressions? How did you feel while we were there? Was it fun you or not? Why? What caught your attention? What did you like and what did you dislike about this park? If some trainees have pets, ask them what do they think if their pets would like this park and spend some time in it playing with other pets?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Assist them in taking notes on the subject (Worksheet 1), and then make a joint map/poster/drawing of detectives’ impressions. You can do that by taking visual notes on the main board, Padlet, or by using simple paper on the wall. Depending on your assessment, you can ask some of the trainees to take that role. </a:t>
            </a:r>
            <a:endParaRPr kumimoji="0" sz="1200" b="0" i="0" u="none" strike="noStrike" kern="0" cap="none" spc="0" normalizeH="0" baseline="0" noProof="0">
              <a:ln>
                <a:noFill/>
              </a:ln>
              <a:solidFill>
                <a:srgbClr val="0B0B0B"/>
              </a:solidFill>
              <a:effectLst/>
              <a:uLnTx/>
              <a:uFillTx/>
              <a:latin typeface="Calibri"/>
              <a:ea typeface="Calibri"/>
              <a:cs typeface="Calibri"/>
              <a:sym typeface="Calibri"/>
            </a:endParaRPr>
          </a:p>
        </p:txBody>
      </p:sp>
      <p:sp>
        <p:nvSpPr>
          <p:cNvPr id="307" name="Google Shape;307;p14"/>
          <p:cNvSpPr txBox="1"/>
          <p:nvPr/>
        </p:nvSpPr>
        <p:spPr>
          <a:xfrm>
            <a:off x="5900767" y="3771847"/>
            <a:ext cx="1153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30-40 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8" name="Google Shape;308;p14"/>
          <p:cNvSpPr/>
          <p:nvPr/>
        </p:nvSpPr>
        <p:spPr>
          <a:xfrm>
            <a:off x="748344" y="7865521"/>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9" name="Google Shape;309;p14"/>
          <p:cNvSpPr/>
          <p:nvPr/>
        </p:nvSpPr>
        <p:spPr>
          <a:xfrm>
            <a:off x="840651" y="9127484"/>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14"/>
          <p:cNvSpPr txBox="1"/>
          <p:nvPr/>
        </p:nvSpPr>
        <p:spPr>
          <a:xfrm>
            <a:off x="751904" y="6085529"/>
            <a:ext cx="3153900" cy="2274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BREAK</a:t>
            </a:r>
            <a:endParaRPr kumimoji="0" sz="14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311" name="Google Shape;311;p14"/>
          <p:cNvSpPr/>
          <p:nvPr/>
        </p:nvSpPr>
        <p:spPr>
          <a:xfrm flipH="1">
            <a:off x="5920697" y="5961125"/>
            <a:ext cx="45691" cy="48372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2" name="Google Shape;312;p14"/>
          <p:cNvSpPr txBox="1"/>
          <p:nvPr/>
        </p:nvSpPr>
        <p:spPr>
          <a:xfrm>
            <a:off x="6091267" y="5898514"/>
            <a:ext cx="11535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10 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3" name="Google Shape;313;p14"/>
          <p:cNvSpPr/>
          <p:nvPr/>
        </p:nvSpPr>
        <p:spPr>
          <a:xfrm>
            <a:off x="708050" y="5917493"/>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4" name="Google Shape;314;p14"/>
          <p:cNvSpPr txBox="1"/>
          <p:nvPr/>
        </p:nvSpPr>
        <p:spPr>
          <a:xfrm>
            <a:off x="675188" y="6488300"/>
            <a:ext cx="5127600" cy="12585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TIPS FOR TRAINERS</a:t>
            </a:r>
            <a:endParaRPr kumimoji="0" sz="1400" b="1" i="0" u="none" strike="noStrike" kern="0" cap="none" spc="0" normalizeH="0" baseline="0" noProof="0">
              <a:ln>
                <a:noFill/>
              </a:ln>
              <a:solidFill>
                <a:srgbClr val="0070C0"/>
              </a:solidFill>
              <a:effectLst/>
              <a:uLnTx/>
              <a:uFillTx/>
              <a:latin typeface="Calibri"/>
              <a:ea typeface="Calibri"/>
              <a:cs typeface="Calibri"/>
              <a:sym typeface="Calibri"/>
            </a:endParaRPr>
          </a:p>
          <a:p>
            <a:pPr marL="457200" marR="136525"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It could be easier and more interactive to continue the session in the classroom so you might want to come back after the initial session in the park is done and completed</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136525"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Make sure to keep all the notes you and your trainees made during this activity, so that they stay available in case anyone wants to come back to those notes later during the session </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5" name="Google Shape;315;p14"/>
          <p:cNvSpPr txBox="1"/>
          <p:nvPr/>
        </p:nvSpPr>
        <p:spPr>
          <a:xfrm>
            <a:off x="675202" y="8012300"/>
            <a:ext cx="5840100" cy="9756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TRAINING MATERIALS</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136525" lvl="0" indent="-292100" algn="l" defTabSz="914400" rtl="0" eaLnBrk="1" fontAlgn="auto" latinLnBrk="0" hangingPunct="1">
              <a:lnSpc>
                <a:spcPct val="112916"/>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papers, pens, colored pens</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136525" lvl="0" indent="-292100" algn="l" defTabSz="914400" rtl="0" eaLnBrk="1" fontAlgn="auto" latinLnBrk="0" hangingPunct="1">
              <a:lnSpc>
                <a:spcPct val="112916"/>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Worksheets 1, Large paper for map/poster/visual notes of joint impressions</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computer, projector, online platform (e.g. Padlet)</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Workbook 2 - SSinDS_SLM presentation </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6" name="Google Shape;316;p14"/>
          <p:cNvSpPr txBox="1"/>
          <p:nvPr/>
        </p:nvSpPr>
        <p:spPr>
          <a:xfrm>
            <a:off x="723328" y="944150"/>
            <a:ext cx="1579800" cy="2121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TRAINING ACTIVITY 2:</a:t>
            </a:r>
            <a:endParaRPr kumimoji="0" sz="1300" b="0" i="0" u="none" strike="noStrike" kern="0" cap="none" spc="0" normalizeH="0" baseline="0" noProof="0">
              <a:ln>
                <a:noFill/>
              </a:ln>
              <a:solidFill>
                <a:srgbClr val="0070C0"/>
              </a:solidFill>
              <a:effectLst/>
              <a:uLnTx/>
              <a:uFillTx/>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g115f7219eb8_0_22"/>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322" name="Google Shape;322;g115f7219eb8_0_22"/>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323" name="Google Shape;323;g115f7219eb8_0_22"/>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14</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24" name="Google Shape;324;g115f7219eb8_0_22"/>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25" name="Google Shape;325;g115f7219eb8_0_22"/>
          <p:cNvPicPr preferRelativeResize="0"/>
          <p:nvPr/>
        </p:nvPicPr>
        <p:blipFill rotWithShape="1">
          <a:blip r:embed="rId5">
            <a:alphaModFix/>
          </a:blip>
          <a:srcRect/>
          <a:stretch/>
        </p:blipFill>
        <p:spPr>
          <a:xfrm>
            <a:off x="-125877" y="9593580"/>
            <a:ext cx="7497100" cy="464820"/>
          </a:xfrm>
          <a:prstGeom prst="rect">
            <a:avLst/>
          </a:prstGeom>
          <a:noFill/>
          <a:ln>
            <a:noFill/>
          </a:ln>
        </p:spPr>
      </p:pic>
      <p:sp>
        <p:nvSpPr>
          <p:cNvPr id="326" name="Google Shape;326;g115f7219eb8_0_22"/>
          <p:cNvSpPr/>
          <p:nvPr/>
        </p:nvSpPr>
        <p:spPr>
          <a:xfrm rot="10800000">
            <a:off x="63431"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327" name="Google Shape;327;g115f7219eb8_0_22"/>
          <p:cNvSpPr txBox="1"/>
          <p:nvPr/>
        </p:nvSpPr>
        <p:spPr>
          <a:xfrm rot="-5400000">
            <a:off x="-3569348" y="3092665"/>
            <a:ext cx="7820400" cy="492000"/>
          </a:xfrm>
          <a:prstGeom prst="rect">
            <a:avLst/>
          </a:prstGeom>
          <a:noFill/>
          <a:ln>
            <a:noFill/>
          </a:ln>
        </p:spPr>
        <p:txBody>
          <a:bodyPr spcFirstLastPara="1" wrap="square" lIns="0" tIns="0" rIns="0" bIns="0" anchor="t" anchorCtr="0">
            <a:spAutoFit/>
          </a:bodyPr>
          <a:lstStyle/>
          <a:p>
            <a:pPr marL="11939" marR="0" lvl="0" indent="0" algn="l" defTabSz="914400" rtl="0" eaLnBrk="1" fontAlgn="auto" latinLnBrk="0" hangingPunct="1">
              <a:lnSpc>
                <a:spcPct val="99875"/>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TRAINING  SESSION 1 </a:t>
            </a:r>
            <a:endParaRPr kumimoji="0" sz="3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28" name="Google Shape;328;g115f7219eb8_0_22"/>
          <p:cNvSpPr/>
          <p:nvPr/>
        </p:nvSpPr>
        <p:spPr>
          <a:xfrm>
            <a:off x="955741" y="87098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9" name="Google Shape;329;g115f7219eb8_0_22"/>
          <p:cNvSpPr txBox="1"/>
          <p:nvPr/>
        </p:nvSpPr>
        <p:spPr>
          <a:xfrm>
            <a:off x="626800" y="1152500"/>
            <a:ext cx="5180400" cy="12972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1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Methodology</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chosen for this Training Session: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Face to face in a classroom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Interactive and participatory - Identifying possible solutions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Online platform, e.g. Padlet and discussion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100"/>
              <a:buFont typeface="Arial"/>
              <a:buNone/>
              <a:tabLst/>
              <a:defRPr/>
            </a:pPr>
            <a:endParaRPr kumimoji="0" sz="13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100"/>
              <a:buFont typeface="Arial"/>
              <a:buNone/>
              <a:tabLst/>
              <a:defRPr/>
            </a:pPr>
            <a:r>
              <a:rPr kumimoji="0" lang="en-US" sz="1300" b="1" i="0" u="none" strike="noStrike" kern="0" cap="none" spc="0" normalizeH="0" baseline="0" noProof="0">
                <a:ln>
                  <a:noFill/>
                </a:ln>
                <a:solidFill>
                  <a:srgbClr val="000000"/>
                </a:solidFill>
                <a:effectLst/>
                <a:uLnTx/>
                <a:uFillTx/>
                <a:latin typeface="Calibri"/>
                <a:ea typeface="Calibri"/>
                <a:cs typeface="Calibri"/>
                <a:sym typeface="Calibri"/>
              </a:rPr>
              <a:t>Description:</a:t>
            </a:r>
            <a:endParaRPr kumimoji="0" sz="1200" b="0" i="1" u="none" strike="noStrike" kern="0" cap="none" spc="0" normalizeH="0" baseline="0" noProof="0">
              <a:ln>
                <a:noFill/>
              </a:ln>
              <a:solidFill>
                <a:srgbClr val="0B0B0B"/>
              </a:solidFill>
              <a:effectLst/>
              <a:uLnTx/>
              <a:uFillTx/>
              <a:latin typeface="Calibri"/>
              <a:ea typeface="Calibri"/>
              <a:cs typeface="Calibri"/>
              <a:sym typeface="Calibri"/>
            </a:endParaRPr>
          </a:p>
        </p:txBody>
      </p:sp>
      <p:sp>
        <p:nvSpPr>
          <p:cNvPr id="330" name="Google Shape;330;g115f7219eb8_0_22"/>
          <p:cNvSpPr txBox="1"/>
          <p:nvPr/>
        </p:nvSpPr>
        <p:spPr>
          <a:xfrm>
            <a:off x="5957917" y="3963064"/>
            <a:ext cx="1153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45 - 60 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1" name="Google Shape;331;g115f7219eb8_0_22"/>
          <p:cNvSpPr/>
          <p:nvPr/>
        </p:nvSpPr>
        <p:spPr>
          <a:xfrm>
            <a:off x="748344" y="8094121"/>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2" name="Google Shape;332;g115f7219eb8_0_22"/>
          <p:cNvSpPr/>
          <p:nvPr/>
        </p:nvSpPr>
        <p:spPr>
          <a:xfrm>
            <a:off x="840651" y="9279884"/>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3" name="Google Shape;333;g115f7219eb8_0_22"/>
          <p:cNvSpPr/>
          <p:nvPr/>
        </p:nvSpPr>
        <p:spPr>
          <a:xfrm>
            <a:off x="717575" y="6877305"/>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4" name="Google Shape;334;g115f7219eb8_0_22"/>
          <p:cNvSpPr/>
          <p:nvPr/>
        </p:nvSpPr>
        <p:spPr>
          <a:xfrm>
            <a:off x="5847150" y="2970350"/>
            <a:ext cx="45691" cy="2640155"/>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5" name="Google Shape;335;g115f7219eb8_0_22"/>
          <p:cNvSpPr txBox="1"/>
          <p:nvPr/>
        </p:nvSpPr>
        <p:spPr>
          <a:xfrm>
            <a:off x="675188" y="6945500"/>
            <a:ext cx="5127600" cy="10893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TIPS FOR TRAINERS</a:t>
            </a:r>
            <a:endParaRPr kumimoji="0" sz="1400" b="1" i="0" u="none" strike="noStrike" kern="0" cap="none" spc="0" normalizeH="0" baseline="0" noProof="0">
              <a:ln>
                <a:noFill/>
              </a:ln>
              <a:solidFill>
                <a:srgbClr val="0070C0"/>
              </a:solidFill>
              <a:effectLst/>
              <a:uLnTx/>
              <a:uFillTx/>
              <a:latin typeface="Calibri"/>
              <a:ea typeface="Calibri"/>
              <a:cs typeface="Calibri"/>
              <a:sym typeface="Calibri"/>
            </a:endParaRPr>
          </a:p>
          <a:p>
            <a:pPr marL="457200" marR="136525"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In the 2nd session you will come back to these trainees’ ideas, so make sure to keep them available somewhere (worksheets) - either on the walls (if they made drawings, poems, worksheets), or online on the platform like Padlet; It will be important for trainees to be able to connect again with their own ideas for improvement.</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6" name="Google Shape;336;g115f7219eb8_0_22"/>
          <p:cNvSpPr txBox="1"/>
          <p:nvPr/>
        </p:nvSpPr>
        <p:spPr>
          <a:xfrm>
            <a:off x="675201" y="8164700"/>
            <a:ext cx="5421000" cy="9756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TRAINING MATERIALS</a:t>
            </a:r>
            <a:endParaRPr kumimoji="0" sz="1400" b="1" i="0" u="none" strike="noStrike" kern="0" cap="none" spc="0" normalizeH="0" baseline="0" noProof="0">
              <a:ln>
                <a:noFill/>
              </a:ln>
              <a:solidFill>
                <a:srgbClr val="0070C0"/>
              </a:solidFill>
              <a:effectLst/>
              <a:uLnTx/>
              <a:uFillTx/>
              <a:latin typeface="Calibri"/>
              <a:ea typeface="Calibri"/>
              <a:cs typeface="Calibri"/>
              <a:sym typeface="Calibri"/>
            </a:endParaRPr>
          </a:p>
          <a:p>
            <a:pPr marL="457200" marR="136525" lvl="0" indent="-292100" algn="l" defTabSz="914400" rtl="0" eaLnBrk="1" fontAlgn="auto" latinLnBrk="0" hangingPunct="1">
              <a:lnSpc>
                <a:spcPct val="112916"/>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various art supplies, papers, pens, colored pens</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136525" lvl="0" indent="-292100" algn="l" defTabSz="914400" rtl="0" eaLnBrk="1" fontAlgn="auto" latinLnBrk="0" hangingPunct="1">
              <a:lnSpc>
                <a:spcPct val="112916"/>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Worksheet 2</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computer, projector, online platform (e.g. Padlet)</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100" b="0" i="0" u="none" strike="noStrike" kern="0" cap="none" spc="0" normalizeH="0" baseline="0" noProof="0">
                <a:ln>
                  <a:noFill/>
                </a:ln>
                <a:solidFill>
                  <a:srgbClr val="000000"/>
                </a:solidFill>
                <a:effectLst/>
                <a:uLnTx/>
                <a:uFillTx/>
                <a:latin typeface="Calibri"/>
                <a:ea typeface="Calibri"/>
                <a:cs typeface="Calibri"/>
                <a:sym typeface="Calibri"/>
              </a:rPr>
              <a:t>Workbook 2 - SSinDS_SLM presentation, Video 1_Why Behind SL </a:t>
            </a:r>
            <a:endParaRPr kumimoji="0" sz="11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7" name="Google Shape;337;g115f7219eb8_0_22"/>
          <p:cNvSpPr txBox="1"/>
          <p:nvPr/>
        </p:nvSpPr>
        <p:spPr>
          <a:xfrm>
            <a:off x="723331" y="944161"/>
            <a:ext cx="3153900" cy="2121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TRAINING ACTIVITY 3:</a:t>
            </a:r>
            <a:endParaRPr kumimoji="0" sz="13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338" name="Google Shape;338;g115f7219eb8_0_22"/>
          <p:cNvSpPr txBox="1"/>
          <p:nvPr/>
        </p:nvSpPr>
        <p:spPr>
          <a:xfrm>
            <a:off x="657625" y="2374300"/>
            <a:ext cx="5127600" cy="45252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When you set up the “exhibition” and had this conversation around things that trainees like and/or dislike in the park with all the notes taken as part of the mapping exercise, now turn around the conversation guiding them with a key question -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What do you think, what would make this park a better place for children, adults and/or animals?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Let them now move from a previously taken detective role into the role of a PROBLEM-SOLVER so that they can reflect upon their own observations with concrete ideas for improvement, but without calling it a reflection :) Let them reflect in a way to picture their own imaginary perfect park, and let them focus on just one attribute if they want to (e.g. some might want to focus just on making it a better place for animals, e.g. birds or dogs). Let them write down some ideas on how to make this park a better place, let them draw some of the ideas or even write a poem about it (Worksheet 2). In an ideal scenario, this task should be done individually, so that every trainee has a chance to share her/his own vision of a better place, without making compromises. Leaning on your assessment and following group dynamic, you can decide to let them do it in pairs, for example.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End this part of the session by sharing students’ imaginary ideas - drawings/poems/words. Again, you make them available online or just place them on the wall. Invite each of the trainee to present/share own ideas for improvement with others, invite them to comment on each other ideas, especially if you notice they have different ideas and perspectives. Let them know this is just the beginning and that you will come back to these ideas later on.</a:t>
            </a:r>
            <a:endParaRPr kumimoji="0" sz="1200" b="0" i="0" u="none" strike="noStrike" kern="0" cap="none" spc="0" normalizeH="0" baseline="0" noProof="0">
              <a:ln>
                <a:noFill/>
              </a:ln>
              <a:solidFill>
                <a:srgbClr val="0B0B0B"/>
              </a:solidFill>
              <a:effectLst/>
              <a:uLnTx/>
              <a:uFillTx/>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3"/>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332" name="Google Shape;332;p3"/>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333" name="Google Shape;333;p3"/>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03</a:t>
            </a:r>
            <a:endParaRPr sz="1400" b="0" i="0" u="none" strike="noStrike" cap="none">
              <a:solidFill>
                <a:srgbClr val="000000"/>
              </a:solidFill>
              <a:latin typeface="Arial"/>
              <a:ea typeface="Arial"/>
              <a:cs typeface="Arial"/>
              <a:sym typeface="Arial"/>
            </a:endParaRPr>
          </a:p>
        </p:txBody>
      </p:sp>
      <p:sp>
        <p:nvSpPr>
          <p:cNvPr id="334" name="Google Shape;334;p3"/>
          <p:cNvSpPr txBox="1"/>
          <p:nvPr/>
        </p:nvSpPr>
        <p:spPr>
          <a:xfrm>
            <a:off x="490921" y="937466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335" name="Google Shape;335;p3"/>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336" name="Google Shape;336;p3"/>
          <p:cNvSpPr txBox="1"/>
          <p:nvPr/>
        </p:nvSpPr>
        <p:spPr>
          <a:xfrm>
            <a:off x="950835" y="921987"/>
            <a:ext cx="5873444" cy="7486793"/>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200"/>
              <a:buFont typeface="Arial"/>
              <a:buNone/>
            </a:pPr>
            <a:r>
              <a:rPr lang="en-US" sz="1200" b="1" i="0" u="none" strike="noStrike" cap="none" dirty="0">
                <a:solidFill>
                  <a:schemeClr val="dk1"/>
                </a:solidFill>
                <a:latin typeface="Calibri"/>
                <a:ea typeface="Calibri"/>
                <a:cs typeface="Calibri"/>
                <a:sym typeface="Calibri"/>
              </a:rPr>
              <a:t>1. Introduction.</a:t>
            </a:r>
            <a:endParaRPr sz="12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80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This document, addressed to future Trainers of the Sustainable Service in DS Training Program, includes the practical, experiential and hands-on learning approach of this ERASMUS+ project.</a:t>
            </a:r>
            <a:endParaRPr sz="12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Throughout this document, future trainers will find 7 Training Activities or, as we have called them, </a:t>
            </a:r>
            <a:r>
              <a:rPr lang="en-US" sz="1200" b="1" i="0" u="none" strike="noStrike" cap="none" dirty="0">
                <a:solidFill>
                  <a:schemeClr val="dk1"/>
                </a:solidFill>
                <a:latin typeface="Calibri"/>
                <a:ea typeface="Calibri"/>
                <a:cs typeface="Calibri"/>
                <a:sym typeface="Calibri"/>
              </a:rPr>
              <a:t>Service-Learning Training Activities</a:t>
            </a:r>
            <a:r>
              <a:rPr lang="en-US" sz="1200" b="0" i="0" u="none" strike="noStrike" cap="none" dirty="0">
                <a:solidFill>
                  <a:schemeClr val="dk1"/>
                </a:solidFill>
                <a:latin typeface="Calibri"/>
                <a:ea typeface="Calibri"/>
                <a:cs typeface="Calibri"/>
                <a:sym typeface="Calibri"/>
              </a:rPr>
              <a:t> (SLTA) designed for training Persons with Down Syndrome (PDS) and their Supports in how to develop SDG Projects in their communities following a Service-Learning approach.</a:t>
            </a:r>
            <a:endParaRPr sz="12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These 7 SLTA integrated by different training sessions, include guidelines for its implementation and proper use of the Training Materials and the SUSTAINABLE SERVICE-DS e-Training Tool. The SLTA have been designed to be implemented with the common participation of PDS and Supports (relatives, down syndrome professionals, members of their communities, etc.) where they will be able to acquire and develop their sustainability competences through sharing capabilities and cooperation. </a:t>
            </a:r>
            <a:endParaRPr sz="12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The 7 SLTA can be developed through Face-to-Face and Online Training Sessions and include practical activities named, Group Dynamics (GD), Practical Activities (PA) and Experiential Activities (EA). </a:t>
            </a:r>
            <a:endParaRPr sz="12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The 7 SLTA have been called:</a:t>
            </a:r>
            <a:endParaRPr sz="12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60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Understanding SDG and their potential for improving society and communities.</a:t>
            </a:r>
            <a:endParaRPr sz="12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60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Understanding Service-Learning as a way to increase my competences experientially.</a:t>
            </a:r>
            <a:endParaRPr sz="12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60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Identifying needs in my community.</a:t>
            </a:r>
            <a:endParaRPr sz="12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60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Addressing community needs through community engagement.</a:t>
            </a:r>
            <a:endParaRPr sz="12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60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Defining the service.</a:t>
            </a:r>
            <a:endParaRPr sz="12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60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Deploying and assessing the service.</a:t>
            </a:r>
            <a:endParaRPr sz="1200" b="0" i="0" u="none" strike="noStrike" cap="none" dirty="0">
              <a:solidFill>
                <a:schemeClr val="dk1"/>
              </a:solidFill>
              <a:latin typeface="Calibri"/>
              <a:ea typeface="Calibri"/>
              <a:cs typeface="Calibri"/>
              <a:sym typeface="Calibri"/>
            </a:endParaRPr>
          </a:p>
          <a:p>
            <a:pPr marL="342900" marR="0" lvl="0" indent="-342900" algn="just" rtl="0">
              <a:lnSpc>
                <a:spcPct val="100000"/>
              </a:lnSpc>
              <a:spcBef>
                <a:spcPts val="60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Communicating the results.</a:t>
            </a:r>
            <a:endParaRPr sz="12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The SLTA have been developed as a set of Tangible Templates including, among others, the learning objectives, step-by-step actions, competences to acquire, the recommended methodology, number of recommended trainees and training sessions, duration, resources and tools needed, assessment methods and how to use the Training Materials and the Sustainable-Service e-Training Tool.</a:t>
            </a:r>
            <a:endParaRPr sz="12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600"/>
              </a:spcBef>
              <a:spcAft>
                <a:spcPts val="0"/>
              </a:spcAft>
              <a:buClr>
                <a:srgbClr val="000000"/>
              </a:buClr>
              <a:buSzPts val="1200"/>
              <a:buFont typeface="Arial"/>
              <a:buNone/>
            </a:pPr>
            <a:r>
              <a:rPr lang="en-US" sz="1200" b="0" i="0" u="none" strike="noStrike" cap="none" dirty="0">
                <a:solidFill>
                  <a:schemeClr val="dk1"/>
                </a:solidFill>
                <a:latin typeface="Calibri"/>
                <a:ea typeface="Calibri"/>
                <a:cs typeface="Calibri"/>
                <a:sym typeface="Calibri"/>
              </a:rPr>
              <a:t>In the next pages, you will find first a recommendation of how to introduce the SDGs to Persons with Down Syndrome. After that, we will explain to you the practical, logic and sequential approach of the Learning Journey proposed in the Training Program and, finally, you will find the 7 Templates for implementing each of the SLTA.</a:t>
            </a:r>
            <a:endParaRPr sz="1200" b="0" i="0" u="none" strike="noStrike" cap="none" dirty="0">
              <a:solidFill>
                <a:schemeClr val="dk1"/>
              </a:solidFill>
              <a:latin typeface="Calibri"/>
              <a:ea typeface="Calibri"/>
              <a:cs typeface="Calibri"/>
              <a:sym typeface="Calibri"/>
            </a:endParaRPr>
          </a:p>
        </p:txBody>
      </p:sp>
      <p:sp>
        <p:nvSpPr>
          <p:cNvPr id="337" name="Google Shape;337;p3"/>
          <p:cNvSpPr/>
          <p:nvPr/>
        </p:nvSpPr>
        <p:spPr>
          <a:xfrm rot="-5400000">
            <a:off x="211999" y="2343349"/>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338" name="Google Shape;338;p3"/>
          <p:cNvSpPr/>
          <p:nvPr/>
        </p:nvSpPr>
        <p:spPr>
          <a:xfrm rot="-5400000">
            <a:off x="211999" y="1760883"/>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339" name="Google Shape;339;p3"/>
          <p:cNvSpPr/>
          <p:nvPr/>
        </p:nvSpPr>
        <p:spPr>
          <a:xfrm rot="-5400000">
            <a:off x="216906" y="119340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340" name="Google Shape;340;p3"/>
          <p:cNvSpPr/>
          <p:nvPr/>
        </p:nvSpPr>
        <p:spPr>
          <a:xfrm rot="-5400000">
            <a:off x="216906" y="63972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7"/>
          <p:cNvSpPr/>
          <p:nvPr/>
        </p:nvSpPr>
        <p:spPr>
          <a:xfrm rot="10800000">
            <a:off x="67695" y="759758"/>
            <a:ext cx="518950" cy="873741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344" name="Google Shape;344;p17"/>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345" name="Google Shape;345;p17"/>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346" name="Google Shape;346;p17"/>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17</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7" name="Google Shape;347;p17"/>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48" name="Google Shape;348;p17"/>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349" name="Google Shape;349;p17"/>
          <p:cNvSpPr txBox="1"/>
          <p:nvPr/>
        </p:nvSpPr>
        <p:spPr>
          <a:xfrm rot="-5400000">
            <a:off x="-3569348" y="3092665"/>
            <a:ext cx="7820400" cy="492000"/>
          </a:xfrm>
          <a:prstGeom prst="rect">
            <a:avLst/>
          </a:prstGeom>
          <a:noFill/>
          <a:ln>
            <a:noFill/>
          </a:ln>
        </p:spPr>
        <p:txBody>
          <a:bodyPr spcFirstLastPara="1" wrap="square" lIns="0" tIns="0" rIns="0" bIns="0" anchor="t" anchorCtr="0">
            <a:spAutoFit/>
          </a:bodyPr>
          <a:lstStyle/>
          <a:p>
            <a:pPr marL="11939" marR="0" lvl="0" indent="0" algn="l" defTabSz="914400" rtl="0" eaLnBrk="1" fontAlgn="auto" latinLnBrk="0" hangingPunct="1">
              <a:lnSpc>
                <a:spcPct val="99875"/>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TRAINING  SESSION 2 </a:t>
            </a:r>
            <a:endParaRPr kumimoji="0" sz="3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50" name="Google Shape;350;p17"/>
          <p:cNvSpPr txBox="1"/>
          <p:nvPr/>
        </p:nvSpPr>
        <p:spPr>
          <a:xfrm>
            <a:off x="723325" y="877800"/>
            <a:ext cx="4953600" cy="13275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0000"/>
                </a:solidFill>
                <a:effectLst/>
                <a:uLnTx/>
                <a:uFillTx/>
                <a:latin typeface="Calibri"/>
                <a:ea typeface="Calibri"/>
                <a:cs typeface="Calibri"/>
                <a:sym typeface="Calibri"/>
              </a:rPr>
              <a:t>Content:</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645795"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SLM Best practices - understanding the SL learning platform better and getting inspired</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00000"/>
              </a:lnSpc>
              <a:spcBef>
                <a:spcPts val="1000"/>
              </a:spcBef>
              <a:spcAft>
                <a:spcPts val="100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Community Heros and Their Superpowers - Boosting (civic) identity of trainees as community heroes - critical thinking, debating, augmenting, developing civic competence)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1" name="Google Shape;351;p17"/>
          <p:cNvSpPr txBox="1"/>
          <p:nvPr/>
        </p:nvSpPr>
        <p:spPr>
          <a:xfrm>
            <a:off x="6057942" y="1258506"/>
            <a:ext cx="1086300" cy="227400"/>
          </a:xfrm>
          <a:prstGeom prst="rect">
            <a:avLst/>
          </a:prstGeom>
          <a:noFill/>
          <a:ln>
            <a:noFill/>
          </a:ln>
        </p:spPr>
        <p:txBody>
          <a:bodyPr spcFirstLastPara="1" wrap="square" lIns="0" tIns="11925" rIns="0" bIns="0" anchor="t" anchorCtr="0">
            <a:spAutoFit/>
          </a:bodyPr>
          <a:lstStyle/>
          <a:p>
            <a:pPr marL="11939"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DURATION</a:t>
            </a:r>
            <a:endParaRPr kumimoji="0" sz="14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352" name="Google Shape;352;p17"/>
          <p:cNvSpPr txBox="1"/>
          <p:nvPr/>
        </p:nvSpPr>
        <p:spPr>
          <a:xfrm>
            <a:off x="723331" y="2296313"/>
            <a:ext cx="3153900" cy="2121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TRAINING ACTIVITY 4:</a:t>
            </a:r>
            <a:endParaRPr kumimoji="0" sz="13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353" name="Google Shape;353;p17"/>
          <p:cNvSpPr/>
          <p:nvPr/>
        </p:nvSpPr>
        <p:spPr>
          <a:xfrm>
            <a:off x="1168801" y="22140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4" name="Google Shape;354;p17"/>
          <p:cNvSpPr/>
          <p:nvPr/>
        </p:nvSpPr>
        <p:spPr>
          <a:xfrm>
            <a:off x="5906916" y="12051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5" name="Google Shape;355;p17"/>
          <p:cNvSpPr/>
          <p:nvPr/>
        </p:nvSpPr>
        <p:spPr>
          <a:xfrm>
            <a:off x="1168801" y="869955"/>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6" name="Google Shape;356;p17"/>
          <p:cNvSpPr txBox="1"/>
          <p:nvPr/>
        </p:nvSpPr>
        <p:spPr>
          <a:xfrm>
            <a:off x="6099281" y="1529296"/>
            <a:ext cx="8790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2 HOURS</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7" name="Google Shape;357;p17"/>
          <p:cNvSpPr txBox="1"/>
          <p:nvPr/>
        </p:nvSpPr>
        <p:spPr>
          <a:xfrm>
            <a:off x="635623" y="2505086"/>
            <a:ext cx="5271300" cy="46908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0000"/>
                </a:solidFill>
                <a:effectLst/>
                <a:uLnTx/>
                <a:uFillTx/>
                <a:latin typeface="Calibri"/>
                <a:ea typeface="Calibri"/>
                <a:cs typeface="Calibri"/>
                <a:sym typeface="Calibri"/>
              </a:rPr>
              <a:t>Methodology</a:t>
            </a: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 chosen for this Training Session: </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Face to face</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Online Synchronous  </a:t>
            </a:r>
            <a:endParaRPr kumimoji="0" sz="13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0000"/>
                </a:solidFill>
                <a:effectLst/>
                <a:uLnTx/>
                <a:uFillTx/>
                <a:latin typeface="Calibri"/>
                <a:ea typeface="Calibri"/>
                <a:cs typeface="Calibri"/>
                <a:sym typeface="Calibri"/>
              </a:rPr>
              <a:t>Description:</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3655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This activity is focused on some of the real SL examples that can assist trainees in better understanding some of the basic conceptual concepts of SLM, the importance of synergizing and balancing learning and service, as well as to get inspired by other projects and other students’ ideas.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3655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Watch together videos and guide your trainees after each video to reflect upon learning moments (Worksheet 3). You cam frame the discussion in the context of “Community Heroes and Their Superpowers”. Ask them questions like: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Did you like this video, why, explain?</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What was the best for you in this video?</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Do you think people like those who help improve their communities can be called community heroes?</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What did those community heroes did? What ‘superpowers’ were their using? Ask them if they recognise some of those superpowers within themselves? What of those powers do you have? What superpowers do we have as a team?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You can pair them or make them work in small groups (depending on the number of participants), and invite them to map their own superpowers as individuals and as a team (Worksheet 4). Again, it is important to keep all those notes and/or drawings in a way you find most appropriate.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3655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Discuss all those superpowers detected, invite them to share their own work done individually, in pairs or in small groups.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8" name="Google Shape;358;p17"/>
          <p:cNvSpPr/>
          <p:nvPr/>
        </p:nvSpPr>
        <p:spPr>
          <a:xfrm>
            <a:off x="5952633" y="3096912"/>
            <a:ext cx="45691" cy="330111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9" name="Google Shape;359;p17"/>
          <p:cNvSpPr txBox="1"/>
          <p:nvPr/>
        </p:nvSpPr>
        <p:spPr>
          <a:xfrm>
            <a:off x="6034339" y="4420188"/>
            <a:ext cx="1153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30-40 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0" name="Google Shape;360;p17"/>
          <p:cNvSpPr/>
          <p:nvPr/>
        </p:nvSpPr>
        <p:spPr>
          <a:xfrm>
            <a:off x="888623" y="8788747"/>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1" name="Google Shape;361;p17"/>
          <p:cNvSpPr/>
          <p:nvPr/>
        </p:nvSpPr>
        <p:spPr>
          <a:xfrm>
            <a:off x="805901" y="7189683"/>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2" name="Google Shape;362;p17"/>
          <p:cNvSpPr txBox="1"/>
          <p:nvPr/>
        </p:nvSpPr>
        <p:spPr>
          <a:xfrm>
            <a:off x="723317" y="7770526"/>
            <a:ext cx="3153900" cy="2121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TIPS FOR TRAINERS</a:t>
            </a:r>
            <a:endParaRPr kumimoji="0" sz="13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363" name="Google Shape;363;p17"/>
          <p:cNvSpPr txBox="1"/>
          <p:nvPr/>
        </p:nvSpPr>
        <p:spPr>
          <a:xfrm>
            <a:off x="723325" y="7952750"/>
            <a:ext cx="5716200" cy="831000"/>
          </a:xfrm>
          <a:prstGeom prst="rect">
            <a:avLst/>
          </a:prstGeom>
          <a:noFill/>
          <a:ln>
            <a:noFill/>
          </a:ln>
        </p:spPr>
        <p:txBody>
          <a:bodyPr spcFirstLastPara="1" wrap="square" lIns="91425" tIns="45700" rIns="91425" bIns="45700" anchor="t" anchorCtr="0">
            <a:spAutoFit/>
          </a:bodyPr>
          <a:lstStyle/>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Work in small mixed groups of persons with different capabilities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Use both the reflection and dialogue techniques in each small group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Bring all the ideas on personal and team superpowers to the board and help trainees to relate those with themselves (individually and as a team)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4" name="Google Shape;364;p17"/>
          <p:cNvSpPr txBox="1"/>
          <p:nvPr/>
        </p:nvSpPr>
        <p:spPr>
          <a:xfrm>
            <a:off x="882100" y="7359700"/>
            <a:ext cx="3153900" cy="2121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BREAK</a:t>
            </a:r>
            <a:endParaRPr kumimoji="0" sz="13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365" name="Google Shape;365;p17"/>
          <p:cNvSpPr/>
          <p:nvPr/>
        </p:nvSpPr>
        <p:spPr>
          <a:xfrm>
            <a:off x="840824" y="7683728"/>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6" name="Google Shape;366;p17"/>
          <p:cNvSpPr txBox="1"/>
          <p:nvPr/>
        </p:nvSpPr>
        <p:spPr>
          <a:xfrm>
            <a:off x="6114445" y="7305649"/>
            <a:ext cx="11535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10 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7" name="Google Shape;367;p17"/>
          <p:cNvSpPr/>
          <p:nvPr/>
        </p:nvSpPr>
        <p:spPr>
          <a:xfrm flipH="1">
            <a:off x="5952650" y="7222600"/>
            <a:ext cx="45691" cy="48372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8" name="Google Shape;368;p17"/>
          <p:cNvSpPr txBox="1"/>
          <p:nvPr/>
        </p:nvSpPr>
        <p:spPr>
          <a:xfrm>
            <a:off x="647117" y="8837326"/>
            <a:ext cx="3153900" cy="2121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TRAINING MATERIALS</a:t>
            </a:r>
            <a:endParaRPr kumimoji="0" sz="13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369" name="Google Shape;369;p17"/>
          <p:cNvSpPr txBox="1"/>
          <p:nvPr/>
        </p:nvSpPr>
        <p:spPr>
          <a:xfrm>
            <a:off x="647125" y="8943350"/>
            <a:ext cx="5716200" cy="461700"/>
          </a:xfrm>
          <a:prstGeom prst="rect">
            <a:avLst/>
          </a:prstGeom>
          <a:noFill/>
          <a:ln>
            <a:noFill/>
          </a:ln>
        </p:spPr>
        <p:txBody>
          <a:bodyPr spcFirstLastPara="1" wrap="square" lIns="91425" tIns="45700" rIns="91425" bIns="45700" anchor="t" anchorCtr="0">
            <a:spAutoFit/>
          </a:bodyPr>
          <a:lstStyle/>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Computer, projector, videos // Workbook 2 // Worksheet 3 and Worksheet 4</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Video 2 and Video 3 (Good SL practice examples)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4"/>
          <p:cNvSpPr/>
          <p:nvPr/>
        </p:nvSpPr>
        <p:spPr>
          <a:xfrm rot="10800000">
            <a:off x="67695" y="759758"/>
            <a:ext cx="518950" cy="873741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375" name="Google Shape;375;p44"/>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376" name="Google Shape;376;p44"/>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377" name="Google Shape;377;p44"/>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17</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8" name="Google Shape;378;p44"/>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79" name="Google Shape;379;p44"/>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380" name="Google Shape;380;p44"/>
          <p:cNvSpPr txBox="1"/>
          <p:nvPr/>
        </p:nvSpPr>
        <p:spPr>
          <a:xfrm rot="-5400000">
            <a:off x="-3569348" y="3092665"/>
            <a:ext cx="7820400" cy="492000"/>
          </a:xfrm>
          <a:prstGeom prst="rect">
            <a:avLst/>
          </a:prstGeom>
          <a:noFill/>
          <a:ln>
            <a:noFill/>
          </a:ln>
        </p:spPr>
        <p:txBody>
          <a:bodyPr spcFirstLastPara="1" wrap="square" lIns="0" tIns="0" rIns="0" bIns="0" anchor="t" anchorCtr="0">
            <a:spAutoFit/>
          </a:bodyPr>
          <a:lstStyle/>
          <a:p>
            <a:pPr marL="11939" marR="0" lvl="0" indent="0" algn="l" defTabSz="914400" rtl="0" eaLnBrk="1" fontAlgn="auto" latinLnBrk="0" hangingPunct="1">
              <a:lnSpc>
                <a:spcPct val="99875"/>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TRAINING  SESSION 2 </a:t>
            </a:r>
            <a:endParaRPr kumimoji="0" sz="3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81" name="Google Shape;381;p44"/>
          <p:cNvSpPr txBox="1"/>
          <p:nvPr/>
        </p:nvSpPr>
        <p:spPr>
          <a:xfrm>
            <a:off x="723331" y="924713"/>
            <a:ext cx="3153900" cy="2274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TRAINING ACTIVITY 5:</a:t>
            </a:r>
            <a:endParaRPr kumimoji="0" sz="14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382" name="Google Shape;382;p44"/>
          <p:cNvSpPr/>
          <p:nvPr/>
        </p:nvSpPr>
        <p:spPr>
          <a:xfrm>
            <a:off x="1168801" y="869955"/>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3" name="Google Shape;383;p44"/>
          <p:cNvSpPr txBox="1"/>
          <p:nvPr/>
        </p:nvSpPr>
        <p:spPr>
          <a:xfrm>
            <a:off x="674948" y="1194024"/>
            <a:ext cx="5271300" cy="51687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Methodology</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chosen for this Training Session: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75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Face to face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75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Interactive and participatory</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75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Online Synchronous  </a:t>
            </a: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Description: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This activity is the continuation of the previous one with focusing more on the lessons learned from the videos, that could be transferred into own example(s). After they were “playing” the role of detectives (observing and identifying possible problems/needs) and the role of problem-solvers (identifying possible solutions to make the particular park a better place for humans and/or animals), let them now dive into the role of INVESTIGATIVE JOURNALIST. We can assume that after they have identified what is missing in the park, after they have identified several/many ideas on how to make that park a better place, and after they have seen some of the other community heroes in action, they will be able to pick up on that and start developing first concrete ideas for their own SL project.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Continue discussion with your trainees putting some of these questions in the front: </a:t>
            </a:r>
            <a:r>
              <a:rPr kumimoji="0" lang="en-US" sz="1100" b="0" i="1" u="none" strike="noStrike" kern="0" cap="none" spc="0" normalizeH="0" baseline="0" noProof="0">
                <a:ln>
                  <a:noFill/>
                </a:ln>
                <a:solidFill>
                  <a:srgbClr val="000000"/>
                </a:solidFill>
                <a:effectLst/>
                <a:uLnTx/>
                <a:uFillTx/>
                <a:latin typeface="Helvetica Neue"/>
                <a:ea typeface="Helvetica Neue"/>
                <a:cs typeface="Helvetica Neue"/>
                <a:sym typeface="Helvetica Neue"/>
              </a:rPr>
              <a:t>What did you like the most in those examples? What can we learn from those experiences? What did those community heros do for their communities, and how? Did they have any help and if yes from whom? Can we draw any ideas and inspiration from these examples?</a:t>
            </a:r>
            <a:endParaRPr kumimoji="0" sz="1100" b="0" i="1"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You can set this up as a joint discussion or again, let them work individually, in pairs or in small groups, depending on the conditions, number of participants and your own assessment (Worksheet 5). If individually, in pairs or in small groups, invite them to share their findings in a large group.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4" name="Google Shape;384;p44"/>
          <p:cNvSpPr/>
          <p:nvPr/>
        </p:nvSpPr>
        <p:spPr>
          <a:xfrm>
            <a:off x="5952633" y="2563512"/>
            <a:ext cx="45691" cy="330111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5" name="Google Shape;385;p44"/>
          <p:cNvSpPr txBox="1"/>
          <p:nvPr/>
        </p:nvSpPr>
        <p:spPr>
          <a:xfrm>
            <a:off x="6034339" y="3953463"/>
            <a:ext cx="1153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30 - 40 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6" name="Google Shape;386;p44"/>
          <p:cNvSpPr txBox="1"/>
          <p:nvPr/>
        </p:nvSpPr>
        <p:spPr>
          <a:xfrm>
            <a:off x="674950" y="7134828"/>
            <a:ext cx="5887800" cy="1385400"/>
          </a:xfrm>
          <a:prstGeom prst="rect">
            <a:avLst/>
          </a:prstGeom>
          <a:noFill/>
          <a:ln>
            <a:noFill/>
          </a:ln>
        </p:spPr>
        <p:txBody>
          <a:bodyPr spcFirstLastPara="1" wrap="square" lIns="91425" tIns="45700" rIns="91425" bIns="45700" anchor="t" anchorCtr="0">
            <a:spAutoFit/>
          </a:bodyPr>
          <a:lstStyle/>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The reason for having these videos as part of the session at this point, and not before, is so that trainees don’t get caught up completely by other people projects and ideas, but to rather get inspired on how to approach planning their own ideas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Work in pairs and/or small mixed groups of persons with different capabilities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If working in small groups, use both the reflection and dialogue techniques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If working in small groups, ask the group to appoint a speaker to present the class what they have found around.</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7" name="Google Shape;387;p44"/>
          <p:cNvSpPr txBox="1"/>
          <p:nvPr/>
        </p:nvSpPr>
        <p:spPr>
          <a:xfrm>
            <a:off x="723325" y="6443155"/>
            <a:ext cx="3153900" cy="2121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BREAK</a:t>
            </a:r>
            <a:endParaRPr kumimoji="0" sz="13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388" name="Google Shape;388;p44"/>
          <p:cNvSpPr/>
          <p:nvPr/>
        </p:nvSpPr>
        <p:spPr>
          <a:xfrm>
            <a:off x="674874" y="6757463"/>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9" name="Google Shape;389;p44"/>
          <p:cNvSpPr txBox="1"/>
          <p:nvPr/>
        </p:nvSpPr>
        <p:spPr>
          <a:xfrm>
            <a:off x="6118909" y="6406378"/>
            <a:ext cx="11535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10 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0" name="Google Shape;390;p44"/>
          <p:cNvSpPr txBox="1"/>
          <p:nvPr/>
        </p:nvSpPr>
        <p:spPr>
          <a:xfrm>
            <a:off x="693163" y="6892725"/>
            <a:ext cx="3296400" cy="1968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70C0"/>
                </a:solidFill>
                <a:effectLst/>
                <a:uLnTx/>
                <a:uFillTx/>
                <a:latin typeface="Calibri"/>
                <a:ea typeface="Calibri"/>
                <a:cs typeface="Calibri"/>
                <a:sym typeface="Calibri"/>
              </a:rPr>
              <a:t>TIPS FOR TRAINERS</a:t>
            </a:r>
            <a:endParaRPr kumimoji="0" sz="12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391" name="Google Shape;391;p44"/>
          <p:cNvSpPr/>
          <p:nvPr/>
        </p:nvSpPr>
        <p:spPr>
          <a:xfrm>
            <a:off x="692374" y="6317413"/>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2" name="Google Shape;392;p44"/>
          <p:cNvSpPr/>
          <p:nvPr/>
        </p:nvSpPr>
        <p:spPr>
          <a:xfrm>
            <a:off x="751074" y="8510063"/>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3" name="Google Shape;393;p44"/>
          <p:cNvSpPr txBox="1"/>
          <p:nvPr/>
        </p:nvSpPr>
        <p:spPr>
          <a:xfrm>
            <a:off x="674950" y="8735028"/>
            <a:ext cx="5887800" cy="646500"/>
          </a:xfrm>
          <a:prstGeom prst="rect">
            <a:avLst/>
          </a:prstGeom>
          <a:noFill/>
          <a:ln>
            <a:noFill/>
          </a:ln>
        </p:spPr>
        <p:txBody>
          <a:bodyPr spcFirstLastPara="1" wrap="square" lIns="91425" tIns="45700" rIns="91425" bIns="45700" anchor="t" anchorCtr="0">
            <a:spAutoFit/>
          </a:bodyPr>
          <a:lstStyle/>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Papers, pens, colored pens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If working online - online platform, e.g. Padlet</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Workbook 2 // Worksheet 5</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4" name="Google Shape;394;p44"/>
          <p:cNvSpPr txBox="1"/>
          <p:nvPr/>
        </p:nvSpPr>
        <p:spPr>
          <a:xfrm>
            <a:off x="693163" y="8569125"/>
            <a:ext cx="3296400" cy="1968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70C0"/>
                </a:solidFill>
                <a:effectLst/>
                <a:uLnTx/>
                <a:uFillTx/>
                <a:latin typeface="Calibri"/>
                <a:ea typeface="Calibri"/>
                <a:cs typeface="Calibri"/>
                <a:sym typeface="Calibri"/>
              </a:rPr>
              <a:t>TRAINING MATERIALS</a:t>
            </a:r>
            <a:endParaRPr kumimoji="0" sz="1200" b="0" i="0" u="none" strike="noStrike" kern="0" cap="none" spc="0" normalizeH="0" baseline="0" noProof="0">
              <a:ln>
                <a:noFill/>
              </a:ln>
              <a:solidFill>
                <a:srgbClr val="0070C0"/>
              </a:solidFill>
              <a:effectLst/>
              <a:uLnTx/>
              <a:uFillTx/>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15f7219eb8_0_62"/>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400" name="Google Shape;400;g115f7219eb8_0_62"/>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401" name="Google Shape;401;g115f7219eb8_0_62"/>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402" name="Google Shape;402;g115f7219eb8_0_62"/>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17</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3" name="Google Shape;403;g115f7219eb8_0_62"/>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04" name="Google Shape;404;g115f7219eb8_0_62"/>
          <p:cNvPicPr preferRelativeResize="0"/>
          <p:nvPr/>
        </p:nvPicPr>
        <p:blipFill rotWithShape="1">
          <a:blip r:embed="rId5">
            <a:alphaModFix/>
          </a:blip>
          <a:srcRect/>
          <a:stretch/>
        </p:blipFill>
        <p:spPr>
          <a:xfrm>
            <a:off x="-125877" y="9593580"/>
            <a:ext cx="7497100" cy="464820"/>
          </a:xfrm>
          <a:prstGeom prst="rect">
            <a:avLst/>
          </a:prstGeom>
          <a:noFill/>
          <a:ln>
            <a:noFill/>
          </a:ln>
        </p:spPr>
      </p:pic>
      <p:sp>
        <p:nvSpPr>
          <p:cNvPr id="405" name="Google Shape;405;g115f7219eb8_0_62"/>
          <p:cNvSpPr txBox="1"/>
          <p:nvPr/>
        </p:nvSpPr>
        <p:spPr>
          <a:xfrm rot="-5400000">
            <a:off x="-3569348" y="3092665"/>
            <a:ext cx="7820400" cy="492000"/>
          </a:xfrm>
          <a:prstGeom prst="rect">
            <a:avLst/>
          </a:prstGeom>
          <a:noFill/>
          <a:ln>
            <a:noFill/>
          </a:ln>
        </p:spPr>
        <p:txBody>
          <a:bodyPr spcFirstLastPara="1" wrap="square" lIns="0" tIns="0" rIns="0" bIns="0" anchor="t" anchorCtr="0">
            <a:spAutoFit/>
          </a:bodyPr>
          <a:lstStyle/>
          <a:p>
            <a:pPr marL="11939" marR="0" lvl="0" indent="0" algn="l" defTabSz="914400" rtl="0" eaLnBrk="1" fontAlgn="auto" latinLnBrk="0" hangingPunct="1">
              <a:lnSpc>
                <a:spcPct val="99875"/>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TRAINING  SESSION 2 </a:t>
            </a:r>
            <a:endParaRPr kumimoji="0" sz="3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06" name="Google Shape;406;g115f7219eb8_0_62"/>
          <p:cNvSpPr txBox="1"/>
          <p:nvPr/>
        </p:nvSpPr>
        <p:spPr>
          <a:xfrm>
            <a:off x="723331" y="924713"/>
            <a:ext cx="3153900" cy="2274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TRAINING ACTIVITY 6:</a:t>
            </a:r>
            <a:endParaRPr kumimoji="0" sz="14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407" name="Google Shape;407;g115f7219eb8_0_62"/>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 name="Google Shape;408;g115f7219eb8_0_62"/>
          <p:cNvSpPr txBox="1"/>
          <p:nvPr/>
        </p:nvSpPr>
        <p:spPr>
          <a:xfrm>
            <a:off x="674948" y="1194024"/>
            <a:ext cx="5271300" cy="54156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Methodology</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chosen for this Training Session: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75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Face to face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75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Interactive and participatory</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75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Online Synchronous  </a:t>
            </a: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Description: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After analysing examples of community heroes working on their own projects, invite your trainees to come back to their own list of ideas on how to make that park a better place for humans and/or animals. The idea is to guide them through the process so that at the end they jointly decide on just one idea (best case scenario). If you think that more than one idea could be addressed later on easily because of their similarities, you are, of course, free to follow your own judgment on that.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Invite them to pick up that one idea they find the best. If choosing one ends up being difficult, let them choose up to three, but not more. Guide them through the process explaining and calling upon community heroes who think about what is the best for their own community, regardless if a certain idea was their own or from someone else. Depending on the size of the trainee group, this part can be organised as a voting exercise, to assist them in explaining their reasons for certain pickups (developing argumenting competence). Voting can be done in many ways, e.g. having all those ideas/notes/drawings on the wall you can invite the trainees to mark/circle/put any special mark or a post-it close to one, two or three ideas they like the best. You can play around with colors and post-its to mark different “places” of voting process (Worksheet 6 as optional)</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The outcome of this activity should be one idea that trainees want to continue working on as a team of community heroes that wants to improve their community park.</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9" name="Google Shape;409;g115f7219eb8_0_62"/>
          <p:cNvSpPr/>
          <p:nvPr/>
        </p:nvSpPr>
        <p:spPr>
          <a:xfrm>
            <a:off x="5952633" y="2563512"/>
            <a:ext cx="45691" cy="330111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0" name="Google Shape;410;g115f7219eb8_0_62"/>
          <p:cNvSpPr txBox="1"/>
          <p:nvPr/>
        </p:nvSpPr>
        <p:spPr>
          <a:xfrm>
            <a:off x="6034339" y="3953463"/>
            <a:ext cx="1153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30 </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 name="Google Shape;411;g115f7219eb8_0_62"/>
          <p:cNvSpPr txBox="1"/>
          <p:nvPr/>
        </p:nvSpPr>
        <p:spPr>
          <a:xfrm>
            <a:off x="674950" y="6753825"/>
            <a:ext cx="6278400" cy="1385400"/>
          </a:xfrm>
          <a:prstGeom prst="rect">
            <a:avLst/>
          </a:prstGeom>
          <a:noFill/>
          <a:ln>
            <a:noFill/>
          </a:ln>
        </p:spPr>
        <p:txBody>
          <a:bodyPr spcFirstLastPara="1" wrap="square" lIns="91425" tIns="45700" rIns="91425" bIns="45700" anchor="t" anchorCtr="0">
            <a:spAutoFit/>
          </a:bodyPr>
          <a:lstStyle/>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Work in pairs and/or small mixed groups of persons with different capabilities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Keep notes on their arguments for picking up certain idea(s)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Bring all their arguments about choosing certain ideas to the board and help trainees to relate them to the betterment of community - assist them in a healthy separation of own ideas alone!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Let them know you will continue working on the chosen idea and create a plan for their own SL project</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2" name="Google Shape;412;g115f7219eb8_0_62"/>
          <p:cNvSpPr/>
          <p:nvPr/>
        </p:nvSpPr>
        <p:spPr>
          <a:xfrm>
            <a:off x="674874" y="6528863"/>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3" name="Google Shape;413;g115f7219eb8_0_62"/>
          <p:cNvSpPr txBox="1"/>
          <p:nvPr/>
        </p:nvSpPr>
        <p:spPr>
          <a:xfrm>
            <a:off x="693163" y="6587925"/>
            <a:ext cx="3296400" cy="1968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70C0"/>
                </a:solidFill>
                <a:effectLst/>
                <a:uLnTx/>
                <a:uFillTx/>
                <a:latin typeface="Calibri"/>
                <a:ea typeface="Calibri"/>
                <a:cs typeface="Calibri"/>
                <a:sym typeface="Calibri"/>
              </a:rPr>
              <a:t>TIPS FOR TRAINERS</a:t>
            </a:r>
            <a:endParaRPr kumimoji="0" sz="12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414" name="Google Shape;414;g115f7219eb8_0_62"/>
          <p:cNvSpPr/>
          <p:nvPr/>
        </p:nvSpPr>
        <p:spPr>
          <a:xfrm>
            <a:off x="751074" y="8205263"/>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 name="Google Shape;415;g115f7219eb8_0_62"/>
          <p:cNvSpPr txBox="1"/>
          <p:nvPr/>
        </p:nvSpPr>
        <p:spPr>
          <a:xfrm>
            <a:off x="674950" y="8658828"/>
            <a:ext cx="5887800" cy="646500"/>
          </a:xfrm>
          <a:prstGeom prst="rect">
            <a:avLst/>
          </a:prstGeom>
          <a:noFill/>
          <a:ln>
            <a:noFill/>
          </a:ln>
        </p:spPr>
        <p:txBody>
          <a:bodyPr spcFirstLastPara="1" wrap="square" lIns="91425" tIns="45700" rIns="91425" bIns="45700" anchor="t" anchorCtr="0">
            <a:spAutoFit/>
          </a:bodyPr>
          <a:lstStyle/>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Papers, pens, colored pens, colored post-its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If working online - online platform, e.g. Padlet</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Workbook 2 // Worksheet 6</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6" name="Google Shape;416;g115f7219eb8_0_62"/>
          <p:cNvSpPr txBox="1"/>
          <p:nvPr/>
        </p:nvSpPr>
        <p:spPr>
          <a:xfrm>
            <a:off x="693163" y="8416725"/>
            <a:ext cx="3296400" cy="1968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70C0"/>
                </a:solidFill>
                <a:effectLst/>
                <a:uLnTx/>
                <a:uFillTx/>
                <a:latin typeface="Calibri"/>
                <a:ea typeface="Calibri"/>
                <a:cs typeface="Calibri"/>
                <a:sym typeface="Calibri"/>
              </a:rPr>
              <a:t>TRAINING MATERIALS</a:t>
            </a:r>
            <a:endParaRPr kumimoji="0" sz="1200" b="0" i="0" u="none" strike="noStrike" kern="0" cap="none" spc="0" normalizeH="0" baseline="0" noProof="0">
              <a:ln>
                <a:noFill/>
              </a:ln>
              <a:solidFill>
                <a:srgbClr val="0070C0"/>
              </a:solidFill>
              <a:effectLst/>
              <a:uLnTx/>
              <a:uFillTx/>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8"/>
          <p:cNvSpPr/>
          <p:nvPr/>
        </p:nvSpPr>
        <p:spPr>
          <a:xfrm rot="10800000">
            <a:off x="77408" y="759757"/>
            <a:ext cx="518950" cy="8737416"/>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422" name="Google Shape;422;p1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423" name="Google Shape;423;p1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424" name="Google Shape;424;p18"/>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18</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5" name="Google Shape;425;p18"/>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26" name="Google Shape;426;p18"/>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427" name="Google Shape;427;p18"/>
          <p:cNvSpPr txBox="1"/>
          <p:nvPr/>
        </p:nvSpPr>
        <p:spPr>
          <a:xfrm rot="-5400000">
            <a:off x="-3569348" y="3092665"/>
            <a:ext cx="7820400" cy="492000"/>
          </a:xfrm>
          <a:prstGeom prst="rect">
            <a:avLst/>
          </a:prstGeom>
          <a:noFill/>
          <a:ln>
            <a:noFill/>
          </a:ln>
        </p:spPr>
        <p:txBody>
          <a:bodyPr spcFirstLastPara="1" wrap="square" lIns="0" tIns="0" rIns="0" bIns="0" anchor="t" anchorCtr="0">
            <a:spAutoFit/>
          </a:bodyPr>
          <a:lstStyle/>
          <a:p>
            <a:pPr marL="11939" marR="0" lvl="0" indent="0" algn="l" defTabSz="914400" rtl="0" eaLnBrk="1" fontAlgn="auto" latinLnBrk="0" hangingPunct="1">
              <a:lnSpc>
                <a:spcPct val="99875"/>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TRAINING  SESSION 3</a:t>
            </a:r>
            <a:endParaRPr kumimoji="0" sz="3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28" name="Google Shape;428;p18"/>
          <p:cNvSpPr txBox="1"/>
          <p:nvPr/>
        </p:nvSpPr>
        <p:spPr>
          <a:xfrm>
            <a:off x="723325" y="954000"/>
            <a:ext cx="5221500" cy="1317900"/>
          </a:xfrm>
          <a:prstGeom prst="rect">
            <a:avLst/>
          </a:prstGeom>
          <a:noFill/>
          <a:ln>
            <a:noFill/>
          </a:ln>
        </p:spPr>
        <p:txBody>
          <a:bodyPr spcFirstLastPara="1" wrap="square" lIns="0" tIns="11925" rIns="0" bIns="0" anchor="t" anchorCtr="0">
            <a:spAutoFit/>
          </a:bodyPr>
          <a:lstStyle/>
          <a:p>
            <a:pPr marL="0" marR="0" lvl="0" indent="0" algn="l" defTabSz="914400" rtl="0" eaLnBrk="1" fontAlgn="auto" latinLnBrk="0" hangingPunct="1">
              <a:lnSpc>
                <a:spcPct val="107000"/>
              </a:lnSpc>
              <a:spcBef>
                <a:spcPts val="0"/>
              </a:spcBef>
              <a:spcAft>
                <a:spcPts val="0"/>
              </a:spcAft>
              <a:buClr>
                <a:srgbClr val="000000"/>
              </a:buClr>
              <a:buSzPts val="16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Content:</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048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Applying the SLM logic and the whole-approach into planning own SL project(s)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048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Outlining - planning- implementing - assessing - communicating and celebrating SL project</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0480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Engagement and reflection - SLM facilitating learning, critical thinking, debating, augmenting, and contributing to the civic competence development</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9" name="Google Shape;429;p18"/>
          <p:cNvSpPr txBox="1"/>
          <p:nvPr/>
        </p:nvSpPr>
        <p:spPr>
          <a:xfrm>
            <a:off x="6057942" y="1258506"/>
            <a:ext cx="1086300" cy="227400"/>
          </a:xfrm>
          <a:prstGeom prst="rect">
            <a:avLst/>
          </a:prstGeom>
          <a:noFill/>
          <a:ln>
            <a:noFill/>
          </a:ln>
        </p:spPr>
        <p:txBody>
          <a:bodyPr spcFirstLastPara="1" wrap="square" lIns="0" tIns="11925" rIns="0" bIns="0" anchor="t" anchorCtr="0">
            <a:spAutoFit/>
          </a:bodyPr>
          <a:lstStyle/>
          <a:p>
            <a:pPr marL="11939"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DURATION</a:t>
            </a:r>
            <a:endParaRPr kumimoji="0" sz="14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430" name="Google Shape;430;p18"/>
          <p:cNvSpPr/>
          <p:nvPr/>
        </p:nvSpPr>
        <p:spPr>
          <a:xfrm>
            <a:off x="5906916" y="12813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1" name="Google Shape;431;p18"/>
          <p:cNvSpPr/>
          <p:nvPr/>
        </p:nvSpPr>
        <p:spPr>
          <a:xfrm>
            <a:off x="1168801" y="869955"/>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2" name="Google Shape;432;p18"/>
          <p:cNvSpPr txBox="1"/>
          <p:nvPr/>
        </p:nvSpPr>
        <p:spPr>
          <a:xfrm>
            <a:off x="6175481" y="1529296"/>
            <a:ext cx="879000" cy="3078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4 HOURS</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3" name="Google Shape;433;p18"/>
          <p:cNvSpPr/>
          <p:nvPr/>
        </p:nvSpPr>
        <p:spPr>
          <a:xfrm>
            <a:off x="1190381" y="9201552"/>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4" name="Google Shape;434;p18"/>
          <p:cNvSpPr/>
          <p:nvPr/>
        </p:nvSpPr>
        <p:spPr>
          <a:xfrm>
            <a:off x="6066970" y="5596401"/>
            <a:ext cx="45691" cy="266600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5" name="Google Shape;435;p18"/>
          <p:cNvSpPr txBox="1"/>
          <p:nvPr/>
        </p:nvSpPr>
        <p:spPr>
          <a:xfrm>
            <a:off x="673523" y="2613674"/>
            <a:ext cx="5271300" cy="66015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Methodology</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chosen for this Training Session: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75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Face to face preferably, although it can be organised Online Synchronous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75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Interactive and participatory</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75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Possible (simple) intervention in the park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75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Session can be split in two shorter ones (2 hours per session) if trainer’s assessment proves for 4 hours in a row to be too much</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342900" marR="0" lvl="0" indent="-3175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Duration of the session is dependent upon the possibility to organise a field visit or a guest visit from potential collaborators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Description: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This activity is focused on the possibility of the trainees’ visioning and planning, understanding how to create the platform to work on in the future as a team of community heroes, understanding how important it is to have a great plan - because having a great plan means half of the job already done.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It is about how would they organise their chosen SL project? What kind of action(s) would they like to take on? With whom would they collaborate? How would they share their project story with the community, with the media, with their family members, friends and neighbours? How would they celebrate their success at the end?</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This is why in this particular activity - after being detectives, problem-solvers and investigative journalist - you invite them now to be perfect BIRTHDAY PARTY PLANNERS, who need to develop their joint action plan to make their community a better place.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Your trainees are now a team of community heroes and they have jointly decided (voted) on the best idea they want to put into action. Before putting something into action, it needs to be well planned and designed - and this is the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leitmotif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of this session 3. Invite trainees to take the role of birthday party planners and guide them in creating the plan step by step following the phases of the whole-approach in SL design (Worksheet 7)</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It is important that all trainees can participate in planning each of the phase, so breaking them in small groups might not be the best idea for this particular activity. But this is just a recommendation, as final decision might be mitigated by various factors.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6" name="Google Shape;436;p18"/>
          <p:cNvSpPr txBox="1"/>
          <p:nvPr/>
        </p:nvSpPr>
        <p:spPr>
          <a:xfrm>
            <a:off x="673531" y="2345426"/>
            <a:ext cx="3153900" cy="2274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TRAINING ACTIVITY 7:</a:t>
            </a:r>
            <a:endParaRPr kumimoji="0" sz="1400" b="0" i="0" u="none" strike="noStrike" kern="0" cap="none" spc="0" normalizeH="0" baseline="0" noProof="0">
              <a:ln>
                <a:noFill/>
              </a:ln>
              <a:solidFill>
                <a:srgbClr val="0070C0"/>
              </a:solidFill>
              <a:effectLst/>
              <a:uLnTx/>
              <a:uFillTx/>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115f7219eb8_0_91"/>
          <p:cNvSpPr/>
          <p:nvPr/>
        </p:nvSpPr>
        <p:spPr>
          <a:xfrm rot="10800000">
            <a:off x="78369"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442" name="Google Shape;442;g115f7219eb8_0_91"/>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443" name="Google Shape;443;g115f7219eb8_0_91"/>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444" name="Google Shape;444;g115f7219eb8_0_91"/>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18</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45" name="Google Shape;445;g115f7219eb8_0_91"/>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46" name="Google Shape;446;g115f7219eb8_0_91"/>
          <p:cNvPicPr preferRelativeResize="0"/>
          <p:nvPr/>
        </p:nvPicPr>
        <p:blipFill rotWithShape="1">
          <a:blip r:embed="rId5">
            <a:alphaModFix/>
          </a:blip>
          <a:srcRect/>
          <a:stretch/>
        </p:blipFill>
        <p:spPr>
          <a:xfrm>
            <a:off x="-125877" y="9593580"/>
            <a:ext cx="7497100" cy="464820"/>
          </a:xfrm>
          <a:prstGeom prst="rect">
            <a:avLst/>
          </a:prstGeom>
          <a:noFill/>
          <a:ln>
            <a:noFill/>
          </a:ln>
        </p:spPr>
      </p:pic>
      <p:sp>
        <p:nvSpPr>
          <p:cNvPr id="447" name="Google Shape;447;g115f7219eb8_0_91"/>
          <p:cNvSpPr txBox="1"/>
          <p:nvPr/>
        </p:nvSpPr>
        <p:spPr>
          <a:xfrm rot="-5400000">
            <a:off x="-3569348" y="3092665"/>
            <a:ext cx="7820400" cy="492000"/>
          </a:xfrm>
          <a:prstGeom prst="rect">
            <a:avLst/>
          </a:prstGeom>
          <a:noFill/>
          <a:ln>
            <a:noFill/>
          </a:ln>
        </p:spPr>
        <p:txBody>
          <a:bodyPr spcFirstLastPara="1" wrap="square" lIns="0" tIns="0" rIns="0" bIns="0" anchor="t" anchorCtr="0">
            <a:spAutoFit/>
          </a:bodyPr>
          <a:lstStyle/>
          <a:p>
            <a:pPr marL="11939" marR="0" lvl="0" indent="0" algn="l" defTabSz="914400" rtl="0" eaLnBrk="1" fontAlgn="auto" latinLnBrk="0" hangingPunct="1">
              <a:lnSpc>
                <a:spcPct val="99875"/>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Calibri"/>
                <a:ea typeface="Calibri"/>
                <a:cs typeface="Calibri"/>
                <a:sym typeface="Calibri"/>
              </a:rPr>
              <a:t>TRAINING  SESSION 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8" name="Google Shape;448;g115f7219eb8_0_91"/>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9" name="Google Shape;449;g115f7219eb8_0_91"/>
          <p:cNvSpPr txBox="1"/>
          <p:nvPr/>
        </p:nvSpPr>
        <p:spPr>
          <a:xfrm>
            <a:off x="6021993" y="4075538"/>
            <a:ext cx="12711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60 </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0" name="Google Shape;450;g115f7219eb8_0_91"/>
          <p:cNvSpPr txBox="1"/>
          <p:nvPr/>
        </p:nvSpPr>
        <p:spPr>
          <a:xfrm>
            <a:off x="747458" y="8512750"/>
            <a:ext cx="5329500" cy="8061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TIPS FOR TRAINERS</a:t>
            </a:r>
            <a:endParaRPr kumimoji="0" sz="1300" b="1" i="0" u="none" strike="noStrike" kern="0" cap="none" spc="0" normalizeH="0" baseline="0" noProof="0">
              <a:ln>
                <a:noFill/>
              </a:ln>
              <a:solidFill>
                <a:srgbClr val="0070C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If joint planning seems to complicated, set up pairs or small teams to work on some of those questions, but secure that each pair/team has a support in planning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1" name="Google Shape;451;g115f7219eb8_0_91"/>
          <p:cNvSpPr/>
          <p:nvPr/>
        </p:nvSpPr>
        <p:spPr>
          <a:xfrm>
            <a:off x="5990768" y="2053622"/>
            <a:ext cx="45691" cy="4530728"/>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2" name="Google Shape;452;g115f7219eb8_0_91"/>
          <p:cNvSpPr txBox="1"/>
          <p:nvPr/>
        </p:nvSpPr>
        <p:spPr>
          <a:xfrm>
            <a:off x="597325" y="937275"/>
            <a:ext cx="5271300" cy="71943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Description: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457200" algn="just" defTabSz="914400" rtl="0" eaLnBrk="1" fontAlgn="auto" latinLnBrk="0" hangingPunct="1">
              <a:lnSpc>
                <a:spcPct val="107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5. As training activities continue, your group of community heroes will get</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457200" algn="just" defTabSz="914400" rtl="0" eaLnBrk="1" fontAlgn="auto" latinLnBrk="0" hangingPunct="1">
              <a:lnSpc>
                <a:spcPct val="107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an opportunity to transfer their action plan into real action, or to put it in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457200" algn="just" defTabSz="914400" rtl="0" eaLnBrk="1" fontAlgn="auto" latinLnBrk="0" hangingPunct="1">
              <a:lnSpc>
                <a:spcPct val="107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other words - they will know how to do it. This is why it is important for</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457200" algn="just" defTabSz="914400" rtl="0" eaLnBrk="1" fontAlgn="auto" latinLnBrk="0" hangingPunct="1">
              <a:lnSpc>
                <a:spcPct val="107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them to learn how to plan the whole-approach of SL project this stage. It</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457200" algn="just" defTabSz="914400" rtl="0" eaLnBrk="1" fontAlgn="auto" latinLnBrk="0" hangingPunct="1">
              <a:lnSpc>
                <a:spcPct val="107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will assist them in every following training activity.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457200" algn="just" defTabSz="914400" rtl="0" eaLnBrk="1" fontAlgn="auto" latinLnBrk="0" hangingPunct="1">
              <a:lnSpc>
                <a:spcPct val="107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just" defTabSz="914400" rtl="0" eaLnBrk="1" fontAlgn="auto" latinLnBrk="0" hangingPunct="1">
              <a:lnSpc>
                <a:spcPct val="107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6. Assist your trainees in visioning and planning by creating a very simple action plan structure (or using Worksheet 7), following main categories (outline-plan-implement-assess-communicate-celebrate) and questions to guide them:</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WHAT we want to do?</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(e.g. we want to make birdhouses and place them on several trees in the park)</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HOW we want/can do it?</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(e.g. we can invite someone to teach us how to do birdhouses; or we can learn on youtube by ourselves)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What resources do we need to do it?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(e.g. we need some wooden materials, some tools, colored paintings, ladders to climb to the trees)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What resources do we already have, and what resources are we missing and need to find?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(e.g. we have paintings, still need to find wooden materials, tools, ladders and someone who knows how to place a birdhouse on a tree)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WHO can help us and how exactly?</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(e.g. someone’s parent or neighbour can teach us how to make birdhouses)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Who can we invite as partners, collaborators, partners?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(e.g. we can invite our family members, friends, maybe local officials, or someone from the environmental organisation in our city)</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WHAT can they bring into our SL project?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(e.g. they can teach us how to make birdhouses; they can bring some tools we need; they can bring ladders, they can climb up to the tree and put birdhouses up there)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Do we need some money to make this plan an action?</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(e.g. if we find people to help us, we can do it without any extra money)</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Where and how can we secure those funds?</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(e.g. if we need more money, we could share our SL project with our neighbours and ask them to donate for the cause)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3" name="Google Shape;453;g115f7219eb8_0_91"/>
          <p:cNvSpPr/>
          <p:nvPr/>
        </p:nvSpPr>
        <p:spPr>
          <a:xfrm>
            <a:off x="671251" y="804500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4" name="Google Shape;454;g115f7219eb8_0_91"/>
          <p:cNvSpPr/>
          <p:nvPr/>
        </p:nvSpPr>
        <p:spPr>
          <a:xfrm>
            <a:off x="671251" y="842600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5" name="Google Shape;455;g115f7219eb8_0_91"/>
          <p:cNvSpPr txBox="1"/>
          <p:nvPr/>
        </p:nvSpPr>
        <p:spPr>
          <a:xfrm>
            <a:off x="785550" y="8131575"/>
            <a:ext cx="948000" cy="2121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BREAK </a:t>
            </a:r>
            <a:endParaRPr kumimoji="0" sz="1300" b="1"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456" name="Google Shape;456;g115f7219eb8_0_91"/>
          <p:cNvSpPr txBox="1"/>
          <p:nvPr/>
        </p:nvSpPr>
        <p:spPr>
          <a:xfrm>
            <a:off x="6021993" y="8093826"/>
            <a:ext cx="1271100" cy="3078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10 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115f7219eb8_0_118"/>
          <p:cNvSpPr/>
          <p:nvPr/>
        </p:nvSpPr>
        <p:spPr>
          <a:xfrm rot="10800000">
            <a:off x="78369"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462" name="Google Shape;462;g115f7219eb8_0_11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463" name="Google Shape;463;g115f7219eb8_0_11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464" name="Google Shape;464;g115f7219eb8_0_11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18</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65" name="Google Shape;465;g115f7219eb8_0_11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66" name="Google Shape;466;g115f7219eb8_0_118"/>
          <p:cNvPicPr preferRelativeResize="0"/>
          <p:nvPr/>
        </p:nvPicPr>
        <p:blipFill rotWithShape="1">
          <a:blip r:embed="rId5">
            <a:alphaModFix/>
          </a:blip>
          <a:srcRect/>
          <a:stretch/>
        </p:blipFill>
        <p:spPr>
          <a:xfrm>
            <a:off x="-125877" y="9593580"/>
            <a:ext cx="7497100" cy="464820"/>
          </a:xfrm>
          <a:prstGeom prst="rect">
            <a:avLst/>
          </a:prstGeom>
          <a:noFill/>
          <a:ln>
            <a:noFill/>
          </a:ln>
        </p:spPr>
      </p:pic>
      <p:sp>
        <p:nvSpPr>
          <p:cNvPr id="467" name="Google Shape;467;g115f7219eb8_0_118"/>
          <p:cNvSpPr txBox="1"/>
          <p:nvPr/>
        </p:nvSpPr>
        <p:spPr>
          <a:xfrm rot="-5400000">
            <a:off x="-3569348" y="3092665"/>
            <a:ext cx="7820400" cy="492000"/>
          </a:xfrm>
          <a:prstGeom prst="rect">
            <a:avLst/>
          </a:prstGeom>
          <a:noFill/>
          <a:ln>
            <a:noFill/>
          </a:ln>
        </p:spPr>
        <p:txBody>
          <a:bodyPr spcFirstLastPara="1" wrap="square" lIns="0" tIns="0" rIns="0" bIns="0" anchor="t" anchorCtr="0">
            <a:spAutoFit/>
          </a:bodyPr>
          <a:lstStyle/>
          <a:p>
            <a:pPr marL="11939" marR="0" lvl="0" indent="0" algn="l" defTabSz="914400" rtl="0" eaLnBrk="1" fontAlgn="auto" latinLnBrk="0" hangingPunct="1">
              <a:lnSpc>
                <a:spcPct val="99875"/>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Calibri"/>
                <a:ea typeface="Calibri"/>
                <a:cs typeface="Calibri"/>
                <a:sym typeface="Calibri"/>
              </a:rPr>
              <a:t>TRAINING  SESSION 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8" name="Google Shape;468;g115f7219eb8_0_118"/>
          <p:cNvSpPr/>
          <p:nvPr/>
        </p:nvSpPr>
        <p:spPr>
          <a:xfrm>
            <a:off x="1168801" y="7937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9" name="Google Shape;469;g115f7219eb8_0_118"/>
          <p:cNvSpPr txBox="1"/>
          <p:nvPr/>
        </p:nvSpPr>
        <p:spPr>
          <a:xfrm>
            <a:off x="6036443" y="2999213"/>
            <a:ext cx="12711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45</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0" name="Google Shape;470;g115f7219eb8_0_118"/>
          <p:cNvSpPr txBox="1"/>
          <p:nvPr/>
        </p:nvSpPr>
        <p:spPr>
          <a:xfrm>
            <a:off x="719534" y="6232325"/>
            <a:ext cx="5633700" cy="20733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TIPS FOR TRAINERS</a:t>
            </a:r>
            <a:endParaRPr kumimoji="0" sz="1300" b="1" i="0" u="none" strike="noStrike" kern="0" cap="none" spc="0" normalizeH="0" baseline="0" noProof="0">
              <a:ln>
                <a:noFill/>
              </a:ln>
              <a:solidFill>
                <a:srgbClr val="0070C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Planning activity as such, although very important, might be quite hard for trainees, especially in the context of keeping up the focus and their concentration. Make it a fun process by giving your trainees circulating roles in guiding some of the phases;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If you are familiar with their interests, you can split them in small groups at the beginning and let each group working on just some of the aspects of planning</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You can invite trainees to draw their plans, key actions and key figures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You can prepare simple action plan structure on online platforms like Padlet and keep filling those with notes, while trainees discuss their ideas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Keep reminding them about being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Community Heroes</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even in the planning phase!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Keep reminding them that a good plan is a half job already done!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1" name="Google Shape;471;g115f7219eb8_0_118"/>
          <p:cNvSpPr/>
          <p:nvPr/>
        </p:nvSpPr>
        <p:spPr>
          <a:xfrm>
            <a:off x="5990775" y="1901225"/>
            <a:ext cx="45691" cy="2806319"/>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2" name="Google Shape;472;g115f7219eb8_0_118"/>
          <p:cNvSpPr txBox="1"/>
          <p:nvPr/>
        </p:nvSpPr>
        <p:spPr>
          <a:xfrm>
            <a:off x="597325" y="784875"/>
            <a:ext cx="5271300" cy="52179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Description: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just" defTabSz="914400" rtl="0" eaLnBrk="1" fontAlgn="auto" latinLnBrk="0" hangingPunct="1">
              <a:lnSpc>
                <a:spcPct val="107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7. Continue working on visioning and planning the SL project with your community heroes by following similar logic for the remaining phases: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HOW can we inform our neighbourhood about this project and what we want to do?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(e.g. we can make posters and place them in the buildings and shops that are close to the park; we can make short video and put it on social networks, on our Facebook page)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Whom should we invite to the park to join us in placing the birdhouses on the trees and how?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(e.g. we should invite everyone who helped us, including our family members, relatives, friends, neighbours, local media; we can invite people by using social networks and our Facebook page; we can take photos of our new birdhouses and use them to make invitations and send them to people)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How can we make sure to keep a track of what we do in each phase to know what is going on OK, and what still needs to be developed and/or improved?</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(e.g. we could take photos, notes, write short journalist articles, write info/posts on social media…)</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What kind of a celebration party can we have to celebrate our success in improving the park and making it a better place for everyone, especially for birds?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(e.g. we can organise a picnic in the park one day and invite people who helped us to join us for a picnic; we can make Thank-you cards for everyone who helped us; we can print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I am Community Hero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T-shirts and wear them during the picnic)</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3" name="Google Shape;473;g115f7219eb8_0_118"/>
          <p:cNvSpPr/>
          <p:nvPr/>
        </p:nvSpPr>
        <p:spPr>
          <a:xfrm>
            <a:off x="719526" y="59411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4" name="Google Shape;474;g115f7219eb8_0_118"/>
          <p:cNvSpPr/>
          <p:nvPr/>
        </p:nvSpPr>
        <p:spPr>
          <a:xfrm>
            <a:off x="719526" y="6245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5" name="Google Shape;475;g115f7219eb8_0_118"/>
          <p:cNvSpPr txBox="1"/>
          <p:nvPr/>
        </p:nvSpPr>
        <p:spPr>
          <a:xfrm>
            <a:off x="833817" y="5985638"/>
            <a:ext cx="948000" cy="2121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BREAK </a:t>
            </a:r>
            <a:endParaRPr kumimoji="0" sz="1300" b="1"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476" name="Google Shape;476;g115f7219eb8_0_118"/>
          <p:cNvSpPr txBox="1"/>
          <p:nvPr/>
        </p:nvSpPr>
        <p:spPr>
          <a:xfrm>
            <a:off x="6146468" y="5913776"/>
            <a:ext cx="1271100" cy="3078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10 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7" name="Google Shape;477;g115f7219eb8_0_118"/>
          <p:cNvSpPr txBox="1"/>
          <p:nvPr/>
        </p:nvSpPr>
        <p:spPr>
          <a:xfrm>
            <a:off x="764559" y="8392575"/>
            <a:ext cx="5633700" cy="9651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TRAINING MATERIALS</a:t>
            </a:r>
            <a:endParaRPr kumimoji="0" sz="1300" b="1" i="0" u="none" strike="noStrike" kern="0" cap="none" spc="0" normalizeH="0" baseline="0" noProof="0">
              <a:ln>
                <a:noFill/>
              </a:ln>
              <a:solidFill>
                <a:srgbClr val="0070C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If working onsite: papers, pens, colored pens &amp; simple action plan structure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If working online: online platform, e.g. Padlet, with simple action plan structure</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Prepare a list of all those important questions they need to find answers to</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Workbook 2, Worksheet 7, SSinDS - presentation, Video 4 (SL stages) and Video 5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8" name="Google Shape;478;g115f7219eb8_0_118"/>
          <p:cNvSpPr/>
          <p:nvPr/>
        </p:nvSpPr>
        <p:spPr>
          <a:xfrm>
            <a:off x="719526" y="83795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115eddd7beb_0_8"/>
          <p:cNvSpPr/>
          <p:nvPr/>
        </p:nvSpPr>
        <p:spPr>
          <a:xfrm rot="10800000">
            <a:off x="78369"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484" name="Google Shape;484;g115eddd7beb_0_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485" name="Google Shape;485;g115eddd7beb_0_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486" name="Google Shape;486;g115eddd7beb_0_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18</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7" name="Google Shape;487;g115eddd7beb_0_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488" name="Google Shape;488;g115eddd7beb_0_8"/>
          <p:cNvPicPr preferRelativeResize="0"/>
          <p:nvPr/>
        </p:nvPicPr>
        <p:blipFill rotWithShape="1">
          <a:blip r:embed="rId5">
            <a:alphaModFix/>
          </a:blip>
          <a:srcRect/>
          <a:stretch/>
        </p:blipFill>
        <p:spPr>
          <a:xfrm>
            <a:off x="-125877" y="9593580"/>
            <a:ext cx="7497100" cy="464820"/>
          </a:xfrm>
          <a:prstGeom prst="rect">
            <a:avLst/>
          </a:prstGeom>
          <a:noFill/>
          <a:ln>
            <a:noFill/>
          </a:ln>
        </p:spPr>
      </p:pic>
      <p:sp>
        <p:nvSpPr>
          <p:cNvPr id="489" name="Google Shape;489;g115eddd7beb_0_8"/>
          <p:cNvSpPr txBox="1"/>
          <p:nvPr/>
        </p:nvSpPr>
        <p:spPr>
          <a:xfrm rot="-5400000">
            <a:off x="-3569348" y="3092665"/>
            <a:ext cx="7820400" cy="492000"/>
          </a:xfrm>
          <a:prstGeom prst="rect">
            <a:avLst/>
          </a:prstGeom>
          <a:noFill/>
          <a:ln>
            <a:noFill/>
          </a:ln>
        </p:spPr>
        <p:txBody>
          <a:bodyPr spcFirstLastPara="1" wrap="square" lIns="0" tIns="0" rIns="0" bIns="0" anchor="t" anchorCtr="0">
            <a:spAutoFit/>
          </a:bodyPr>
          <a:lstStyle/>
          <a:p>
            <a:pPr marL="11939" marR="0" lvl="0" indent="0" algn="l" defTabSz="914400" rtl="0" eaLnBrk="1" fontAlgn="auto" latinLnBrk="0" hangingPunct="1">
              <a:lnSpc>
                <a:spcPct val="99875"/>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Calibri"/>
                <a:ea typeface="Calibri"/>
                <a:cs typeface="Calibri"/>
                <a:sym typeface="Calibri"/>
              </a:rPr>
              <a:t>TRAINING  SESSION 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0" name="Google Shape;490;g115eddd7beb_0_8"/>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1" name="Google Shape;491;g115eddd7beb_0_8"/>
          <p:cNvSpPr txBox="1"/>
          <p:nvPr/>
        </p:nvSpPr>
        <p:spPr>
          <a:xfrm>
            <a:off x="6036443" y="3761213"/>
            <a:ext cx="12711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45</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2" name="Google Shape;492;g115eddd7beb_0_8"/>
          <p:cNvSpPr/>
          <p:nvPr/>
        </p:nvSpPr>
        <p:spPr>
          <a:xfrm>
            <a:off x="6070243" y="2510825"/>
            <a:ext cx="42437" cy="368144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3" name="Google Shape;493;g115eddd7beb_0_8"/>
          <p:cNvSpPr/>
          <p:nvPr/>
        </p:nvSpPr>
        <p:spPr>
          <a:xfrm>
            <a:off x="674726" y="664600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4" name="Google Shape;494;g115eddd7beb_0_8"/>
          <p:cNvSpPr/>
          <p:nvPr/>
        </p:nvSpPr>
        <p:spPr>
          <a:xfrm>
            <a:off x="674726" y="695080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5" name="Google Shape;495;g115eddd7beb_0_8"/>
          <p:cNvSpPr txBox="1"/>
          <p:nvPr/>
        </p:nvSpPr>
        <p:spPr>
          <a:xfrm>
            <a:off x="789017" y="6666475"/>
            <a:ext cx="948000" cy="2121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BREAK </a:t>
            </a:r>
            <a:endParaRPr kumimoji="0" sz="1300" b="1"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496" name="Google Shape;496;g115eddd7beb_0_8"/>
          <p:cNvSpPr txBox="1"/>
          <p:nvPr/>
        </p:nvSpPr>
        <p:spPr>
          <a:xfrm>
            <a:off x="640981" y="1020051"/>
            <a:ext cx="3153900" cy="2274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TRAINING ACTIVITY 8:</a:t>
            </a:r>
            <a:endParaRPr kumimoji="0" sz="14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497" name="Google Shape;497;g115eddd7beb_0_8"/>
          <p:cNvSpPr txBox="1"/>
          <p:nvPr/>
        </p:nvSpPr>
        <p:spPr>
          <a:xfrm>
            <a:off x="667800" y="1296875"/>
            <a:ext cx="5331000" cy="53916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Description: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When you have a joint action plan developed, it is time to exercise the </a:t>
            </a: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The Walt Disney method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(Worksheet 8), and you can do it in different ways, for example: a) each of the three roles being present in every small group and groups divided during the discussion;  b) keeping each of the same role group separated during discussion and project plan ‘evaluation’, or c) just assign them the roles while keeping them in the large group during discussion and each round another role member needs to give his/her input and comment, always keeping in mind the “shoes” of the given role. You need to explain them the role, of course, and we offer here a short explanation.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Role 1 / Group 1 - Dreamers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Role 2 / Group 2 - Realists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Role 3 / Group 3 - Critics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5833"/>
              </a:lnSpc>
              <a:spcBef>
                <a:spcPts val="5"/>
              </a:spcBef>
              <a:spcAft>
                <a:spcPts val="0"/>
              </a:spcAft>
              <a:buClr>
                <a:srgbClr val="000000"/>
              </a:buClr>
              <a:buSzPts val="12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Dreamers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A dreamer is not hindered by straitjacketing but is creative and imaginative and sees limitless opportunities. Their role is to discuss weather they as a group of Community heroes have dreamt big enough and if there are more great ideas to put in their action plan.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5833"/>
              </a:lnSpc>
              <a:spcBef>
                <a:spcPts val="5"/>
              </a:spcBef>
              <a:spcAft>
                <a:spcPts val="0"/>
              </a:spcAft>
              <a:buClr>
                <a:srgbClr val="000000"/>
              </a:buClr>
              <a:buSzPts val="12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Realists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The realist looks at the practical possibilities to find out whether an idea is really feasible. The realist looks at aspects such as the available amount of means and time. Their role is to discuss weather this plan looks like it can actually be put into the action. If not, why not?</a:t>
            </a:r>
            <a:r>
              <a:rPr kumimoji="0" lang="en-US" sz="1200" b="0" i="0" u="none" strike="noStrike" kern="0" cap="none" spc="0" normalizeH="0" baseline="0" noProof="0">
                <a:ln>
                  <a:noFill/>
                </a:ln>
                <a:solidFill>
                  <a:srgbClr val="4F81BD"/>
                </a:solidFill>
                <a:effectLst/>
                <a:uLnTx/>
                <a:uFillTx/>
                <a:latin typeface="Helvetica Neue"/>
                <a:ea typeface="Helvetica Neue"/>
                <a:cs typeface="Helvetica Neue"/>
                <a:sym typeface="Helvetica Neue"/>
              </a:rPr>
              <a:t> </a:t>
            </a:r>
            <a:endParaRPr kumimoji="0" sz="1200" b="0" i="0" u="none" strike="noStrike" kern="0" cap="none" spc="0" normalizeH="0" baseline="0" noProof="0">
              <a:ln>
                <a:noFill/>
              </a:ln>
              <a:solidFill>
                <a:srgbClr val="000000"/>
              </a:solidFill>
              <a:effectLst/>
              <a:uLnTx/>
              <a:uFillTx/>
              <a:latin typeface="Helvetica Neue"/>
              <a:ea typeface="Helvetica Neue"/>
              <a:cs typeface="Helvetica Neue"/>
              <a:sym typeface="Helvetica Neue"/>
            </a:endParaRPr>
          </a:p>
          <a:p>
            <a:pPr marL="0" marR="0" lvl="0" indent="0" algn="just" defTabSz="914400" rtl="0" eaLnBrk="1" fontAlgn="auto" latinLnBrk="0" hangingPunct="1">
              <a:lnSpc>
                <a:spcPct val="105833"/>
              </a:lnSpc>
              <a:spcBef>
                <a:spcPts val="5"/>
              </a:spcBef>
              <a:spcAft>
                <a:spcPts val="0"/>
              </a:spcAft>
              <a:buClr>
                <a:srgbClr val="000000"/>
              </a:buClr>
              <a:buSzPts val="12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Critic</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 The critic does not criticize the plans of those dreamers or the insights of the realists, but looks at a plan like an external observer and filters out and removes all crucial mistakes. Their role is to figure out what are the most complicated elements of the plan where the group of Community heroes might have serious difficulties in realising the action plan.</a:t>
            </a:r>
            <a:r>
              <a:rPr kumimoji="0" lang="en-US" sz="1200" b="0" i="0" u="none" strike="noStrike" kern="0" cap="none" spc="0" normalizeH="0" baseline="0" noProof="0">
                <a:ln>
                  <a:noFill/>
                </a:ln>
                <a:solidFill>
                  <a:srgbClr val="4F81BD"/>
                </a:solidFill>
                <a:effectLst/>
                <a:uLnTx/>
                <a:uFillTx/>
                <a:latin typeface="Helvetica Neue"/>
                <a:ea typeface="Helvetica Neue"/>
                <a:cs typeface="Helvetica Neue"/>
                <a:sym typeface="Helvetica Neue"/>
              </a:rPr>
              <a:t>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8" name="Google Shape;498;g115eddd7beb_0_8"/>
          <p:cNvSpPr txBox="1"/>
          <p:nvPr/>
        </p:nvSpPr>
        <p:spPr>
          <a:xfrm>
            <a:off x="674725" y="7047500"/>
            <a:ext cx="6050100" cy="22578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TIPS FOR TRAINERS</a:t>
            </a:r>
            <a:endParaRPr kumimoji="0" sz="1300" b="1" i="0" u="none" strike="noStrike" kern="0" cap="none" spc="0" normalizeH="0" baseline="0" noProof="0">
              <a:ln>
                <a:noFill/>
              </a:ln>
              <a:solidFill>
                <a:srgbClr val="0070C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Weather you choose a), b) or c) scenario for working with the Disney method might depend on various factors; there is no best scenario, so don’t get caught up in overthinking about it :) You know your trainees the best, and your decision should be made upon the best interest for the group of community heroes as such</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To make this exercise more fun, you could find a creative way in assigning the trainees with their roles; you can make, for example, Dreamer-Realist-Critic name tags they will put on their forehead, so that they can follow the discussion understanding different points of view</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Make sure to explain them that each group wants the best for their joint project! It is not about “attacking” any of the idea, but analysing if there is room for improving the plan and to give ideas about how to improve it (critical thinking, debating, argumenting)</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9" name="Google Shape;499;g115eddd7beb_0_8"/>
          <p:cNvSpPr txBox="1"/>
          <p:nvPr/>
        </p:nvSpPr>
        <p:spPr>
          <a:xfrm>
            <a:off x="6109925" y="6618624"/>
            <a:ext cx="1271100" cy="3078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10 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115eddd7beb_0_37"/>
          <p:cNvSpPr/>
          <p:nvPr/>
        </p:nvSpPr>
        <p:spPr>
          <a:xfrm rot="10800000">
            <a:off x="78369"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505" name="Google Shape;505;g115eddd7beb_0_37"/>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506" name="Google Shape;506;g115eddd7beb_0_37"/>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507" name="Google Shape;507;g115eddd7beb_0_37"/>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18</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08" name="Google Shape;508;g115eddd7beb_0_37"/>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09" name="Google Shape;509;g115eddd7beb_0_37"/>
          <p:cNvPicPr preferRelativeResize="0"/>
          <p:nvPr/>
        </p:nvPicPr>
        <p:blipFill rotWithShape="1">
          <a:blip r:embed="rId5">
            <a:alphaModFix/>
          </a:blip>
          <a:srcRect/>
          <a:stretch/>
        </p:blipFill>
        <p:spPr>
          <a:xfrm>
            <a:off x="-125877" y="9593580"/>
            <a:ext cx="7497100" cy="464820"/>
          </a:xfrm>
          <a:prstGeom prst="rect">
            <a:avLst/>
          </a:prstGeom>
          <a:noFill/>
          <a:ln>
            <a:noFill/>
          </a:ln>
        </p:spPr>
      </p:pic>
      <p:sp>
        <p:nvSpPr>
          <p:cNvPr id="510" name="Google Shape;510;g115eddd7beb_0_37"/>
          <p:cNvSpPr txBox="1"/>
          <p:nvPr/>
        </p:nvSpPr>
        <p:spPr>
          <a:xfrm rot="-5400000">
            <a:off x="-3569348" y="3092665"/>
            <a:ext cx="7820400" cy="492000"/>
          </a:xfrm>
          <a:prstGeom prst="rect">
            <a:avLst/>
          </a:prstGeom>
          <a:noFill/>
          <a:ln>
            <a:noFill/>
          </a:ln>
        </p:spPr>
        <p:txBody>
          <a:bodyPr spcFirstLastPara="1" wrap="square" lIns="0" tIns="0" rIns="0" bIns="0" anchor="t" anchorCtr="0">
            <a:spAutoFit/>
          </a:bodyPr>
          <a:lstStyle/>
          <a:p>
            <a:pPr marL="11939" marR="0" lvl="0" indent="0" algn="l" defTabSz="914400" rtl="0" eaLnBrk="1" fontAlgn="auto" latinLnBrk="0" hangingPunct="1">
              <a:lnSpc>
                <a:spcPct val="99875"/>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Calibri"/>
                <a:ea typeface="Calibri"/>
                <a:cs typeface="Calibri"/>
                <a:sym typeface="Calibri"/>
              </a:rPr>
              <a:t>TRAINING  SESSION 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1" name="Google Shape;511;g115eddd7beb_0_37"/>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2" name="Google Shape;512;g115eddd7beb_0_37"/>
          <p:cNvSpPr txBox="1"/>
          <p:nvPr/>
        </p:nvSpPr>
        <p:spPr>
          <a:xfrm>
            <a:off x="6036443" y="3685013"/>
            <a:ext cx="12711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45</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3" name="Google Shape;513;g115eddd7beb_0_37"/>
          <p:cNvSpPr/>
          <p:nvPr/>
        </p:nvSpPr>
        <p:spPr>
          <a:xfrm>
            <a:off x="6070243" y="2206025"/>
            <a:ext cx="42437" cy="368144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4" name="Google Shape;514;g115eddd7beb_0_37"/>
          <p:cNvSpPr/>
          <p:nvPr/>
        </p:nvSpPr>
        <p:spPr>
          <a:xfrm>
            <a:off x="674726" y="717940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5" name="Google Shape;515;g115eddd7beb_0_37"/>
          <p:cNvSpPr txBox="1"/>
          <p:nvPr/>
        </p:nvSpPr>
        <p:spPr>
          <a:xfrm>
            <a:off x="717181" y="943851"/>
            <a:ext cx="3153900" cy="2274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TRAINING ACTIVITY 9:</a:t>
            </a:r>
            <a:endParaRPr kumimoji="0" sz="14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516" name="Google Shape;516;g115eddd7beb_0_37"/>
          <p:cNvSpPr txBox="1"/>
          <p:nvPr/>
        </p:nvSpPr>
        <p:spPr>
          <a:xfrm>
            <a:off x="633950" y="1198925"/>
            <a:ext cx="5402400" cy="60084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Description: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Coming into the very last stage of this session, explain to the participants that their previous discussion on the possibilities and feasibility of their action plan from those different roles and perspectives - from the “shoes” of dreamers - realists - critics - helped them in acknowledging different perspectives on their own agency, on their own possibility to become agents of change, and for the best -  it showed them how to work best in a team of differences. Guide them in reflection upon the exercise by asking them questions like: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Did you like the exercise? Was it fun for you? Why yes/no? How did you feel in the given role? Would you have like it to have another role and why? Do you think that your role helped in reaching the best final proposal of our joint action plan?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(Worksheet 9)</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just" defTabSz="914400" rtl="0" eaLnBrk="1" fontAlgn="auto" latinLnBrk="0" hangingPunct="1">
              <a:lnSpc>
                <a:spcPct val="107000"/>
              </a:lnSpc>
              <a:spcBef>
                <a:spcPts val="0"/>
              </a:spcBef>
              <a:spcAft>
                <a:spcPts val="0"/>
              </a:spcAft>
              <a:buClr>
                <a:srgbClr val="000000"/>
              </a:buClr>
              <a:buSzPts val="1200"/>
              <a:buFont typeface="Arial"/>
              <a:buNone/>
              <a:tabLst/>
              <a:defRPr/>
            </a:pPr>
            <a:endParaRPr kumimoji="0" sz="1200" b="0" i="1"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This is the last activity within this session. After the process of planning and creating the action plan, and after the process of evaluating the plan by using The Walt Disney method, the group of community heroes should agree upon the final version of their action plan. Assist them in making final adjustment according to the dreamers-realists-critics comments and arguments, and then let them know that the final version is done and ready and that you can celebrate their hard work on creating the plan of community heros!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just" defTabSz="914400" rtl="0" eaLnBrk="1" fontAlgn="auto" latinLnBrk="0" hangingPunct="1">
              <a:lnSpc>
                <a:spcPct val="107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Make connection(s) between the content and outcomes by letting them know that they have actually learn something called the service-learning methodology, and that they are - as a team of community superheroes - one step ahead in making their community and this world a better place to be!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just" defTabSz="914400" rtl="0" eaLnBrk="1" fontAlgn="auto" latinLnBrk="0" hangingPunct="1">
              <a:lnSpc>
                <a:spcPct val="107000"/>
              </a:lnSpc>
              <a:spcBef>
                <a:spcPts val="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AutoNum type="arabicPeriod"/>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Invite them to give their feedback by sharing some “last” thoughts within this session - let each of them say just one sentence and share a) the most valuable, b) the most funny and the 3) most hard part of these sessions.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7" name="Google Shape;517;g115eddd7beb_0_37"/>
          <p:cNvSpPr txBox="1"/>
          <p:nvPr/>
        </p:nvSpPr>
        <p:spPr>
          <a:xfrm>
            <a:off x="674725" y="7199900"/>
            <a:ext cx="5802300" cy="15192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TIPS FOR TRAINERS</a:t>
            </a:r>
            <a:endParaRPr kumimoji="0" sz="1300" b="1" i="0" u="none" strike="noStrike" kern="0" cap="none" spc="0" normalizeH="0" baseline="0" noProof="0">
              <a:ln>
                <a:noFill/>
              </a:ln>
              <a:solidFill>
                <a:srgbClr val="0070C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this point, the group of community heroes might be tired by the whole process, so assist them in creating those final adjustments and final version of the action plan</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Organise feedback session in a creative and funny way to boost up their energy at the end of the session (Worksheet 9 is optional)</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If you notice that the planning and evaluating process makes them tired, you can use more breaks in between, but remind them that community heroes do get tired sometimes as well :) </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8" name="Google Shape;518;g115eddd7beb_0_37"/>
          <p:cNvSpPr txBox="1"/>
          <p:nvPr/>
        </p:nvSpPr>
        <p:spPr>
          <a:xfrm>
            <a:off x="674725" y="8723900"/>
            <a:ext cx="5802300" cy="5955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300" b="1" i="0" u="none" strike="noStrike" kern="0" cap="none" spc="0" normalizeH="0" baseline="0" noProof="0">
                <a:ln>
                  <a:noFill/>
                </a:ln>
                <a:solidFill>
                  <a:srgbClr val="0070C0"/>
                </a:solidFill>
                <a:effectLst/>
                <a:uLnTx/>
                <a:uFillTx/>
                <a:latin typeface="Calibri"/>
                <a:ea typeface="Calibri"/>
                <a:cs typeface="Calibri"/>
                <a:sym typeface="Calibri"/>
              </a:rPr>
              <a:t>TRAINING MATERIALS</a:t>
            </a:r>
            <a:endParaRPr kumimoji="0" sz="1300" b="1" i="0" u="none" strike="noStrike" kern="0" cap="none" spc="0" normalizeH="0" baseline="0" noProof="0">
              <a:ln>
                <a:noFill/>
              </a:ln>
              <a:solidFill>
                <a:srgbClr val="0070C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action plan, cards, name tags or something similar with the Disney method roles,</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Workbook 2, Worksheet 8 &amp; Worksheet 9 (Feedback)</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9" name="Google Shape;519;g115eddd7beb_0_37"/>
          <p:cNvSpPr/>
          <p:nvPr/>
        </p:nvSpPr>
        <p:spPr>
          <a:xfrm>
            <a:off x="674726" y="931300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19"/>
          <p:cNvSpPr/>
          <p:nvPr/>
        </p:nvSpPr>
        <p:spPr>
          <a:xfrm rot="10800000">
            <a:off x="77407" y="773304"/>
            <a:ext cx="518950" cy="8722379"/>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pic>
        <p:nvPicPr>
          <p:cNvPr id="525" name="Google Shape;525;p19"/>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526" name="Google Shape;526;p19"/>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527" name="Google Shape;527;p19"/>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defTabSz="914400" rtl="0" eaLnBrk="1" fontAlgn="auto" latinLnBrk="0" hangingPunct="1">
              <a:lnSpc>
                <a:spcPct val="148250"/>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19</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8" name="Google Shape;528;p19"/>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74875"/>
              </a:lnSpc>
              <a:spcBef>
                <a:spcPts val="0"/>
              </a:spcBef>
              <a:spcAft>
                <a:spcPts val="0"/>
              </a:spcAft>
              <a:buClr>
                <a:srgbClr val="000000"/>
              </a:buClr>
              <a:buSzPts val="800"/>
              <a:buFont typeface="Arial"/>
              <a:buNone/>
              <a:tabLst/>
              <a:defRPr/>
            </a:pPr>
            <a:r>
              <a:rPr kumimoji="0" lang="en-US" sz="8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IO2_SLTA_2020-1-RO01-KA204-080306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529" name="Google Shape;529;p19"/>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530" name="Google Shape;530;p19"/>
          <p:cNvSpPr txBox="1"/>
          <p:nvPr/>
        </p:nvSpPr>
        <p:spPr>
          <a:xfrm rot="-5400000">
            <a:off x="-3569348" y="3092665"/>
            <a:ext cx="7820400" cy="492000"/>
          </a:xfrm>
          <a:prstGeom prst="rect">
            <a:avLst/>
          </a:prstGeom>
          <a:noFill/>
          <a:ln>
            <a:noFill/>
          </a:ln>
        </p:spPr>
        <p:txBody>
          <a:bodyPr spcFirstLastPara="1" wrap="square" lIns="0" tIns="0" rIns="0" bIns="0" anchor="t" anchorCtr="0">
            <a:spAutoFit/>
          </a:bodyPr>
          <a:lstStyle/>
          <a:p>
            <a:pPr marL="11939" marR="0" lvl="0" indent="0" algn="l" defTabSz="914400" rtl="0" eaLnBrk="1" fontAlgn="auto" latinLnBrk="0" hangingPunct="1">
              <a:lnSpc>
                <a:spcPct val="99875"/>
              </a:lnSpc>
              <a:spcBef>
                <a:spcPts val="0"/>
              </a:spcBef>
              <a:spcAft>
                <a:spcPts val="0"/>
              </a:spcAft>
              <a:buClr>
                <a:srgbClr val="000000"/>
              </a:buClr>
              <a:buSzPts val="3200"/>
              <a:buFont typeface="Arial"/>
              <a:buNone/>
              <a:tabLst/>
              <a:defRPr/>
            </a:pPr>
            <a:r>
              <a:rPr kumimoji="0" lang="en-US" sz="3200" b="1" i="0" u="none" strike="noStrike" kern="0" cap="none" spc="0" normalizeH="0" baseline="0" noProof="0">
                <a:ln>
                  <a:noFill/>
                </a:ln>
                <a:solidFill>
                  <a:srgbClr val="FFFFFF"/>
                </a:solidFill>
                <a:effectLst/>
                <a:uLnTx/>
                <a:uFillTx/>
                <a:latin typeface="Calibri"/>
                <a:ea typeface="Calibri"/>
                <a:cs typeface="Calibri"/>
                <a:sym typeface="Calibri"/>
              </a:rPr>
              <a:t>TRAINING  SESSION 4</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1" name="Google Shape;531;p19"/>
          <p:cNvSpPr txBox="1"/>
          <p:nvPr/>
        </p:nvSpPr>
        <p:spPr>
          <a:xfrm>
            <a:off x="723331" y="953998"/>
            <a:ext cx="4771800" cy="521700"/>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0000"/>
                </a:solidFill>
                <a:effectLst/>
                <a:uLnTx/>
                <a:uFillTx/>
                <a:latin typeface="Calibri"/>
                <a:ea typeface="Calibri"/>
                <a:cs typeface="Calibri"/>
                <a:sym typeface="Calibri"/>
              </a:rPr>
              <a:t>Content:</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04800" algn="just" defTabSz="914400" rtl="0" eaLnBrk="1" fontAlgn="auto" latinLnBrk="0" hangingPunct="1">
              <a:lnSpc>
                <a:spcPct val="107000"/>
              </a:lnSpc>
              <a:spcBef>
                <a:spcPts val="0"/>
              </a:spcBef>
              <a:spcAft>
                <a:spcPts val="0"/>
              </a:spcAft>
              <a:buClr>
                <a:srgbClr val="000000"/>
              </a:buClr>
              <a:buSzPts val="1200"/>
              <a:buFont typeface="Calibri"/>
              <a:buChar char="➔"/>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E-TRAINING</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2" name="Google Shape;532;p19"/>
          <p:cNvSpPr txBox="1"/>
          <p:nvPr/>
        </p:nvSpPr>
        <p:spPr>
          <a:xfrm>
            <a:off x="6153250" y="1029900"/>
            <a:ext cx="990900" cy="227400"/>
          </a:xfrm>
          <a:prstGeom prst="rect">
            <a:avLst/>
          </a:prstGeom>
          <a:noFill/>
          <a:ln>
            <a:noFill/>
          </a:ln>
        </p:spPr>
        <p:txBody>
          <a:bodyPr spcFirstLastPara="1" wrap="square" lIns="0" tIns="11925" rIns="0" bIns="0" anchor="t" anchorCtr="0">
            <a:spAutoFit/>
          </a:bodyPr>
          <a:lstStyle/>
          <a:p>
            <a:pPr marL="11939"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Calibri"/>
                <a:ea typeface="Calibri"/>
                <a:cs typeface="Calibri"/>
                <a:sym typeface="Calibri"/>
              </a:rPr>
              <a:t>DURATION</a:t>
            </a:r>
            <a:endParaRPr kumimoji="0" sz="1400" b="0" i="0" u="none" strike="noStrike" kern="0" cap="none" spc="0" normalizeH="0" baseline="0" noProof="0">
              <a:ln>
                <a:noFill/>
              </a:ln>
              <a:solidFill>
                <a:srgbClr val="0070C0"/>
              </a:solidFill>
              <a:effectLst/>
              <a:uLnTx/>
              <a:uFillTx/>
              <a:latin typeface="Calibri"/>
              <a:ea typeface="Calibri"/>
              <a:cs typeface="Calibri"/>
              <a:sym typeface="Calibri"/>
            </a:endParaRPr>
          </a:p>
        </p:txBody>
      </p:sp>
      <p:sp>
        <p:nvSpPr>
          <p:cNvPr id="533" name="Google Shape;533;p19"/>
          <p:cNvSpPr txBox="1"/>
          <p:nvPr/>
        </p:nvSpPr>
        <p:spPr>
          <a:xfrm>
            <a:off x="723331" y="1839113"/>
            <a:ext cx="3154017" cy="232372"/>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TRAINING ACTIVITY 7:</a:t>
            </a:r>
            <a:endParaRPr kumimoji="0" sz="1400" b="0" i="0" u="none" strike="noStrike" kern="0" cap="none" spc="0" normalizeH="0" baseline="0" noProof="0">
              <a:ln>
                <a:noFill/>
              </a:ln>
              <a:solidFill>
                <a:srgbClr val="0070C0"/>
              </a:solidFill>
              <a:effectLst/>
              <a:uLnTx/>
              <a:uFillTx/>
              <a:latin typeface="Times New Roman"/>
              <a:ea typeface="Times New Roman"/>
              <a:cs typeface="Times New Roman"/>
              <a:sym typeface="Times New Roman"/>
            </a:endParaRPr>
          </a:p>
        </p:txBody>
      </p:sp>
      <p:sp>
        <p:nvSpPr>
          <p:cNvPr id="534" name="Google Shape;534;p19"/>
          <p:cNvSpPr/>
          <p:nvPr/>
        </p:nvSpPr>
        <p:spPr>
          <a:xfrm>
            <a:off x="1168801" y="1756831"/>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5" name="Google Shape;535;p19"/>
          <p:cNvSpPr/>
          <p:nvPr/>
        </p:nvSpPr>
        <p:spPr>
          <a:xfrm>
            <a:off x="5906916" y="976578"/>
            <a:ext cx="45719" cy="71219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6" name="Google Shape;536;p19"/>
          <p:cNvSpPr/>
          <p:nvPr/>
        </p:nvSpPr>
        <p:spPr>
          <a:xfrm>
            <a:off x="1168801" y="869955"/>
            <a:ext cx="5633898" cy="24474"/>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7" name="Google Shape;537;p19"/>
          <p:cNvSpPr txBox="1"/>
          <p:nvPr/>
        </p:nvSpPr>
        <p:spPr>
          <a:xfrm>
            <a:off x="6099281" y="1300696"/>
            <a:ext cx="879036"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2 HOURS</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8" name="Google Shape;538;p19"/>
          <p:cNvSpPr txBox="1"/>
          <p:nvPr/>
        </p:nvSpPr>
        <p:spPr>
          <a:xfrm>
            <a:off x="686375" y="2047875"/>
            <a:ext cx="5220600" cy="2350200"/>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Methodology</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chosen for this Training Session: </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Online Synchronous </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Online Asynchronous </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Description:</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The aim of this session is that trainees: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Practice on-line their ideas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Learn more about SLM and examples </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Learn more about Service Learning projects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Enjoy and have fun! </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9" name="Google Shape;539;p19"/>
          <p:cNvSpPr/>
          <p:nvPr/>
        </p:nvSpPr>
        <p:spPr>
          <a:xfrm>
            <a:off x="5911850" y="1837130"/>
            <a:ext cx="45719" cy="2468144"/>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0" name="Google Shape;540;p19"/>
          <p:cNvSpPr txBox="1"/>
          <p:nvPr/>
        </p:nvSpPr>
        <p:spPr>
          <a:xfrm>
            <a:off x="6044068" y="2743788"/>
            <a:ext cx="12711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120 </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MINUTES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1" name="Google Shape;541;p19"/>
          <p:cNvSpPr/>
          <p:nvPr/>
        </p:nvSpPr>
        <p:spPr>
          <a:xfrm>
            <a:off x="1168801" y="6013264"/>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2" name="Google Shape;542;p19"/>
          <p:cNvSpPr txBox="1"/>
          <p:nvPr/>
        </p:nvSpPr>
        <p:spPr>
          <a:xfrm>
            <a:off x="723330" y="6135947"/>
            <a:ext cx="3154017" cy="232372"/>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TRAINING MATERIAL</a:t>
            </a:r>
            <a:endParaRPr kumimoji="0" sz="1400" b="0" i="0" u="none" strike="noStrike" kern="0" cap="none" spc="0" normalizeH="0" baseline="0" noProof="0">
              <a:ln>
                <a:noFill/>
              </a:ln>
              <a:solidFill>
                <a:srgbClr val="0070C0"/>
              </a:solidFill>
              <a:effectLst/>
              <a:uLnTx/>
              <a:uFillTx/>
              <a:latin typeface="Times New Roman"/>
              <a:ea typeface="Times New Roman"/>
              <a:cs typeface="Times New Roman"/>
              <a:sym typeface="Times New Roman"/>
            </a:endParaRPr>
          </a:p>
        </p:txBody>
      </p:sp>
      <p:sp>
        <p:nvSpPr>
          <p:cNvPr id="543" name="Google Shape;543;p19"/>
          <p:cNvSpPr txBox="1"/>
          <p:nvPr/>
        </p:nvSpPr>
        <p:spPr>
          <a:xfrm>
            <a:off x="828775" y="6343400"/>
            <a:ext cx="6334500" cy="692700"/>
          </a:xfrm>
          <a:prstGeom prst="rect">
            <a:avLst/>
          </a:prstGeom>
          <a:noFill/>
          <a:ln>
            <a:noFill/>
          </a:ln>
        </p:spPr>
        <p:txBody>
          <a:bodyPr spcFirstLastPara="1" wrap="square" lIns="91425" tIns="45700" rIns="91425" bIns="45700" anchor="t" anchorCtr="0">
            <a:spAutoFit/>
          </a:bodyPr>
          <a:lstStyle/>
          <a:p>
            <a:pPr marL="285750" marR="0" lvl="0" indent="-26035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SSinDS_Workbook 2</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285750" marR="0" lvl="0" indent="-26035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E-TRAINING PLATFORM</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285750" marR="0" lvl="0" indent="-260350" algn="l" defTabSz="914400" rtl="0" eaLnBrk="1" fontAlgn="auto" latinLnBrk="0" hangingPunct="1">
              <a:lnSpc>
                <a:spcPct val="100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Worksheet 10 (Feedback)</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4" name="Google Shape;544;p19"/>
          <p:cNvSpPr/>
          <p:nvPr/>
        </p:nvSpPr>
        <p:spPr>
          <a:xfrm>
            <a:off x="1102148" y="4438885"/>
            <a:ext cx="5633898" cy="45719"/>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5" name="Google Shape;545;p19"/>
          <p:cNvSpPr txBox="1"/>
          <p:nvPr/>
        </p:nvSpPr>
        <p:spPr>
          <a:xfrm>
            <a:off x="686370" y="4528296"/>
            <a:ext cx="3154017" cy="232372"/>
          </a:xfrm>
          <a:prstGeom prst="rect">
            <a:avLst/>
          </a:prstGeom>
          <a:noFill/>
          <a:ln>
            <a:noFill/>
          </a:ln>
        </p:spPr>
        <p:txBody>
          <a:bodyPr spcFirstLastPara="1" wrap="square" lIns="0" tIns="11925" rIns="0" bIns="0" anchor="t" anchorCtr="0">
            <a:spAutoFit/>
          </a:bodyPr>
          <a:lstStyle/>
          <a:p>
            <a:pPr marL="0" marR="0" lvl="0" indent="0" algn="just" defTabSz="914400" rtl="0" eaLnBrk="1" fontAlgn="auto" latinLnBrk="0" hangingPunct="1">
              <a:lnSpc>
                <a:spcPct val="107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70C0"/>
                </a:solidFill>
                <a:effectLst/>
                <a:uLnTx/>
                <a:uFillTx/>
                <a:latin typeface="Times New Roman"/>
                <a:ea typeface="Times New Roman"/>
                <a:cs typeface="Times New Roman"/>
                <a:sym typeface="Times New Roman"/>
              </a:rPr>
              <a:t>TIPS FOR TRAINERS</a:t>
            </a:r>
            <a:endParaRPr kumimoji="0" sz="1400" b="0" i="0" u="none" strike="noStrike" kern="0" cap="none" spc="0" normalizeH="0" baseline="0" noProof="0">
              <a:ln>
                <a:noFill/>
              </a:ln>
              <a:solidFill>
                <a:srgbClr val="0070C0"/>
              </a:solidFill>
              <a:effectLst/>
              <a:uLnTx/>
              <a:uFillTx/>
              <a:latin typeface="Times New Roman"/>
              <a:ea typeface="Times New Roman"/>
              <a:cs typeface="Times New Roman"/>
              <a:sym typeface="Times New Roman"/>
            </a:endParaRPr>
          </a:p>
        </p:txBody>
      </p:sp>
      <p:sp>
        <p:nvSpPr>
          <p:cNvPr id="546" name="Google Shape;546;p19"/>
          <p:cNvSpPr txBox="1"/>
          <p:nvPr/>
        </p:nvSpPr>
        <p:spPr>
          <a:xfrm>
            <a:off x="686375" y="4764375"/>
            <a:ext cx="6116400" cy="1148700"/>
          </a:xfrm>
          <a:prstGeom prst="rect">
            <a:avLst/>
          </a:prstGeom>
          <a:noFill/>
          <a:ln>
            <a:noFill/>
          </a:ln>
        </p:spPr>
        <p:txBody>
          <a:bodyPr spcFirstLastPara="1" wrap="square" lIns="91425" tIns="45700" rIns="91425" bIns="45700" anchor="t" anchorCtr="0">
            <a:spAutoFit/>
          </a:bodyPr>
          <a:lstStyle/>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Use progressive learning approach.</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Adapt the sequential steps and timing to the needs of  the trainees group.</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Use as many visual aids as are required. </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92100" algn="just" defTabSz="914400" rtl="0" eaLnBrk="1" fontAlgn="auto" latinLnBrk="0" hangingPunct="1">
              <a:lnSpc>
                <a:spcPct val="107000"/>
              </a:lnSpc>
              <a:spcBef>
                <a:spcPts val="0"/>
              </a:spcBef>
              <a:spcAft>
                <a:spcPts val="0"/>
              </a:spcAft>
              <a:buClr>
                <a:srgbClr val="000000"/>
              </a:buClr>
              <a:buSzPts val="1000"/>
              <a:buFont typeface="Calibri"/>
              <a:buChar char="➔"/>
              <a:tabLst/>
              <a:defRPr/>
            </a:pPr>
            <a:r>
              <a:rPr kumimoji="0" lang="en-US" sz="1300" b="0" i="0" u="none" strike="noStrike" kern="0" cap="none" spc="0" normalizeH="0" baseline="0" noProof="0">
                <a:ln>
                  <a:noFill/>
                </a:ln>
                <a:solidFill>
                  <a:srgbClr val="000000"/>
                </a:solidFill>
                <a:effectLst/>
                <a:uLnTx/>
                <a:uFillTx/>
                <a:latin typeface="Calibri"/>
                <a:ea typeface="Calibri"/>
                <a:cs typeface="Calibri"/>
                <a:sym typeface="Calibri"/>
              </a:rPr>
              <a:t>Provide direct and immediate feedback. This will allow them to make a strong connection between their ideas and the trainer's response.</a:t>
            </a:r>
            <a:endParaRPr kumimoji="0"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7" name="Google Shape;547;p19"/>
          <p:cNvSpPr/>
          <p:nvPr/>
        </p:nvSpPr>
        <p:spPr>
          <a:xfrm>
            <a:off x="1190381" y="7075061"/>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610"/>
              <a:buFont typeface="Calibri"/>
              <a:buNone/>
              <a:tabLst/>
              <a:defRPr/>
            </a:pPr>
            <a:endParaRPr kumimoji="0" sz="161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pic>
        <p:nvPicPr>
          <p:cNvPr id="732" name="Google Shape;732;g11292c61a07_0_0"/>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733" name="Google Shape;733;g11292c61a07_0_0"/>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734" name="Google Shape;734;g11292c61a07_0_0"/>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735" name="Google Shape;735;g11292c61a07_0_0"/>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736" name="Google Shape;736;g11292c61a07_0_0"/>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737" name="Google Shape;737;g11292c61a07_0_0"/>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738" name="Google Shape;738;g11292c61a07_0_0"/>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739" name="Google Shape;739;g11292c61a07_0_0"/>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740" name="Google Shape;740;g11292c61a07_0_0"/>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pic>
        <p:nvPicPr>
          <p:cNvPr id="741" name="Google Shape;741;g11292c61a07_0_0"/>
          <p:cNvPicPr preferRelativeResize="0"/>
          <p:nvPr/>
        </p:nvPicPr>
        <p:blipFill rotWithShape="1">
          <a:blip r:embed="rId6">
            <a:alphaModFix/>
          </a:blip>
          <a:srcRect/>
          <a:stretch/>
        </p:blipFill>
        <p:spPr>
          <a:xfrm>
            <a:off x="0" y="4780806"/>
            <a:ext cx="3453648" cy="4296847"/>
          </a:xfrm>
          <a:prstGeom prst="rect">
            <a:avLst/>
          </a:prstGeom>
          <a:noFill/>
          <a:ln>
            <a:noFill/>
          </a:ln>
        </p:spPr>
      </p:pic>
      <p:sp>
        <p:nvSpPr>
          <p:cNvPr id="742" name="Google Shape;742;g11292c61a07_0_0"/>
          <p:cNvSpPr txBox="1"/>
          <p:nvPr/>
        </p:nvSpPr>
        <p:spPr>
          <a:xfrm>
            <a:off x="852142" y="856095"/>
            <a:ext cx="6366000" cy="554100"/>
          </a:xfrm>
          <a:prstGeom prst="rect">
            <a:avLst/>
          </a:prstGeom>
          <a:noFill/>
          <a:ln>
            <a:noFill/>
          </a:ln>
        </p:spPr>
        <p:txBody>
          <a:bodyPr spcFirstLastPara="1" wrap="square" lIns="0" tIns="0" rIns="0" bIns="0" anchor="t" anchorCtr="0">
            <a:spAutoFit/>
          </a:bodyPr>
          <a:lstStyle/>
          <a:p>
            <a:pPr marL="0" marR="0" lvl="0" indent="0" algn="ctr" rtl="0">
              <a:lnSpc>
                <a:spcPct val="131694"/>
              </a:lnSpc>
              <a:spcBef>
                <a:spcPts val="0"/>
              </a:spcBef>
              <a:spcAft>
                <a:spcPts val="0"/>
              </a:spcAft>
              <a:buClr>
                <a:srgbClr val="000000"/>
              </a:buClr>
              <a:buSzPts val="3600"/>
              <a:buFont typeface="Arial"/>
              <a:buNone/>
            </a:pPr>
            <a:r>
              <a:rPr lang="en-US" sz="3600" b="1" i="0" u="none" strike="noStrike" cap="none">
                <a:solidFill>
                  <a:srgbClr val="155F98"/>
                </a:solidFill>
                <a:latin typeface="Times New Roman"/>
                <a:ea typeface="Times New Roman"/>
                <a:cs typeface="Times New Roman"/>
                <a:sym typeface="Times New Roman"/>
              </a:rPr>
              <a:t>TRAINING ACTIVITY (TA) 3</a:t>
            </a:r>
            <a:r>
              <a:rPr lang="en-US" sz="3600" b="1"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743" name="Google Shape;743;g11292c61a07_0_0"/>
          <p:cNvSpPr txBox="1"/>
          <p:nvPr/>
        </p:nvSpPr>
        <p:spPr>
          <a:xfrm>
            <a:off x="3117273" y="6758611"/>
            <a:ext cx="4197900" cy="1596600"/>
          </a:xfrm>
          <a:prstGeom prst="rect">
            <a:avLst/>
          </a:prstGeom>
          <a:noFill/>
          <a:ln>
            <a:noFill/>
          </a:ln>
        </p:spPr>
        <p:txBody>
          <a:bodyPr spcFirstLastPara="1" wrap="square" lIns="0" tIns="0" rIns="0" bIns="0" anchor="t" anchorCtr="0">
            <a:spAutoFit/>
          </a:bodyPr>
          <a:lstStyle/>
          <a:p>
            <a:pPr marL="0" marR="0" lvl="0" indent="0" algn="ctr" rtl="0">
              <a:lnSpc>
                <a:spcPct val="122866"/>
              </a:lnSpc>
              <a:spcBef>
                <a:spcPts val="0"/>
              </a:spcBef>
              <a:spcAft>
                <a:spcPts val="0"/>
              </a:spcAft>
              <a:buClr>
                <a:srgbClr val="000000"/>
              </a:buClr>
              <a:buSzPts val="3000"/>
              <a:buFont typeface="Arial"/>
              <a:buNone/>
            </a:pPr>
            <a:r>
              <a:rPr lang="en-US" sz="3000" b="1" i="0" u="none" strike="noStrike" cap="none">
                <a:solidFill>
                  <a:srgbClr val="176098"/>
                </a:solidFill>
                <a:latin typeface="Times New Roman"/>
                <a:ea typeface="Times New Roman"/>
                <a:cs typeface="Times New Roman"/>
                <a:sym typeface="Times New Roman"/>
              </a:rPr>
              <a:t>TEMPLATE </a:t>
            </a:r>
            <a:endParaRPr sz="1400" b="0" i="0" u="none" strike="noStrike" cap="none">
              <a:solidFill>
                <a:srgbClr val="000000"/>
              </a:solidFill>
              <a:latin typeface="Arial"/>
              <a:ea typeface="Arial"/>
              <a:cs typeface="Arial"/>
              <a:sym typeface="Arial"/>
            </a:endParaRPr>
          </a:p>
          <a:p>
            <a:pPr marL="0" marR="0" lvl="0" indent="0" algn="ctr" rtl="0">
              <a:lnSpc>
                <a:spcPct val="122866"/>
              </a:lnSpc>
              <a:spcBef>
                <a:spcPts val="0"/>
              </a:spcBef>
              <a:spcAft>
                <a:spcPts val="0"/>
              </a:spcAft>
              <a:buClr>
                <a:srgbClr val="000000"/>
              </a:buClr>
              <a:buSzPts val="3000"/>
              <a:buFont typeface="Arial"/>
              <a:buNone/>
            </a:pPr>
            <a:r>
              <a:rPr lang="en-US" sz="3000" b="1" i="0" u="none" strike="noStrike" cap="none">
                <a:solidFill>
                  <a:srgbClr val="176098"/>
                </a:solidFill>
                <a:latin typeface="Times New Roman"/>
                <a:ea typeface="Times New Roman"/>
                <a:cs typeface="Times New Roman"/>
                <a:sym typeface="Times New Roman"/>
              </a:rPr>
              <a:t>SERVICE LEARNING TA3</a:t>
            </a:r>
            <a:endParaRPr sz="1400" b="0" i="0" u="none" strike="noStrike" cap="none">
              <a:solidFill>
                <a:srgbClr val="000000"/>
              </a:solidFill>
              <a:latin typeface="Arial"/>
              <a:ea typeface="Arial"/>
              <a:cs typeface="Arial"/>
              <a:sym typeface="Arial"/>
            </a:endParaRPr>
          </a:p>
        </p:txBody>
      </p:sp>
      <p:sp>
        <p:nvSpPr>
          <p:cNvPr id="744" name="Google Shape;744;g11292c61a07_0_0"/>
          <p:cNvSpPr txBox="1"/>
          <p:nvPr/>
        </p:nvSpPr>
        <p:spPr>
          <a:xfrm>
            <a:off x="885787" y="1688832"/>
            <a:ext cx="6366000" cy="1034100"/>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Clr>
                <a:schemeClr val="dk1"/>
              </a:buClr>
              <a:buSzPts val="2799"/>
              <a:buFont typeface="Arial"/>
              <a:buNone/>
            </a:pPr>
            <a:r>
              <a:rPr lang="en-US" sz="2799" b="0" i="0" u="none" strike="noStrike" cap="none">
                <a:solidFill>
                  <a:srgbClr val="176098"/>
                </a:solidFill>
                <a:latin typeface="Open Sans"/>
                <a:ea typeface="Open Sans"/>
                <a:cs typeface="Open Sans"/>
                <a:sym typeface="Open Sans"/>
              </a:rPr>
              <a:t>IDENTIFYING NEEDS IN MY COMMUNITY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4"/>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346" name="Google Shape;346;p4"/>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347" name="Google Shape;347;p4"/>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04</a:t>
            </a:r>
            <a:endParaRPr sz="1400" b="0" i="0" u="none" strike="noStrike" cap="none">
              <a:solidFill>
                <a:srgbClr val="000000"/>
              </a:solidFill>
              <a:latin typeface="Arial"/>
              <a:ea typeface="Arial"/>
              <a:cs typeface="Arial"/>
              <a:sym typeface="Arial"/>
            </a:endParaRPr>
          </a:p>
        </p:txBody>
      </p:sp>
      <p:sp>
        <p:nvSpPr>
          <p:cNvPr id="348" name="Google Shape;348;p4"/>
          <p:cNvSpPr txBox="1"/>
          <p:nvPr/>
        </p:nvSpPr>
        <p:spPr>
          <a:xfrm>
            <a:off x="490921" y="937466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349" name="Google Shape;349;p4"/>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350" name="Google Shape;350;p4"/>
          <p:cNvSpPr txBox="1"/>
          <p:nvPr/>
        </p:nvSpPr>
        <p:spPr>
          <a:xfrm>
            <a:off x="950835" y="921987"/>
            <a:ext cx="5873444" cy="715317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2. How to introduce the SDGS to people with Down Syndrome?</a:t>
            </a:r>
            <a:endParaRPr sz="1400" b="0" i="0" u="none" strike="noStrike" cap="none">
              <a:solidFill>
                <a:schemeClr val="dk1"/>
              </a:solidFill>
              <a:latin typeface="Calibri"/>
              <a:ea typeface="Calibri"/>
              <a:cs typeface="Calibri"/>
              <a:sym typeface="Calibri"/>
            </a:endParaRPr>
          </a:p>
          <a:p>
            <a:pPr marL="0" marR="0" lvl="0" indent="0" algn="just" rtl="0">
              <a:lnSpc>
                <a:spcPct val="150000"/>
              </a:lnSpc>
              <a:spcBef>
                <a:spcPts val="6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Knowing the concept of Sustainable Development and of the Sustainable Development Goals (SDGs) can be complicated and very abstract for many people since they are usually unknown topics of which we hardly have any reference and that are usually associated with aspects related to the environment or with Social Action. If, in addition, the recipients of said knowledge have different cognitive abilities and skills when learning them, an effort must be made to bring these concepts closer to their learning capacities.</a:t>
            </a:r>
            <a:endParaRPr sz="1400" b="0" i="0" u="none" strike="noStrike" cap="none">
              <a:solidFill>
                <a:schemeClr val="dk1"/>
              </a:solidFill>
              <a:latin typeface="Calibri"/>
              <a:ea typeface="Calibri"/>
              <a:cs typeface="Calibri"/>
              <a:sym typeface="Calibri"/>
            </a:endParaRPr>
          </a:p>
          <a:p>
            <a:pPr marL="0" marR="0" lvl="0" indent="0" algn="just" rtl="0">
              <a:lnSpc>
                <a:spcPct val="150000"/>
              </a:lnSpc>
              <a:spcBef>
                <a:spcPts val="6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In this way, we have adopted an approach to presenting these concepts that we believe is inclusive, easy and accessible as well as rigorous. For this we have developed a story where, among the characters, we can find people with diverse abilities who are protagonists of it while they discover the concepts in relation to contexts and places that can be familiar to them identifying and addressing issues that happen in their close environments</a:t>
            </a:r>
            <a:endParaRPr sz="1400" b="0" i="0" u="none" strike="noStrike" cap="none">
              <a:solidFill>
                <a:schemeClr val="dk1"/>
              </a:solidFill>
              <a:latin typeface="Calibri"/>
              <a:ea typeface="Calibri"/>
              <a:cs typeface="Calibri"/>
              <a:sym typeface="Calibri"/>
            </a:endParaRPr>
          </a:p>
          <a:p>
            <a:pPr marL="0" marR="0" lvl="0" indent="0" algn="just" rtl="0">
              <a:lnSpc>
                <a:spcPct val="150000"/>
              </a:lnSpc>
              <a:spcBef>
                <a:spcPts val="6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By following the story, the characters (and the trainees) will understand what the sustainable development is and why SDGs are important for everyone.</a:t>
            </a:r>
            <a:endParaRPr sz="1400" b="0" i="0" u="none" strike="noStrike" cap="none">
              <a:solidFill>
                <a:srgbClr val="000000"/>
              </a:solidFill>
              <a:latin typeface="Arial"/>
              <a:ea typeface="Arial"/>
              <a:cs typeface="Arial"/>
              <a:sym typeface="Arial"/>
            </a:endParaRPr>
          </a:p>
          <a:p>
            <a:pPr marL="0" marR="0" lvl="0" indent="0" algn="just" rtl="0">
              <a:lnSpc>
                <a:spcPct val="150000"/>
              </a:lnSpc>
              <a:spcBef>
                <a:spcPts val="6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In order to make your class attractive, develop the theme in some funny steps and let the learners to reflect and express their own thought. Below is one example of how SDGs can be introduced to people with Down syndrome (more information can be found on </a:t>
            </a:r>
            <a:r>
              <a:rPr lang="en-US" sz="1400" b="0" i="0" u="sng" strike="noStrike" cap="none">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https://sustainableserviceinds.eu/</a:t>
            </a:r>
            <a:r>
              <a:rPr lang="en-US" sz="14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351" name="Google Shape;351;p4"/>
          <p:cNvSpPr/>
          <p:nvPr/>
        </p:nvSpPr>
        <p:spPr>
          <a:xfrm rot="-5400000">
            <a:off x="211999" y="2343349"/>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352" name="Google Shape;352;p4"/>
          <p:cNvSpPr/>
          <p:nvPr/>
        </p:nvSpPr>
        <p:spPr>
          <a:xfrm rot="-5400000">
            <a:off x="211999" y="1760883"/>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353" name="Google Shape;353;p4"/>
          <p:cNvSpPr/>
          <p:nvPr/>
        </p:nvSpPr>
        <p:spPr>
          <a:xfrm rot="-5400000">
            <a:off x="216906" y="119340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354" name="Google Shape;354;p4"/>
          <p:cNvSpPr/>
          <p:nvPr/>
        </p:nvSpPr>
        <p:spPr>
          <a:xfrm rot="-5400000">
            <a:off x="216906" y="63972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749" name="Google Shape;749;g11292c61a07_0_31"/>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750" name="Google Shape;750;g11292c61a07_0_31"/>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751" name="Google Shape;751;g11292c61a07_0_31"/>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752" name="Google Shape;752;g11292c61a07_0_31"/>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753" name="Google Shape;753;g11292c61a07_0_31"/>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754" name="Google Shape;754;g11292c61a07_0_31"/>
          <p:cNvSpPr txBox="1"/>
          <p:nvPr/>
        </p:nvSpPr>
        <p:spPr>
          <a:xfrm>
            <a:off x="950835" y="883503"/>
            <a:ext cx="5873400" cy="819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Introduction:</a:t>
            </a:r>
            <a:r>
              <a:rPr lang="en-US" sz="1400" b="1" i="0" u="none" strike="noStrike" cap="none">
                <a:solidFill>
                  <a:schemeClr val="dk1"/>
                </a:solidFill>
                <a:latin typeface="Calibri"/>
                <a:ea typeface="Calibri"/>
                <a:cs typeface="Calibri"/>
                <a:sym typeface="Calibri"/>
              </a:rPr>
              <a:t> </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This workshop aims to know the closest environment and analyze its needs related to the SDGS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1400" b="1" i="0" u="none" strike="noStrike" cap="none">
                <a:solidFill>
                  <a:schemeClr val="dk1"/>
                </a:solidFill>
                <a:highlight>
                  <a:srgbClr val="C0C0C0"/>
                </a:highlight>
                <a:latin typeface="Calibri"/>
                <a:ea typeface="Calibri"/>
                <a:cs typeface="Calibri"/>
                <a:sym typeface="Calibri"/>
              </a:rPr>
              <a:t>Objectives:</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1"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100"/>
              <a:buFont typeface="Calibri"/>
              <a:buChar char="●"/>
            </a:pPr>
            <a:r>
              <a:rPr lang="en-US" sz="1100" b="0" i="0" u="none" strike="noStrike" cap="none">
                <a:solidFill>
                  <a:srgbClr val="222222"/>
                </a:solidFill>
                <a:latin typeface="Calibri"/>
                <a:ea typeface="Calibri"/>
                <a:cs typeface="Calibri"/>
                <a:sym typeface="Calibri"/>
              </a:rPr>
              <a:t>Analysis of needs and available resources.</a:t>
            </a: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Establishing needs that are close to and aligned with the SDG targets </a:t>
            </a: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Define a list of stakeholders on which a Service-Learning action aligned with one or more SDGs could be worked on.</a:t>
            </a: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Define a list of stakeholders that could be involved in the future Service-Learning action and under SDG 17, partnerships.</a:t>
            </a:r>
            <a:r>
              <a:rPr lang="en-US" sz="1400" b="0" i="0" u="none" strike="noStrike" cap="none">
                <a:solidFill>
                  <a:schemeClr val="dk1"/>
                </a:solidFill>
                <a:latin typeface="Calibri"/>
                <a:ea typeface="Calibri"/>
                <a:cs typeface="Calibri"/>
                <a:sym typeface="Calibri"/>
              </a:rPr>
              <a:t>evaluate the design and overall cohesion of the SDG-SL project</a:t>
            </a:r>
            <a:endParaRPr sz="1400" b="0" i="0" u="none" strike="noStrike" cap="none">
              <a:solidFill>
                <a:schemeClr val="dk1"/>
              </a:solidFill>
              <a:latin typeface="Calibri"/>
              <a:ea typeface="Calibri"/>
              <a:cs typeface="Calibri"/>
              <a:sym typeface="Calibri"/>
            </a:endParaRPr>
          </a:p>
          <a:p>
            <a:pPr marL="22860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highlight>
                  <a:srgbClr val="C0C0C0"/>
                </a:highlight>
                <a:latin typeface="Calibri"/>
                <a:ea typeface="Calibri"/>
                <a:cs typeface="Calibri"/>
                <a:sym typeface="Calibri"/>
              </a:rPr>
              <a:t>Participants:</a:t>
            </a:r>
            <a:endParaRPr sz="1400" b="1" i="0" u="none" strike="noStrike" cap="none">
              <a:solidFill>
                <a:schemeClr val="dk1"/>
              </a:solidFill>
              <a:highlight>
                <a:srgbClr val="C0C0C0"/>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People with Down Syndrome and Other Intellectual Disabilities </a:t>
            </a: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Professionals of the field of disabilities and Service Learning</a:t>
            </a:r>
            <a:endParaRPr sz="1100" b="0" i="0" u="none" strike="noStrike" cap="none">
              <a:solidFill>
                <a:srgbClr val="222222"/>
              </a:solidFill>
              <a:latin typeface="Calibri"/>
              <a:ea typeface="Calibri"/>
              <a:cs typeface="Calibri"/>
              <a:sym typeface="Calibri"/>
            </a:endParaRPr>
          </a:p>
          <a:p>
            <a:pPr marL="228600" marR="0" lvl="0" indent="-228600" algn="just" rtl="0">
              <a:lnSpc>
                <a:spcPct val="107916"/>
              </a:lnSpc>
              <a:spcBef>
                <a:spcPts val="0"/>
              </a:spcBef>
              <a:spcAft>
                <a:spcPts val="0"/>
              </a:spcAft>
              <a:buClr>
                <a:schemeClr val="dk1"/>
              </a:buClr>
              <a:buSzPts val="1100"/>
              <a:buFont typeface="Calibri"/>
              <a:buChar char="●"/>
            </a:pPr>
            <a:r>
              <a:rPr lang="en-US" sz="1100" b="0" i="0" u="none" strike="noStrike" cap="none">
                <a:solidFill>
                  <a:srgbClr val="222222"/>
                </a:solidFill>
                <a:latin typeface="Calibri"/>
                <a:ea typeface="Calibri"/>
                <a:cs typeface="Calibri"/>
                <a:sym typeface="Calibri"/>
              </a:rPr>
              <a:t>Supports : Relatives and professionals</a:t>
            </a:r>
            <a:r>
              <a:rPr lang="en-US" sz="1100" b="1" i="0" u="none" strike="noStrike" cap="none">
                <a:solidFill>
                  <a:srgbClr val="222222"/>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80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100" b="1" i="0" u="none" strike="noStrike" cap="none">
                <a:solidFill>
                  <a:schemeClr val="dk1"/>
                </a:solidFill>
                <a:highlight>
                  <a:srgbClr val="C0C0C0"/>
                </a:highlight>
                <a:latin typeface="Calibri"/>
                <a:ea typeface="Calibri"/>
                <a:cs typeface="Calibri"/>
                <a:sym typeface="Calibri"/>
              </a:rPr>
              <a:t>Competences to acquire by participating in this TA:</a:t>
            </a:r>
            <a:endParaRPr sz="1100" b="1" i="0" u="none" strike="noStrike" cap="none">
              <a:solidFill>
                <a:schemeClr val="dk1"/>
              </a:solidFill>
              <a:highlight>
                <a:srgbClr val="C0C0C0"/>
              </a:highlight>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Creativity</a:t>
            </a: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Innovation</a:t>
            </a: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Planification and organization</a:t>
            </a: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Cooperation, </a:t>
            </a: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Critical thinking, </a:t>
            </a: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Decision-making,</a:t>
            </a: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Self-Advocacy</a:t>
            </a: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Self-esteem</a:t>
            </a:r>
            <a:endParaRPr sz="1100" b="0" i="0" u="none" strike="noStrike" cap="none">
              <a:solidFill>
                <a:srgbClr val="222222"/>
              </a:solidFill>
              <a:latin typeface="Calibri"/>
              <a:ea typeface="Calibri"/>
              <a:cs typeface="Calibri"/>
              <a:sym typeface="Calibri"/>
            </a:endParaRPr>
          </a:p>
          <a:p>
            <a:pPr marL="2286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222222"/>
              </a:solidFill>
              <a:latin typeface="Calibri"/>
              <a:ea typeface="Calibri"/>
              <a:cs typeface="Calibri"/>
              <a:sym typeface="Calibri"/>
            </a:endParaRPr>
          </a:p>
          <a:p>
            <a:pPr marL="228600" marR="0" lvl="0" indent="0" algn="just" rtl="0">
              <a:lnSpc>
                <a:spcPct val="100000"/>
              </a:lnSpc>
              <a:spcBef>
                <a:spcPts val="0"/>
              </a:spcBef>
              <a:spcAft>
                <a:spcPts val="0"/>
              </a:spcAft>
              <a:buClr>
                <a:srgbClr val="000000"/>
              </a:buClr>
              <a:buSzPts val="1100"/>
              <a:buFont typeface="Arial"/>
              <a:buNone/>
            </a:pPr>
            <a:endParaRPr sz="1100" b="0" i="0" u="none" strike="noStrike" cap="none">
              <a:solidFill>
                <a:srgbClr val="222222"/>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100" b="1" i="0" u="none" strike="noStrike" cap="none">
                <a:solidFill>
                  <a:schemeClr val="dk1"/>
                </a:solidFill>
                <a:highlight>
                  <a:srgbClr val="C0C0C0"/>
                </a:highlight>
                <a:latin typeface="Calibri"/>
                <a:ea typeface="Calibri"/>
                <a:cs typeface="Calibri"/>
                <a:sym typeface="Calibri"/>
              </a:rPr>
              <a:t>Learning content: (RELATED TO IO.3. TRAINING MATERIALS – TOPICS INVOLVED)</a:t>
            </a:r>
            <a:endParaRPr sz="1100" b="1" i="0" u="none" strike="noStrike" cap="none">
              <a:solidFill>
                <a:schemeClr val="dk1"/>
              </a:solidFill>
              <a:highlight>
                <a:srgbClr val="C0C0C0"/>
              </a:highlight>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222222"/>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100" b="0" i="0" u="none" strike="noStrike" cap="none">
                <a:solidFill>
                  <a:srgbClr val="222222"/>
                </a:solidFill>
                <a:latin typeface="Calibri"/>
                <a:ea typeface="Calibri"/>
                <a:cs typeface="Calibri"/>
                <a:sym typeface="Calibri"/>
              </a:rPr>
              <a:t>3.1 How to identify needs in our local communities/context related with the Sustainable Development Goals? Mapping and Prioritizing tools and Mapping the stakeholders.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55" name="Google Shape;755;g11292c61a07_0_31"/>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756" name="Google Shape;756;g11292c61a07_0_31"/>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757" name="Google Shape;757;g11292c61a07_0_31"/>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758" name="Google Shape;758;g11292c61a07_0_31"/>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759" name="Google Shape;759;g11292c61a07_0_31"/>
          <p:cNvSpPr/>
          <p:nvPr/>
        </p:nvSpPr>
        <p:spPr>
          <a:xfrm rot="10800000" flipH="1">
            <a:off x="1010832" y="1981737"/>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760" name="Google Shape;760;g11292c61a07_0_31"/>
          <p:cNvSpPr/>
          <p:nvPr/>
        </p:nvSpPr>
        <p:spPr>
          <a:xfrm rot="10800000" flipH="1">
            <a:off x="1010832" y="5389912"/>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761" name="Google Shape;761;g11292c61a07_0_31"/>
          <p:cNvSpPr/>
          <p:nvPr/>
        </p:nvSpPr>
        <p:spPr>
          <a:xfrm rot="10800000" flipH="1">
            <a:off x="1010832" y="4101921"/>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762" name="Google Shape;762;g11292c61a07_0_31"/>
          <p:cNvSpPr/>
          <p:nvPr/>
        </p:nvSpPr>
        <p:spPr>
          <a:xfrm rot="10800000" flipH="1">
            <a:off x="949057" y="7203621"/>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Google Shape;767;g11292c61a07_0_49"/>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768" name="Google Shape;768;g11292c61a07_0_49"/>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769" name="Google Shape;769;g11292c61a07_0_49"/>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770" name="Google Shape;770;g11292c61a07_0_49"/>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771" name="Google Shape;771;g11292c61a07_0_49"/>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772" name="Google Shape;772;g11292c61a07_0_49"/>
          <p:cNvSpPr txBox="1"/>
          <p:nvPr/>
        </p:nvSpPr>
        <p:spPr>
          <a:xfrm>
            <a:off x="950835" y="883503"/>
            <a:ext cx="5873400" cy="7394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I</a:t>
            </a:r>
            <a:r>
              <a:rPr lang="en-US" sz="1100" b="1" i="0" u="none" strike="noStrike" cap="none">
                <a:solidFill>
                  <a:schemeClr val="dk1"/>
                </a:solidFill>
                <a:highlight>
                  <a:srgbClr val="C0C0C0"/>
                </a:highlight>
                <a:latin typeface="Calibri"/>
                <a:ea typeface="Calibri"/>
                <a:cs typeface="Calibri"/>
                <a:sym typeface="Calibri"/>
              </a:rPr>
              <a:t>Total Duration of the TA. Please add all the partial duration of the different training sessions involved and specify: </a:t>
            </a:r>
            <a:endParaRPr sz="11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1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Noto Sans Symbols"/>
              <a:buChar char="●"/>
            </a:pPr>
            <a:r>
              <a:rPr lang="en-US" sz="1100" b="0" i="0" u="none" strike="noStrike" cap="none">
                <a:solidFill>
                  <a:schemeClr val="dk1"/>
                </a:solidFill>
                <a:latin typeface="Calibri"/>
                <a:ea typeface="Calibri"/>
                <a:cs typeface="Calibri"/>
                <a:sym typeface="Calibri"/>
              </a:rPr>
              <a:t>Total number of hours: 9 hours</a:t>
            </a:r>
            <a:endParaRPr sz="11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Noto Sans Symbols"/>
              <a:buChar char="●"/>
            </a:pPr>
            <a:r>
              <a:rPr lang="en-US" sz="1100" b="0" i="0" u="none" strike="noStrike" cap="none">
                <a:solidFill>
                  <a:schemeClr val="dk1"/>
                </a:solidFill>
                <a:latin typeface="Calibri"/>
                <a:ea typeface="Calibri"/>
                <a:cs typeface="Calibri"/>
                <a:sym typeface="Calibri"/>
              </a:rPr>
              <a:t>Total number of sessions and number of hours F2F: 9h</a:t>
            </a:r>
            <a:endParaRPr sz="11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Noto Sans Symbols"/>
              <a:buChar char="●"/>
            </a:pPr>
            <a:r>
              <a:rPr lang="en-US" sz="1100" b="0" i="0" u="none" strike="noStrike" cap="none">
                <a:solidFill>
                  <a:schemeClr val="dk1"/>
                </a:solidFill>
                <a:latin typeface="Calibri"/>
                <a:ea typeface="Calibri"/>
                <a:cs typeface="Calibri"/>
                <a:sym typeface="Calibri"/>
              </a:rPr>
              <a:t>Total number of sessions and number Online Synchronous: 7,5</a:t>
            </a:r>
            <a:endParaRPr sz="11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Noto Sans Symbols"/>
              <a:buChar char="●"/>
            </a:pPr>
            <a:r>
              <a:rPr lang="en-US" sz="1100" b="0" i="0" u="none" strike="noStrike" cap="none">
                <a:solidFill>
                  <a:schemeClr val="dk1"/>
                </a:solidFill>
                <a:latin typeface="Calibri"/>
                <a:ea typeface="Calibri"/>
                <a:cs typeface="Calibri"/>
                <a:sym typeface="Calibri"/>
              </a:rPr>
              <a:t>Total number of sessions and number Online Asynchronous: 7,5</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100" b="1" i="0" u="none" strike="noStrike" cap="none">
                <a:solidFill>
                  <a:schemeClr val="dk1"/>
                </a:solidFill>
                <a:highlight>
                  <a:srgbClr val="C0C0C0"/>
                </a:highlight>
                <a:latin typeface="Calibri"/>
                <a:ea typeface="Calibri"/>
                <a:cs typeface="Calibri"/>
                <a:sym typeface="Calibri"/>
              </a:rPr>
              <a:t> Training Methodologies:</a:t>
            </a:r>
            <a:endParaRPr sz="1100" b="1" i="0" u="none" strike="noStrike" cap="none">
              <a:solidFill>
                <a:schemeClr val="dk1"/>
              </a:solidFill>
              <a:highlight>
                <a:srgbClr val="C0C0C0"/>
              </a:highlight>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chemeClr val="dk1"/>
              </a:solidFill>
              <a:highlight>
                <a:srgbClr val="C0C0C0"/>
              </a:highlight>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100" b="0" i="0" u="none" strike="noStrike" cap="none">
                <a:solidFill>
                  <a:srgbClr val="222222"/>
                </a:solidFill>
                <a:latin typeface="Calibri"/>
                <a:ea typeface="Calibri"/>
                <a:cs typeface="Calibri"/>
                <a:sym typeface="Calibri"/>
              </a:rPr>
              <a:t>The total duration of the workshop will be of </a:t>
            </a:r>
            <a:r>
              <a:rPr lang="en-US" sz="1100" b="1" i="0" u="none" strike="noStrike" cap="none">
                <a:solidFill>
                  <a:srgbClr val="222222"/>
                </a:solidFill>
                <a:latin typeface="Calibri"/>
                <a:ea typeface="Calibri"/>
                <a:cs typeface="Calibri"/>
                <a:sym typeface="Calibri"/>
              </a:rPr>
              <a:t>9 hours</a:t>
            </a:r>
            <a:r>
              <a:rPr lang="en-US" sz="1100" b="0" i="0" u="none" strike="noStrike" cap="none">
                <a:solidFill>
                  <a:srgbClr val="222222"/>
                </a:solidFill>
                <a:latin typeface="Calibri"/>
                <a:ea typeface="Calibri"/>
                <a:cs typeface="Calibri"/>
                <a:sym typeface="Calibri"/>
              </a:rPr>
              <a:t> distributed through the next training sessions:</a:t>
            </a:r>
            <a:endParaRPr sz="1100" b="0" i="0" u="none" strike="noStrike" cap="none">
              <a:solidFill>
                <a:srgbClr val="222222"/>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000"/>
              <a:buFont typeface="Noto Sans Symbols"/>
              <a:buChar char="●"/>
            </a:pPr>
            <a:r>
              <a:rPr lang="en-US" sz="1100" b="0" i="0" u="none" strike="noStrike" cap="none">
                <a:solidFill>
                  <a:srgbClr val="222222"/>
                </a:solidFill>
                <a:latin typeface="Calibri"/>
                <a:ea typeface="Calibri"/>
                <a:cs typeface="Calibri"/>
                <a:sym typeface="Calibri"/>
              </a:rPr>
              <a:t>1 F2F session (classroom and/or online synchronous) where we will make develop (3,5 hours):</a:t>
            </a:r>
            <a:endParaRPr sz="1100" b="0" i="0" u="none" strike="noStrike" cap="none">
              <a:solidFill>
                <a:srgbClr val="222222"/>
              </a:solidFill>
              <a:latin typeface="Calibri"/>
              <a:ea typeface="Calibri"/>
              <a:cs typeface="Calibri"/>
              <a:sym typeface="Calibri"/>
            </a:endParaRPr>
          </a:p>
          <a:p>
            <a:pPr marL="455930" marR="0" lvl="0" indent="-298450" algn="just" rtl="0">
              <a:lnSpc>
                <a:spcPct val="100000"/>
              </a:lnSpc>
              <a:spcBef>
                <a:spcPts val="0"/>
              </a:spcBef>
              <a:spcAft>
                <a:spcPts val="0"/>
              </a:spcAft>
              <a:buClr>
                <a:srgbClr val="222222"/>
              </a:buClr>
              <a:buSzPts val="1100"/>
              <a:buFont typeface="Calibri"/>
              <a:buChar char="-"/>
            </a:pPr>
            <a:r>
              <a:rPr lang="en-US" sz="1100" b="0" i="0" u="none" strike="noStrike" cap="none">
                <a:solidFill>
                  <a:srgbClr val="222222"/>
                </a:solidFill>
                <a:latin typeface="Calibri"/>
                <a:ea typeface="Calibri"/>
                <a:cs typeface="Calibri"/>
                <a:sym typeface="Calibri"/>
              </a:rPr>
              <a:t>GD. Get to know the nearby community</a:t>
            </a:r>
            <a:endParaRPr sz="1100" b="0" i="0" u="none" strike="noStrike" cap="none">
              <a:solidFill>
                <a:srgbClr val="222222"/>
              </a:solidFill>
              <a:latin typeface="Calibri"/>
              <a:ea typeface="Calibri"/>
              <a:cs typeface="Calibri"/>
              <a:sym typeface="Calibri"/>
            </a:endParaRPr>
          </a:p>
          <a:p>
            <a:pPr marL="455930" marR="0" lvl="0" indent="-298450" algn="just" rtl="0">
              <a:lnSpc>
                <a:spcPct val="100000"/>
              </a:lnSpc>
              <a:spcBef>
                <a:spcPts val="0"/>
              </a:spcBef>
              <a:spcAft>
                <a:spcPts val="0"/>
              </a:spcAft>
              <a:buClr>
                <a:srgbClr val="222222"/>
              </a:buClr>
              <a:buSzPts val="1100"/>
              <a:buFont typeface="Calibri"/>
              <a:buChar char="-"/>
            </a:pPr>
            <a:r>
              <a:rPr lang="en-US" sz="1100" b="0" i="0" u="none" strike="noStrike" cap="none">
                <a:solidFill>
                  <a:srgbClr val="222222"/>
                </a:solidFill>
                <a:latin typeface="Calibri"/>
                <a:ea typeface="Calibri"/>
                <a:cs typeface="Calibri"/>
                <a:sym typeface="Calibri"/>
              </a:rPr>
              <a:t>EA AND LDA: Weaknesses analysis. Needs to improve the neighborhood (outdoor)</a:t>
            </a: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000"/>
              <a:buFont typeface="Noto Sans Symbols"/>
              <a:buChar char="●"/>
            </a:pPr>
            <a:r>
              <a:rPr lang="en-US" sz="1100" b="0" i="0" u="none" strike="noStrike" cap="none">
                <a:solidFill>
                  <a:srgbClr val="222222"/>
                </a:solidFill>
                <a:latin typeface="Calibri"/>
                <a:ea typeface="Calibri"/>
                <a:cs typeface="Calibri"/>
                <a:sym typeface="Calibri"/>
              </a:rPr>
              <a:t>1 F2F session (classroom and/or online synchronous) where we will make develop (2 hour):</a:t>
            </a:r>
            <a:endParaRPr sz="1100" b="0" i="0" u="none" strike="noStrike" cap="none">
              <a:solidFill>
                <a:srgbClr val="222222"/>
              </a:solidFill>
              <a:latin typeface="Calibri"/>
              <a:ea typeface="Calibri"/>
              <a:cs typeface="Calibri"/>
              <a:sym typeface="Calibri"/>
            </a:endParaRPr>
          </a:p>
          <a:p>
            <a:pPr marL="455930" marR="0" lvl="0" indent="-298450" algn="just" rtl="0">
              <a:lnSpc>
                <a:spcPct val="100000"/>
              </a:lnSpc>
              <a:spcBef>
                <a:spcPts val="0"/>
              </a:spcBef>
              <a:spcAft>
                <a:spcPts val="0"/>
              </a:spcAft>
              <a:buClr>
                <a:srgbClr val="222222"/>
              </a:buClr>
              <a:buSzPts val="1100"/>
              <a:buFont typeface="Calibri"/>
              <a:buChar char="-"/>
            </a:pPr>
            <a:r>
              <a:rPr lang="en-US" sz="1100" b="0" i="0" u="none" strike="noStrike" cap="none">
                <a:solidFill>
                  <a:srgbClr val="222222"/>
                </a:solidFill>
                <a:latin typeface="Calibri"/>
                <a:ea typeface="Calibri"/>
                <a:cs typeface="Calibri"/>
                <a:sym typeface="Calibri"/>
              </a:rPr>
              <a:t>GD AND PA: Establishing needs that are close to and aligned with the SDG target in our community</a:t>
            </a:r>
            <a:endParaRPr sz="1100" b="0" i="0" u="none" strike="noStrike" cap="none">
              <a:solidFill>
                <a:srgbClr val="222222"/>
              </a:solidFill>
              <a:latin typeface="Calibri"/>
              <a:ea typeface="Calibri"/>
              <a:cs typeface="Calibri"/>
              <a:sym typeface="Calibri"/>
            </a:endParaRPr>
          </a:p>
          <a:p>
            <a:pPr marL="455930" marR="0" lvl="0" indent="-298450" algn="just" rtl="0">
              <a:lnSpc>
                <a:spcPct val="100000"/>
              </a:lnSpc>
              <a:spcBef>
                <a:spcPts val="0"/>
              </a:spcBef>
              <a:spcAft>
                <a:spcPts val="0"/>
              </a:spcAft>
              <a:buClr>
                <a:srgbClr val="222222"/>
              </a:buClr>
              <a:buSzPts val="1100"/>
              <a:buFont typeface="Calibri"/>
              <a:buChar char="-"/>
            </a:pPr>
            <a:r>
              <a:rPr lang="en-US" sz="1100" b="0" i="0" u="none" strike="noStrike" cap="none">
                <a:solidFill>
                  <a:srgbClr val="222222"/>
                </a:solidFill>
                <a:latin typeface="Calibri"/>
                <a:ea typeface="Calibri"/>
                <a:cs typeface="Calibri"/>
                <a:sym typeface="Calibri"/>
              </a:rPr>
              <a:t>GD AND PA: Establishing available resources to work a Service-Learning action.</a:t>
            </a: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000"/>
              <a:buFont typeface="Noto Sans Symbols"/>
              <a:buChar char="●"/>
            </a:pPr>
            <a:r>
              <a:rPr lang="en-US" sz="1100" b="0" i="0" u="none" strike="noStrike" cap="none">
                <a:solidFill>
                  <a:srgbClr val="222222"/>
                </a:solidFill>
                <a:latin typeface="Calibri"/>
                <a:ea typeface="Calibri"/>
                <a:cs typeface="Calibri"/>
                <a:sym typeface="Calibri"/>
              </a:rPr>
              <a:t>1 F2F session (classroom and/or online synchronous) where we will make develop (2 hours):</a:t>
            </a:r>
            <a:endParaRPr sz="1100" b="0" i="0" u="none" strike="noStrike" cap="none">
              <a:solidFill>
                <a:srgbClr val="222222"/>
              </a:solidFill>
              <a:latin typeface="Calibri"/>
              <a:ea typeface="Calibri"/>
              <a:cs typeface="Calibri"/>
              <a:sym typeface="Calibri"/>
            </a:endParaRPr>
          </a:p>
          <a:p>
            <a:pPr marL="455930" marR="0" lvl="0" indent="-298450" algn="just" rtl="0">
              <a:lnSpc>
                <a:spcPct val="100000"/>
              </a:lnSpc>
              <a:spcBef>
                <a:spcPts val="0"/>
              </a:spcBef>
              <a:spcAft>
                <a:spcPts val="0"/>
              </a:spcAft>
              <a:buClr>
                <a:srgbClr val="222222"/>
              </a:buClr>
              <a:buSzPts val="1100"/>
              <a:buFont typeface="Calibri"/>
              <a:buChar char="-"/>
            </a:pPr>
            <a:r>
              <a:rPr lang="en-US" sz="1100" b="0" i="0" u="none" strike="noStrike" cap="none">
                <a:solidFill>
                  <a:srgbClr val="222222"/>
                </a:solidFill>
                <a:latin typeface="Calibri"/>
                <a:ea typeface="Calibri"/>
                <a:cs typeface="Calibri"/>
                <a:sym typeface="Calibri"/>
              </a:rPr>
              <a:t>GD AND PA: Analysis and mapping of nearby community stakeholders affected by the needs identified.</a:t>
            </a:r>
            <a:endParaRPr sz="11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000"/>
              <a:buFont typeface="Noto Sans Symbols"/>
              <a:buChar char="●"/>
            </a:pPr>
            <a:r>
              <a:rPr lang="en-US" sz="1100" b="0" i="0" u="none" strike="noStrike" cap="none">
                <a:solidFill>
                  <a:srgbClr val="222222"/>
                </a:solidFill>
                <a:latin typeface="Calibri"/>
                <a:ea typeface="Calibri"/>
                <a:cs typeface="Calibri"/>
                <a:sym typeface="Calibri"/>
              </a:rPr>
              <a:t>1 F2F session (classroom and/or online synchronous) where we will make develop (1,5 hours):</a:t>
            </a:r>
            <a:endParaRPr sz="1100" b="0" i="0" u="none" strike="noStrike" cap="none">
              <a:solidFill>
                <a:srgbClr val="222222"/>
              </a:solidFill>
              <a:latin typeface="Calibri"/>
              <a:ea typeface="Calibri"/>
              <a:cs typeface="Calibri"/>
              <a:sym typeface="Calibri"/>
            </a:endParaRPr>
          </a:p>
          <a:p>
            <a:pPr marL="455930" marR="0" lvl="0" indent="-298450" algn="just" rtl="0">
              <a:lnSpc>
                <a:spcPct val="100000"/>
              </a:lnSpc>
              <a:spcBef>
                <a:spcPts val="0"/>
              </a:spcBef>
              <a:spcAft>
                <a:spcPts val="0"/>
              </a:spcAft>
              <a:buClr>
                <a:srgbClr val="222222"/>
              </a:buClr>
              <a:buSzPts val="1100"/>
              <a:buFont typeface="Calibri"/>
              <a:buChar char="-"/>
            </a:pPr>
            <a:r>
              <a:rPr lang="en-US" sz="1100" b="0" i="0" u="none" strike="noStrike" cap="none">
                <a:solidFill>
                  <a:srgbClr val="222222"/>
                </a:solidFill>
                <a:latin typeface="Calibri"/>
                <a:ea typeface="Calibri"/>
                <a:cs typeface="Calibri"/>
                <a:sym typeface="Calibri"/>
              </a:rPr>
              <a:t>GD AND PA: Detect stakeholders that can solve needs found.</a:t>
            </a:r>
            <a:endParaRPr sz="1100" b="0" i="0" u="none" strike="noStrike" cap="none">
              <a:solidFill>
                <a:srgbClr val="22222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1" i="0" u="none" strike="noStrike" cap="none">
              <a:solidFill>
                <a:schemeClr val="dk1"/>
              </a:solidFill>
              <a:highlight>
                <a:srgbClr val="C0C0C0"/>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100" b="1" i="0" u="none" strike="noStrike" cap="none">
                <a:solidFill>
                  <a:schemeClr val="dk1"/>
                </a:solidFill>
                <a:highlight>
                  <a:srgbClr val="C0C0C0"/>
                </a:highlight>
                <a:latin typeface="Calibri"/>
                <a:ea typeface="Calibri"/>
                <a:cs typeface="Calibri"/>
                <a:sym typeface="Calibri"/>
              </a:rPr>
              <a:t>Training Materials:</a:t>
            </a:r>
            <a:endParaRPr sz="11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100" b="1" i="0" u="none" strike="noStrike" cap="none">
              <a:solidFill>
                <a:schemeClr val="dk1"/>
              </a:solidFill>
              <a:latin typeface="Calibri"/>
              <a:ea typeface="Calibri"/>
              <a:cs typeface="Calibri"/>
              <a:sym typeface="Calibri"/>
            </a:endParaRPr>
          </a:p>
          <a:p>
            <a:pPr marL="228600" marR="0" lvl="0" indent="-228600" algn="just" rtl="0">
              <a:lnSpc>
                <a:spcPct val="106666"/>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Mapping guide or data table</a:t>
            </a:r>
            <a:endParaRPr sz="1100" b="0" i="0" u="none" strike="noStrike" cap="none">
              <a:solidFill>
                <a:srgbClr val="222222"/>
              </a:solidFill>
              <a:latin typeface="Calibri"/>
              <a:ea typeface="Calibri"/>
              <a:cs typeface="Calibri"/>
              <a:sym typeface="Calibri"/>
            </a:endParaRPr>
          </a:p>
          <a:p>
            <a:pPr marL="228600" marR="0" lvl="0" indent="-228600" algn="just" rtl="0">
              <a:lnSpc>
                <a:spcPct val="106666"/>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Voting tool (e-platform)</a:t>
            </a:r>
            <a:endParaRPr sz="1100" b="0" i="0" u="none" strike="noStrike" cap="none">
              <a:solidFill>
                <a:srgbClr val="222222"/>
              </a:solidFill>
              <a:latin typeface="Calibri"/>
              <a:ea typeface="Calibri"/>
              <a:cs typeface="Calibri"/>
              <a:sym typeface="Calibri"/>
            </a:endParaRPr>
          </a:p>
          <a:p>
            <a:pPr marL="228600" marR="0" lvl="0" indent="-228600" algn="just" rtl="0">
              <a:lnSpc>
                <a:spcPct val="106666"/>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e-Platform</a:t>
            </a:r>
            <a:endParaRPr sz="1100" b="0" i="0" u="none" strike="noStrike" cap="none">
              <a:solidFill>
                <a:srgbClr val="222222"/>
              </a:solidFill>
              <a:latin typeface="Calibri"/>
              <a:ea typeface="Calibri"/>
              <a:cs typeface="Calibri"/>
              <a:sym typeface="Calibri"/>
            </a:endParaRPr>
          </a:p>
          <a:p>
            <a:pPr marL="228600" marR="0" lvl="0" indent="-228600" algn="just" rtl="0">
              <a:lnSpc>
                <a:spcPct val="106666"/>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Photos and video camera</a:t>
            </a:r>
            <a:endParaRPr sz="1100" b="0" i="0" u="none" strike="noStrike" cap="none">
              <a:solidFill>
                <a:srgbClr val="222222"/>
              </a:solidFill>
              <a:latin typeface="Calibri"/>
              <a:ea typeface="Calibri"/>
              <a:cs typeface="Calibri"/>
              <a:sym typeface="Calibri"/>
            </a:endParaRPr>
          </a:p>
          <a:p>
            <a:pPr marL="228600" marR="0" lvl="0" indent="-228600" algn="just" rtl="0">
              <a:lnSpc>
                <a:spcPct val="106666"/>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SDG information ( resources )</a:t>
            </a:r>
            <a:endParaRPr sz="1100" b="0" i="0" u="none" strike="noStrike" cap="none">
              <a:solidFill>
                <a:srgbClr val="222222"/>
              </a:solidFill>
              <a:latin typeface="Calibri"/>
              <a:ea typeface="Calibri"/>
              <a:cs typeface="Calibri"/>
              <a:sym typeface="Calibri"/>
            </a:endParaRPr>
          </a:p>
          <a:p>
            <a:pPr marL="228600" marR="0" lvl="0" indent="-228600" algn="just" rtl="0">
              <a:lnSpc>
                <a:spcPct val="106666"/>
              </a:lnSpc>
              <a:spcBef>
                <a:spcPts val="0"/>
              </a:spcBef>
              <a:spcAft>
                <a:spcPts val="0"/>
              </a:spcAft>
              <a:buClr>
                <a:srgbClr val="222222"/>
              </a:buClr>
              <a:buSzPts val="1100"/>
              <a:buFont typeface="Noto Sans Symbols"/>
              <a:buChar char="●"/>
            </a:pPr>
            <a:r>
              <a:rPr lang="en-US" sz="1100" b="0" i="0" u="none" strike="noStrike" cap="none">
                <a:solidFill>
                  <a:srgbClr val="222222"/>
                </a:solidFill>
                <a:latin typeface="Calibri"/>
                <a:ea typeface="Calibri"/>
                <a:cs typeface="Calibri"/>
                <a:sym typeface="Calibri"/>
              </a:rPr>
              <a:t>Specific training sheets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73" name="Google Shape;773;g11292c61a07_0_49"/>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774" name="Google Shape;774;g11292c61a07_0_49"/>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775" name="Google Shape;775;g11292c61a07_0_49"/>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776" name="Google Shape;776;g11292c61a07_0_49"/>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777" name="Google Shape;777;g11292c61a07_0_49"/>
          <p:cNvSpPr/>
          <p:nvPr/>
        </p:nvSpPr>
        <p:spPr>
          <a:xfrm rot="10800000" flipH="1">
            <a:off x="1010832" y="2352612"/>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778" name="Google Shape;778;g11292c61a07_0_49"/>
          <p:cNvSpPr/>
          <p:nvPr/>
        </p:nvSpPr>
        <p:spPr>
          <a:xfrm rot="10800000" flipH="1">
            <a:off x="1010832" y="5463221"/>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g11292c61a07_0_64"/>
          <p:cNvSpPr/>
          <p:nvPr/>
        </p:nvSpPr>
        <p:spPr>
          <a:xfrm>
            <a:off x="0" y="2218"/>
            <a:ext cx="7316574" cy="363093"/>
          </a:xfrm>
          <a:custGeom>
            <a:avLst/>
            <a:gdLst/>
            <a:ahLst/>
            <a:cxnLst/>
            <a:rect l="l" t="t" r="r" b="b"/>
            <a:pathLst>
              <a:path w="3756906" h="152400" extrusionOk="0">
                <a:moveTo>
                  <a:pt x="0" y="0"/>
                </a:moveTo>
                <a:lnTo>
                  <a:pt x="3756906" y="0"/>
                </a:lnTo>
                <a:lnTo>
                  <a:pt x="3756906" y="152400"/>
                </a:lnTo>
                <a:lnTo>
                  <a:pt x="0" y="152400"/>
                </a:lnTo>
                <a:close/>
              </a:path>
            </a:pathLst>
          </a:custGeom>
          <a:solidFill>
            <a:srgbClr val="1B48AB"/>
          </a:solidFill>
          <a:ln>
            <a:noFill/>
          </a:ln>
        </p:spPr>
      </p:sp>
      <p:sp>
        <p:nvSpPr>
          <p:cNvPr id="784" name="Google Shape;784;g11292c61a07_0_64"/>
          <p:cNvSpPr txBox="1"/>
          <p:nvPr/>
        </p:nvSpPr>
        <p:spPr>
          <a:xfrm>
            <a:off x="5723068" y="9195704"/>
            <a:ext cx="863100" cy="123000"/>
          </a:xfrm>
          <a:prstGeom prst="rect">
            <a:avLst/>
          </a:prstGeom>
          <a:noFill/>
          <a:ln>
            <a:noFill/>
          </a:ln>
        </p:spPr>
        <p:txBody>
          <a:bodyPr spcFirstLastPara="1" wrap="square" lIns="0" tIns="0" rIns="0" bIns="0" anchor="t" anchorCtr="0">
            <a:spAutoFit/>
          </a:bodyPr>
          <a:lstStyle/>
          <a:p>
            <a:pPr marL="0" marR="0" lvl="0" indent="0" algn="r" rtl="0">
              <a:lnSpc>
                <a:spcPct val="140023"/>
              </a:lnSpc>
              <a:spcBef>
                <a:spcPts val="0"/>
              </a:spcBef>
              <a:spcAft>
                <a:spcPts val="0"/>
              </a:spcAft>
              <a:buClr>
                <a:srgbClr val="000000"/>
              </a:buClr>
              <a:buSzPts val="800"/>
              <a:buFont typeface="Arial"/>
              <a:buNone/>
            </a:pPr>
            <a:r>
              <a:rPr lang="en-US" sz="800" b="0" i="0" u="none" strike="noStrike" cap="none">
                <a:solidFill>
                  <a:srgbClr val="000000"/>
                </a:solidFill>
                <a:latin typeface="Montserrat SemiBold"/>
                <a:ea typeface="Montserrat SemiBold"/>
                <a:cs typeface="Montserrat SemiBold"/>
                <a:sym typeface="Montserrat SemiBold"/>
              </a:rPr>
              <a:t>02</a:t>
            </a:r>
            <a:endParaRPr sz="1300" b="0" i="0" u="none" strike="noStrike" cap="none">
              <a:solidFill>
                <a:srgbClr val="000000"/>
              </a:solidFill>
              <a:latin typeface="Arial"/>
              <a:ea typeface="Arial"/>
              <a:cs typeface="Arial"/>
              <a:sym typeface="Arial"/>
            </a:endParaRPr>
          </a:p>
        </p:txBody>
      </p:sp>
      <p:sp>
        <p:nvSpPr>
          <p:cNvPr id="785" name="Google Shape;785;g11292c61a07_0_64"/>
          <p:cNvSpPr txBox="1"/>
          <p:nvPr/>
        </p:nvSpPr>
        <p:spPr>
          <a:xfrm>
            <a:off x="1038881" y="9299839"/>
            <a:ext cx="2434200" cy="153900"/>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Clr>
                <a:srgbClr val="000000"/>
              </a:buClr>
              <a:buSzPts val="1000"/>
              <a:buFont typeface="Arial"/>
              <a:buNone/>
            </a:pPr>
            <a:r>
              <a:rPr lang="en-US" sz="1000" b="0" i="0" u="none" strike="noStrike" cap="none">
                <a:solidFill>
                  <a:srgbClr val="000000"/>
                </a:solidFill>
                <a:latin typeface="Montserrat"/>
                <a:ea typeface="Montserrat"/>
                <a:cs typeface="Montserrat"/>
                <a:sym typeface="Montserrat"/>
              </a:rPr>
              <a:t>IO3_TA1_2020-1-RO01-KA204-080306</a:t>
            </a:r>
            <a:endParaRPr sz="1300" b="0" i="0" u="none" strike="noStrike" cap="none">
              <a:solidFill>
                <a:srgbClr val="000000"/>
              </a:solidFill>
              <a:latin typeface="Arial"/>
              <a:ea typeface="Arial"/>
              <a:cs typeface="Arial"/>
              <a:sym typeface="Arial"/>
            </a:endParaRPr>
          </a:p>
        </p:txBody>
      </p:sp>
      <p:pic>
        <p:nvPicPr>
          <p:cNvPr id="786" name="Google Shape;786;g11292c61a07_0_64"/>
          <p:cNvPicPr preferRelativeResize="0"/>
          <p:nvPr/>
        </p:nvPicPr>
        <p:blipFill rotWithShape="1">
          <a:blip r:embed="rId3">
            <a:alphaModFix/>
          </a:blip>
          <a:srcRect/>
          <a:stretch/>
        </p:blipFill>
        <p:spPr>
          <a:xfrm>
            <a:off x="-92351" y="9582982"/>
            <a:ext cx="7280994" cy="451421"/>
          </a:xfrm>
          <a:prstGeom prst="rect">
            <a:avLst/>
          </a:prstGeom>
          <a:noFill/>
          <a:ln>
            <a:noFill/>
          </a:ln>
        </p:spPr>
      </p:pic>
      <p:graphicFrame>
        <p:nvGraphicFramePr>
          <p:cNvPr id="787" name="Google Shape;787;g11292c61a07_0_64"/>
          <p:cNvGraphicFramePr/>
          <p:nvPr/>
        </p:nvGraphicFramePr>
        <p:xfrm>
          <a:off x="189100" y="1733150"/>
          <a:ext cx="6930550" cy="2889358"/>
        </p:xfrm>
        <a:graphic>
          <a:graphicData uri="http://schemas.openxmlformats.org/drawingml/2006/table">
            <a:tbl>
              <a:tblPr firstRow="1" firstCol="1" bandRow="1">
                <a:noFill/>
                <a:tableStyleId>{CFE9B19D-4B07-4ACC-8942-F27F118BCE7E}</a:tableStyleId>
              </a:tblPr>
              <a:tblGrid>
                <a:gridCol w="1026050">
                  <a:extLst>
                    <a:ext uri="{9D8B030D-6E8A-4147-A177-3AD203B41FA5}">
                      <a16:colId xmlns:a16="http://schemas.microsoft.com/office/drawing/2014/main" val="20000"/>
                    </a:ext>
                  </a:extLst>
                </a:gridCol>
                <a:gridCol w="2128375">
                  <a:extLst>
                    <a:ext uri="{9D8B030D-6E8A-4147-A177-3AD203B41FA5}">
                      <a16:colId xmlns:a16="http://schemas.microsoft.com/office/drawing/2014/main" val="20001"/>
                    </a:ext>
                  </a:extLst>
                </a:gridCol>
                <a:gridCol w="2746275">
                  <a:extLst>
                    <a:ext uri="{9D8B030D-6E8A-4147-A177-3AD203B41FA5}">
                      <a16:colId xmlns:a16="http://schemas.microsoft.com/office/drawing/2014/main" val="20002"/>
                    </a:ext>
                  </a:extLst>
                </a:gridCol>
                <a:gridCol w="1029850">
                  <a:extLst>
                    <a:ext uri="{9D8B030D-6E8A-4147-A177-3AD203B41FA5}">
                      <a16:colId xmlns:a16="http://schemas.microsoft.com/office/drawing/2014/main" val="20003"/>
                    </a:ext>
                  </a:extLst>
                </a:gridCol>
              </a:tblGrid>
              <a:tr h="19427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0"/>
                  </a:ext>
                </a:extLst>
              </a:tr>
              <a:tr h="6100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15  minutes</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Get to know the nearby community / Weakness analysis. Needs to improve the neighbourhood / OPENING</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 / GD</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1"/>
                  </a:ext>
                </a:extLst>
              </a:tr>
              <a:tr h="19427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45 minutes</a:t>
                      </a:r>
                      <a:endParaRPr sz="1100" u="none" strike="noStrike" cap="none"/>
                    </a:p>
                    <a:p>
                      <a:pPr marL="0" marR="0" lvl="0" indent="0" algn="l" rtl="0">
                        <a:lnSpc>
                          <a:spcPct val="107000"/>
                        </a:lnSpc>
                        <a:spcBef>
                          <a:spcPts val="0"/>
                        </a:spcBef>
                        <a:spcAft>
                          <a:spcPts val="0"/>
                        </a:spcAft>
                        <a:buClr>
                          <a:srgbClr val="000000"/>
                        </a:buClr>
                        <a:buSzPts val="1100"/>
                        <a:buFont typeface="Arial"/>
                        <a:buNone/>
                      </a:pPr>
                      <a:endParaRPr sz="1100" u="none" strike="noStrike" cap="none"/>
                    </a:p>
                    <a:p>
                      <a:pPr marL="0" marR="0" lvl="0" indent="0" algn="l" rtl="0">
                        <a:lnSpc>
                          <a:spcPct val="107000"/>
                        </a:lnSpc>
                        <a:spcBef>
                          <a:spcPts val="0"/>
                        </a:spcBef>
                        <a:spcAft>
                          <a:spcPts val="0"/>
                        </a:spcAft>
                        <a:buClr>
                          <a:srgbClr val="000000"/>
                        </a:buClr>
                        <a:buSzPts val="1100"/>
                        <a:buFont typeface="Arial"/>
                        <a:buNone/>
                      </a:pPr>
                      <a:endParaRPr sz="11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WHERE ARE WE?</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0000"/>
                        </a:lnSpc>
                        <a:spcBef>
                          <a:spcPts val="0"/>
                        </a:spcBef>
                        <a:spcAft>
                          <a:spcPts val="0"/>
                        </a:spcAft>
                        <a:buClr>
                          <a:schemeClr val="dk1"/>
                        </a:buClr>
                        <a:buSzPts val="1000"/>
                        <a:buFont typeface="Arial"/>
                        <a:buNone/>
                      </a:pPr>
                      <a:r>
                        <a:rPr lang="en-US" sz="900" u="none" strike="noStrike" cap="none"/>
                        <a:t> PPT1_  GUIDE TO THE TA3</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Specific training sheets  </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List of the entities/associations in the community </a:t>
                      </a:r>
                      <a:endParaRPr sz="900" u="none" strike="noStrike" cap="none"/>
                    </a:p>
                    <a:p>
                      <a:pPr marL="0" marR="0" lvl="0" indent="0" algn="l" rtl="0">
                        <a:lnSpc>
                          <a:spcPct val="100000"/>
                        </a:lnSpc>
                        <a:spcBef>
                          <a:spcPts val="0"/>
                        </a:spcBef>
                        <a:spcAft>
                          <a:spcPts val="0"/>
                        </a:spcAft>
                        <a:buClr>
                          <a:schemeClr val="dk1"/>
                        </a:buClr>
                        <a:buSzPts val="1000"/>
                        <a:buFont typeface="Arial"/>
                        <a:buNone/>
                      </a:pPr>
                      <a:endParaRPr sz="9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Face to face / GD</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2"/>
                  </a:ext>
                </a:extLst>
              </a:tr>
              <a:tr h="6100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 hour 15 minutes</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chemeClr val="dk1"/>
                        </a:buClr>
                        <a:buSzPts val="1100"/>
                        <a:buFont typeface="Calibri"/>
                        <a:buNone/>
                      </a:pPr>
                      <a:r>
                        <a:rPr lang="en-US" sz="1100" u="none" strike="noStrike" cap="none"/>
                        <a:t>OUTDOOR</a:t>
                      </a:r>
                      <a:endParaRPr sz="1100" u="none" strike="noStrike" cap="none"/>
                    </a:p>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0000"/>
                        </a:lnSpc>
                        <a:spcBef>
                          <a:spcPts val="0"/>
                        </a:spcBef>
                        <a:spcAft>
                          <a:spcPts val="0"/>
                        </a:spcAft>
                        <a:buClr>
                          <a:schemeClr val="dk1"/>
                        </a:buClr>
                        <a:buSzPts val="1000"/>
                        <a:buFont typeface="Arial"/>
                        <a:buNone/>
                      </a:pPr>
                      <a:r>
                        <a:rPr lang="en-US" sz="900" u="none" strike="noStrike" cap="none"/>
                        <a:t>Examples of needs</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Photo camera</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Video camera</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Mobile phone</a:t>
                      </a:r>
                      <a:endParaRPr sz="11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 / OUT DOOR EA and LDA</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3"/>
                  </a:ext>
                </a:extLst>
              </a:tr>
              <a:tr h="610025">
                <a:tc>
                  <a:txBody>
                    <a:bodyPr/>
                    <a:lstStyle/>
                    <a:p>
                      <a:pPr marL="0" marR="0" lvl="0" indent="0" algn="l" rtl="0">
                        <a:lnSpc>
                          <a:spcPct val="107000"/>
                        </a:lnSpc>
                        <a:spcBef>
                          <a:spcPts val="0"/>
                        </a:spcBef>
                        <a:spcAft>
                          <a:spcPts val="0"/>
                        </a:spcAft>
                        <a:buClr>
                          <a:schemeClr val="dk1"/>
                        </a:buClr>
                        <a:buSzPts val="1100"/>
                        <a:buFont typeface="Arial"/>
                        <a:buNone/>
                      </a:pPr>
                      <a:r>
                        <a:rPr lang="en-US" sz="1100" u="none" strike="noStrike" cap="none"/>
                        <a:t>1 hour 15 minutes</a:t>
                      </a:r>
                      <a:endParaRPr sz="11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CLOSING THE SESSION</a:t>
                      </a:r>
                      <a:endParaRPr sz="1100" u="none" strike="noStrike" cap="none"/>
                    </a:p>
                  </a:txBody>
                  <a:tcPr marL="66375" marR="66375" marT="0" marB="0"/>
                </a:tc>
                <a:tc>
                  <a:txBody>
                    <a:bodyPr/>
                    <a:lstStyle/>
                    <a:p>
                      <a:pPr marL="0" marR="0" lvl="0" indent="0" algn="l" rtl="0">
                        <a:lnSpc>
                          <a:spcPct val="100000"/>
                        </a:lnSpc>
                        <a:spcBef>
                          <a:spcPts val="0"/>
                        </a:spcBef>
                        <a:spcAft>
                          <a:spcPts val="0"/>
                        </a:spcAft>
                        <a:buClr>
                          <a:schemeClr val="dk1"/>
                        </a:buClr>
                        <a:buSzPts val="1000"/>
                        <a:buFont typeface="Arial"/>
                        <a:buNone/>
                      </a:pPr>
                      <a:r>
                        <a:rPr lang="en-US" sz="900" u="none" strike="noStrike" cap="none"/>
                        <a:t>PPT1_ GUIDE TO THE TA3</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SDGs material (photos)</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Examples of needs</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Specific training sheets</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Photos taken along the training activity</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Voting tools</a:t>
                      </a:r>
                      <a:endParaRPr sz="1100" u="none" strike="noStrike" cap="none"/>
                    </a:p>
                  </a:txBody>
                  <a:tcPr marL="66375" marR="66375" marT="0" marB="0"/>
                </a:tc>
                <a:tc>
                  <a:txBody>
                    <a:bodyPr/>
                    <a:lstStyle/>
                    <a:p>
                      <a:pPr marL="0" marR="0" lvl="0" indent="0" algn="l" rtl="0">
                        <a:lnSpc>
                          <a:spcPct val="107000"/>
                        </a:lnSpc>
                        <a:spcBef>
                          <a:spcPts val="0"/>
                        </a:spcBef>
                        <a:spcAft>
                          <a:spcPts val="0"/>
                        </a:spcAft>
                        <a:buClr>
                          <a:schemeClr val="dk1"/>
                        </a:buClr>
                        <a:buSzPts val="1100"/>
                        <a:buFont typeface="Arial"/>
                        <a:buNone/>
                      </a:pPr>
                      <a:r>
                        <a:rPr lang="en-US" sz="1100" u="none" strike="noStrike" cap="none"/>
                        <a:t>Face to face / GD</a:t>
                      </a:r>
                      <a:endParaRPr sz="1100" u="none" strike="noStrike" cap="none"/>
                    </a:p>
                  </a:txBody>
                  <a:tcPr marL="66375" marR="66375" marT="0" marB="0"/>
                </a:tc>
                <a:extLst>
                  <a:ext uri="{0D108BD9-81ED-4DB2-BD59-A6C34878D82A}">
                    <a16:rowId xmlns:a16="http://schemas.microsoft.com/office/drawing/2014/main" val="10004"/>
                  </a:ext>
                </a:extLst>
              </a:tr>
            </a:tbl>
          </a:graphicData>
        </a:graphic>
      </p:graphicFrame>
      <p:graphicFrame>
        <p:nvGraphicFramePr>
          <p:cNvPr id="788" name="Google Shape;788;g11292c61a07_0_64"/>
          <p:cNvGraphicFramePr/>
          <p:nvPr/>
        </p:nvGraphicFramePr>
        <p:xfrm>
          <a:off x="194391" y="5388610"/>
          <a:ext cx="6930550" cy="2381885"/>
        </p:xfrm>
        <a:graphic>
          <a:graphicData uri="http://schemas.openxmlformats.org/drawingml/2006/table">
            <a:tbl>
              <a:tblPr firstRow="1" firstCol="1" bandRow="1">
                <a:noFill/>
                <a:tableStyleId>{CFE9B19D-4B07-4ACC-8942-F27F118BCE7E}</a:tableStyleId>
              </a:tblPr>
              <a:tblGrid>
                <a:gridCol w="1026050">
                  <a:extLst>
                    <a:ext uri="{9D8B030D-6E8A-4147-A177-3AD203B41FA5}">
                      <a16:colId xmlns:a16="http://schemas.microsoft.com/office/drawing/2014/main" val="20000"/>
                    </a:ext>
                  </a:extLst>
                </a:gridCol>
                <a:gridCol w="2128375">
                  <a:extLst>
                    <a:ext uri="{9D8B030D-6E8A-4147-A177-3AD203B41FA5}">
                      <a16:colId xmlns:a16="http://schemas.microsoft.com/office/drawing/2014/main" val="20001"/>
                    </a:ext>
                  </a:extLst>
                </a:gridCol>
                <a:gridCol w="2746275">
                  <a:extLst>
                    <a:ext uri="{9D8B030D-6E8A-4147-A177-3AD203B41FA5}">
                      <a16:colId xmlns:a16="http://schemas.microsoft.com/office/drawing/2014/main" val="20002"/>
                    </a:ext>
                  </a:extLst>
                </a:gridCol>
                <a:gridCol w="1029850">
                  <a:extLst>
                    <a:ext uri="{9D8B030D-6E8A-4147-A177-3AD203B41FA5}">
                      <a16:colId xmlns:a16="http://schemas.microsoft.com/office/drawing/2014/main" val="20003"/>
                    </a:ext>
                  </a:extLst>
                </a:gridCol>
              </a:tblGrid>
              <a:tr h="1437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0"/>
                  </a:ext>
                </a:extLst>
              </a:tr>
              <a:tr h="2941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15 minutes</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Establishing needs that are close to and aligned with the SDG target in our community / OPENING</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chemeClr val="dk1"/>
                        </a:buClr>
                        <a:buSzPts val="1100"/>
                        <a:buFont typeface="Arial"/>
                        <a:buNone/>
                      </a:pP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 / GD and PA </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1"/>
                  </a:ext>
                </a:extLst>
              </a:tr>
              <a:tr h="2941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 hour </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SDG in our community</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0000"/>
                        </a:lnSpc>
                        <a:spcBef>
                          <a:spcPts val="0"/>
                        </a:spcBef>
                        <a:spcAft>
                          <a:spcPts val="0"/>
                        </a:spcAft>
                        <a:buClr>
                          <a:schemeClr val="dk1"/>
                        </a:buClr>
                        <a:buSzPts val="1000"/>
                        <a:buFont typeface="Arial"/>
                        <a:buNone/>
                      </a:pPr>
                      <a:r>
                        <a:rPr lang="en-US" sz="900" u="none" strike="noStrike" cap="none"/>
                        <a:t>PPT1_ GUIDE TO TA3</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 Examples of needs</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SDGs material (photos of the 17 blocks)</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SDGS games</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Specific training sheets</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Photos taken in the outdoor</a:t>
                      </a:r>
                      <a:endParaRPr sz="1100" u="none" strike="noStrike" cap="none"/>
                    </a:p>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2"/>
                  </a:ext>
                </a:extLst>
              </a:tr>
              <a:tr h="1437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45 minutes</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Establishing available resources to work a Service Learning action / SERVICE LEARNING TOOLS</a:t>
                      </a:r>
                      <a:endParaRPr sz="1300" u="none" strike="noStrike" cap="none"/>
                    </a:p>
                  </a:txBody>
                  <a:tcPr marL="66375" marR="66375" marT="0" marB="0"/>
                </a:tc>
                <a:tc>
                  <a:txBody>
                    <a:bodyPr/>
                    <a:lstStyle/>
                    <a:p>
                      <a:pPr marL="0" marR="0" lvl="0" indent="0" algn="l" rtl="0">
                        <a:lnSpc>
                          <a:spcPct val="100000"/>
                        </a:lnSpc>
                        <a:spcBef>
                          <a:spcPts val="0"/>
                        </a:spcBef>
                        <a:spcAft>
                          <a:spcPts val="0"/>
                        </a:spcAft>
                        <a:buClr>
                          <a:schemeClr val="dk1"/>
                        </a:buClr>
                        <a:buSzPts val="1000"/>
                        <a:buFont typeface="Arial"/>
                        <a:buNone/>
                      </a:pPr>
                      <a:r>
                        <a:rPr lang="en-US" sz="900" u="none" strike="noStrike" cap="none"/>
                        <a:t>PPT1_ GUIDE TO TA3</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 Examples of tools (photos)</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SDGs material (photos of the 17 blocks)</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Specific training sheets</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Photos taken in the outdoor</a:t>
                      </a:r>
                      <a:endParaRPr sz="11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Face to face / GD and PA</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3"/>
                  </a:ext>
                </a:extLst>
              </a:tr>
            </a:tbl>
          </a:graphicData>
        </a:graphic>
      </p:graphicFrame>
      <p:sp>
        <p:nvSpPr>
          <p:cNvPr id="789" name="Google Shape;789;g11292c61a07_0_64"/>
          <p:cNvSpPr txBox="1"/>
          <p:nvPr/>
        </p:nvSpPr>
        <p:spPr>
          <a:xfrm>
            <a:off x="189088" y="4847073"/>
            <a:ext cx="1876200" cy="350100"/>
          </a:xfrm>
          <a:prstGeom prst="rect">
            <a:avLst/>
          </a:prstGeom>
          <a:noFill/>
          <a:ln>
            <a:noFill/>
          </a:ln>
        </p:spPr>
        <p:txBody>
          <a:bodyPr spcFirstLastPara="1" wrap="square" lIns="87675" tIns="43825" rIns="87675" bIns="438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Calibri"/>
                <a:ea typeface="Calibri"/>
                <a:cs typeface="Calibri"/>
                <a:sym typeface="Calibri"/>
              </a:rPr>
              <a:t>SESSION 2 / 2H</a:t>
            </a:r>
            <a:endParaRPr sz="1700" b="0" i="0" u="none" strike="noStrike" cap="none">
              <a:solidFill>
                <a:schemeClr val="dk1"/>
              </a:solidFill>
              <a:latin typeface="Calibri"/>
              <a:ea typeface="Calibri"/>
              <a:cs typeface="Calibri"/>
              <a:sym typeface="Calibri"/>
            </a:endParaRPr>
          </a:p>
        </p:txBody>
      </p:sp>
      <p:sp>
        <p:nvSpPr>
          <p:cNvPr id="790" name="Google Shape;790;g11292c61a07_0_64"/>
          <p:cNvSpPr txBox="1"/>
          <p:nvPr/>
        </p:nvSpPr>
        <p:spPr>
          <a:xfrm>
            <a:off x="189094" y="1193373"/>
            <a:ext cx="2208000" cy="350100"/>
          </a:xfrm>
          <a:prstGeom prst="rect">
            <a:avLst/>
          </a:prstGeom>
          <a:noFill/>
          <a:ln>
            <a:noFill/>
          </a:ln>
        </p:spPr>
        <p:txBody>
          <a:bodyPr spcFirstLastPara="1" wrap="square" lIns="87675" tIns="43825" rIns="87675" bIns="438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Calibri"/>
                <a:ea typeface="Calibri"/>
                <a:cs typeface="Calibri"/>
                <a:sym typeface="Calibri"/>
              </a:rPr>
              <a:t>SESSION 1 / 3’5H</a:t>
            </a:r>
            <a:endParaRPr sz="1700" b="0" i="0" u="none" strike="noStrike" cap="none">
              <a:solidFill>
                <a:schemeClr val="dk1"/>
              </a:solidFill>
              <a:latin typeface="Calibri"/>
              <a:ea typeface="Calibri"/>
              <a:cs typeface="Calibri"/>
              <a:sym typeface="Calibri"/>
            </a:endParaRPr>
          </a:p>
        </p:txBody>
      </p:sp>
      <p:sp>
        <p:nvSpPr>
          <p:cNvPr id="791" name="Google Shape;791;g11292c61a07_0_64"/>
          <p:cNvSpPr txBox="1"/>
          <p:nvPr/>
        </p:nvSpPr>
        <p:spPr>
          <a:xfrm>
            <a:off x="0" y="475271"/>
            <a:ext cx="6150300" cy="381000"/>
          </a:xfrm>
          <a:prstGeom prst="rect">
            <a:avLst/>
          </a:prstGeom>
          <a:noFill/>
          <a:ln>
            <a:noFill/>
          </a:ln>
        </p:spPr>
        <p:txBody>
          <a:bodyPr spcFirstLastPara="1" wrap="square" lIns="87675" tIns="43825" rIns="87675" bIns="438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1900" b="1" i="0" u="none" strike="noStrike" cap="none">
                <a:solidFill>
                  <a:schemeClr val="dk1"/>
                </a:solidFill>
                <a:latin typeface="Calibri"/>
                <a:ea typeface="Calibri"/>
                <a:cs typeface="Calibri"/>
                <a:sym typeface="Calibri"/>
              </a:rPr>
              <a:t>TA3 - PLANNING ( 4 sessions / 9 hours )</a:t>
            </a:r>
            <a:endParaRPr sz="1900" b="1"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11292c61a07_0_151"/>
          <p:cNvSpPr/>
          <p:nvPr/>
        </p:nvSpPr>
        <p:spPr>
          <a:xfrm>
            <a:off x="0" y="2218"/>
            <a:ext cx="7316574" cy="363093"/>
          </a:xfrm>
          <a:custGeom>
            <a:avLst/>
            <a:gdLst/>
            <a:ahLst/>
            <a:cxnLst/>
            <a:rect l="l" t="t" r="r" b="b"/>
            <a:pathLst>
              <a:path w="3756906" h="152400" extrusionOk="0">
                <a:moveTo>
                  <a:pt x="0" y="0"/>
                </a:moveTo>
                <a:lnTo>
                  <a:pt x="3756906" y="0"/>
                </a:lnTo>
                <a:lnTo>
                  <a:pt x="3756906" y="152400"/>
                </a:lnTo>
                <a:lnTo>
                  <a:pt x="0" y="152400"/>
                </a:lnTo>
                <a:close/>
              </a:path>
            </a:pathLst>
          </a:custGeom>
          <a:solidFill>
            <a:srgbClr val="1B48AB"/>
          </a:solidFill>
          <a:ln>
            <a:noFill/>
          </a:ln>
        </p:spPr>
      </p:sp>
      <p:sp>
        <p:nvSpPr>
          <p:cNvPr id="797" name="Google Shape;797;g11292c61a07_0_151"/>
          <p:cNvSpPr txBox="1"/>
          <p:nvPr/>
        </p:nvSpPr>
        <p:spPr>
          <a:xfrm>
            <a:off x="5723068" y="9195704"/>
            <a:ext cx="863100" cy="123000"/>
          </a:xfrm>
          <a:prstGeom prst="rect">
            <a:avLst/>
          </a:prstGeom>
          <a:noFill/>
          <a:ln>
            <a:noFill/>
          </a:ln>
        </p:spPr>
        <p:txBody>
          <a:bodyPr spcFirstLastPara="1" wrap="square" lIns="0" tIns="0" rIns="0" bIns="0" anchor="t" anchorCtr="0">
            <a:spAutoFit/>
          </a:bodyPr>
          <a:lstStyle/>
          <a:p>
            <a:pPr marL="0" marR="0" lvl="0" indent="0" algn="r" rtl="0">
              <a:lnSpc>
                <a:spcPct val="140023"/>
              </a:lnSpc>
              <a:spcBef>
                <a:spcPts val="0"/>
              </a:spcBef>
              <a:spcAft>
                <a:spcPts val="0"/>
              </a:spcAft>
              <a:buClr>
                <a:srgbClr val="000000"/>
              </a:buClr>
              <a:buSzPts val="800"/>
              <a:buFont typeface="Arial"/>
              <a:buNone/>
            </a:pPr>
            <a:r>
              <a:rPr lang="en-US" sz="800" b="0" i="0" u="none" strike="noStrike" cap="none">
                <a:solidFill>
                  <a:srgbClr val="000000"/>
                </a:solidFill>
                <a:latin typeface="Montserrat SemiBold"/>
                <a:ea typeface="Montserrat SemiBold"/>
                <a:cs typeface="Montserrat SemiBold"/>
                <a:sym typeface="Montserrat SemiBold"/>
              </a:rPr>
              <a:t>02</a:t>
            </a:r>
            <a:endParaRPr sz="1300" b="0" i="0" u="none" strike="noStrike" cap="none">
              <a:solidFill>
                <a:srgbClr val="000000"/>
              </a:solidFill>
              <a:latin typeface="Arial"/>
              <a:ea typeface="Arial"/>
              <a:cs typeface="Arial"/>
              <a:sym typeface="Arial"/>
            </a:endParaRPr>
          </a:p>
        </p:txBody>
      </p:sp>
      <p:sp>
        <p:nvSpPr>
          <p:cNvPr id="798" name="Google Shape;798;g11292c61a07_0_151"/>
          <p:cNvSpPr txBox="1"/>
          <p:nvPr/>
        </p:nvSpPr>
        <p:spPr>
          <a:xfrm>
            <a:off x="1038881" y="9299839"/>
            <a:ext cx="2434200" cy="153900"/>
          </a:xfrm>
          <a:prstGeom prst="rect">
            <a:avLst/>
          </a:prstGeom>
          <a:noFill/>
          <a:ln>
            <a:noFill/>
          </a:ln>
        </p:spPr>
        <p:txBody>
          <a:bodyPr spcFirstLastPara="1" wrap="square" lIns="0" tIns="0" rIns="0" bIns="0" anchor="t" anchorCtr="0">
            <a:spAutoFit/>
          </a:bodyPr>
          <a:lstStyle/>
          <a:p>
            <a:pPr marL="0" marR="0" lvl="0" indent="0" algn="ctr" rtl="0">
              <a:lnSpc>
                <a:spcPct val="140040"/>
              </a:lnSpc>
              <a:spcBef>
                <a:spcPts val="0"/>
              </a:spcBef>
              <a:spcAft>
                <a:spcPts val="0"/>
              </a:spcAft>
              <a:buClr>
                <a:srgbClr val="000000"/>
              </a:buClr>
              <a:buSzPts val="1000"/>
              <a:buFont typeface="Arial"/>
              <a:buNone/>
            </a:pPr>
            <a:r>
              <a:rPr lang="en-US" sz="1000" b="0" i="0" u="none" strike="noStrike" cap="none">
                <a:solidFill>
                  <a:srgbClr val="000000"/>
                </a:solidFill>
                <a:latin typeface="Montserrat"/>
                <a:ea typeface="Montserrat"/>
                <a:cs typeface="Montserrat"/>
                <a:sym typeface="Montserrat"/>
              </a:rPr>
              <a:t>IO3_TA1_2020-1-RO01-KA204-080306</a:t>
            </a:r>
            <a:endParaRPr sz="1300" b="0" i="0" u="none" strike="noStrike" cap="none">
              <a:solidFill>
                <a:srgbClr val="000000"/>
              </a:solidFill>
              <a:latin typeface="Arial"/>
              <a:ea typeface="Arial"/>
              <a:cs typeface="Arial"/>
              <a:sym typeface="Arial"/>
            </a:endParaRPr>
          </a:p>
        </p:txBody>
      </p:sp>
      <p:pic>
        <p:nvPicPr>
          <p:cNvPr id="799" name="Google Shape;799;g11292c61a07_0_151"/>
          <p:cNvPicPr preferRelativeResize="0"/>
          <p:nvPr/>
        </p:nvPicPr>
        <p:blipFill rotWithShape="1">
          <a:blip r:embed="rId3">
            <a:alphaModFix/>
          </a:blip>
          <a:srcRect/>
          <a:stretch/>
        </p:blipFill>
        <p:spPr>
          <a:xfrm>
            <a:off x="-92351" y="9582982"/>
            <a:ext cx="7280994" cy="451421"/>
          </a:xfrm>
          <a:prstGeom prst="rect">
            <a:avLst/>
          </a:prstGeom>
          <a:noFill/>
          <a:ln>
            <a:noFill/>
          </a:ln>
        </p:spPr>
      </p:pic>
      <p:graphicFrame>
        <p:nvGraphicFramePr>
          <p:cNvPr id="800" name="Google Shape;800;g11292c61a07_0_151"/>
          <p:cNvGraphicFramePr/>
          <p:nvPr/>
        </p:nvGraphicFramePr>
        <p:xfrm>
          <a:off x="194388" y="1222700"/>
          <a:ext cx="6930550" cy="3201250"/>
        </p:xfrm>
        <a:graphic>
          <a:graphicData uri="http://schemas.openxmlformats.org/drawingml/2006/table">
            <a:tbl>
              <a:tblPr firstRow="1" firstCol="1" bandRow="1">
                <a:noFill/>
                <a:tableStyleId>{CFE9B19D-4B07-4ACC-8942-F27F118BCE7E}</a:tableStyleId>
              </a:tblPr>
              <a:tblGrid>
                <a:gridCol w="1026050">
                  <a:extLst>
                    <a:ext uri="{9D8B030D-6E8A-4147-A177-3AD203B41FA5}">
                      <a16:colId xmlns:a16="http://schemas.microsoft.com/office/drawing/2014/main" val="20000"/>
                    </a:ext>
                  </a:extLst>
                </a:gridCol>
                <a:gridCol w="2128375">
                  <a:extLst>
                    <a:ext uri="{9D8B030D-6E8A-4147-A177-3AD203B41FA5}">
                      <a16:colId xmlns:a16="http://schemas.microsoft.com/office/drawing/2014/main" val="20001"/>
                    </a:ext>
                  </a:extLst>
                </a:gridCol>
                <a:gridCol w="2746275">
                  <a:extLst>
                    <a:ext uri="{9D8B030D-6E8A-4147-A177-3AD203B41FA5}">
                      <a16:colId xmlns:a16="http://schemas.microsoft.com/office/drawing/2014/main" val="20002"/>
                    </a:ext>
                  </a:extLst>
                </a:gridCol>
                <a:gridCol w="1029850">
                  <a:extLst>
                    <a:ext uri="{9D8B030D-6E8A-4147-A177-3AD203B41FA5}">
                      <a16:colId xmlns:a16="http://schemas.microsoft.com/office/drawing/2014/main" val="20003"/>
                    </a:ext>
                  </a:extLst>
                </a:gridCol>
              </a:tblGrid>
              <a:tr h="19427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0"/>
                  </a:ext>
                </a:extLst>
              </a:tr>
              <a:tr h="6100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15  minutes</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GD AND PA: Analysis and mapping of nearby community stakeholders affected by the needs identified.</a:t>
                      </a:r>
                      <a:r>
                        <a:rPr lang="en-US" sz="1100" u="none" strike="noStrike" cap="none"/>
                        <a:t> / OPENING</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 / GD</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1"/>
                  </a:ext>
                </a:extLst>
              </a:tr>
              <a:tr h="19427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30  minutes</a:t>
                      </a:r>
                      <a:endParaRPr sz="1100" u="none" strike="noStrike" cap="none"/>
                    </a:p>
                    <a:p>
                      <a:pPr marL="0" marR="0" lvl="0" indent="0" algn="l" rtl="0">
                        <a:lnSpc>
                          <a:spcPct val="107000"/>
                        </a:lnSpc>
                        <a:spcBef>
                          <a:spcPts val="0"/>
                        </a:spcBef>
                        <a:spcAft>
                          <a:spcPts val="0"/>
                        </a:spcAft>
                        <a:buClr>
                          <a:srgbClr val="000000"/>
                        </a:buClr>
                        <a:buSzPts val="1100"/>
                        <a:buFont typeface="Arial"/>
                        <a:buNone/>
                      </a:pPr>
                      <a:endParaRPr sz="1100" u="none" strike="noStrike" cap="none"/>
                    </a:p>
                    <a:p>
                      <a:pPr marL="0" marR="0" lvl="0" indent="0" algn="l" rtl="0">
                        <a:lnSpc>
                          <a:spcPct val="107000"/>
                        </a:lnSpc>
                        <a:spcBef>
                          <a:spcPts val="0"/>
                        </a:spcBef>
                        <a:spcAft>
                          <a:spcPts val="0"/>
                        </a:spcAft>
                        <a:buClr>
                          <a:srgbClr val="000000"/>
                        </a:buClr>
                        <a:buSzPts val="1100"/>
                        <a:buFont typeface="Arial"/>
                        <a:buNone/>
                      </a:pPr>
                      <a:endParaRPr sz="1100" u="none" strike="noStrike" cap="none"/>
                    </a:p>
                  </a:txBody>
                  <a:tcPr marL="66375" marR="66375" marT="0" marB="0"/>
                </a:tc>
                <a:tc>
                  <a:txBody>
                    <a:bodyPr/>
                    <a:lstStyle/>
                    <a:p>
                      <a:pPr marL="0" marR="0" lvl="0" indent="0" algn="just" rtl="0">
                        <a:lnSpc>
                          <a:spcPct val="100000"/>
                        </a:lnSpc>
                        <a:spcBef>
                          <a:spcPts val="0"/>
                        </a:spcBef>
                        <a:spcAft>
                          <a:spcPts val="0"/>
                        </a:spcAft>
                        <a:buClr>
                          <a:schemeClr val="dk1"/>
                        </a:buClr>
                        <a:buSzPts val="1000"/>
                        <a:buFont typeface="Arial"/>
                        <a:buNone/>
                      </a:pPr>
                      <a:r>
                        <a:rPr lang="en-US" sz="1100" u="none" strike="noStrike" cap="none"/>
                        <a:t>NEIGHBORHOOD MAP</a:t>
                      </a:r>
                      <a:endParaRPr sz="1300" u="none" strike="noStrike" cap="none">
                        <a:latin typeface="Calibri"/>
                        <a:ea typeface="Calibri"/>
                        <a:cs typeface="Calibri"/>
                        <a:sym typeface="Calibri"/>
                      </a:endParaRPr>
                    </a:p>
                  </a:txBody>
                  <a:tcPr marL="66375" marR="6637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t>PPT1_ GUIDE TO TA3</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US" sz="900" u="none" strike="noStrike" cap="none">
                          <a:solidFill>
                            <a:srgbClr val="222222"/>
                          </a:solidFill>
                        </a:rPr>
                        <a:t>Mapping guide or data table</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US" sz="900" u="none" strike="noStrike" cap="none"/>
                        <a:t>Specific training sheets </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US" sz="900" u="none" strike="noStrike" cap="none"/>
                        <a:t>cardboard dina3</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US" sz="900" u="none" strike="noStrike" cap="none"/>
                        <a:t>markers</a:t>
                      </a:r>
                      <a:endParaRPr sz="13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Face to face / GD and PA</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2"/>
                  </a:ext>
                </a:extLst>
              </a:tr>
              <a:tr h="6100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30  minutes</a:t>
                      </a:r>
                      <a:endParaRPr sz="1100" u="none" strike="noStrike" cap="none">
                        <a:latin typeface="Calibri"/>
                        <a:ea typeface="Calibri"/>
                        <a:cs typeface="Calibri"/>
                        <a:sym typeface="Calibri"/>
                      </a:endParaRPr>
                    </a:p>
                  </a:txBody>
                  <a:tcPr marL="66375" marR="66375" marT="0" marB="0"/>
                </a:tc>
                <a:tc>
                  <a:txBody>
                    <a:bodyPr/>
                    <a:lstStyle/>
                    <a:p>
                      <a:pPr marL="0" marR="0" lvl="0" indent="0" algn="just" rtl="0">
                        <a:lnSpc>
                          <a:spcPct val="100000"/>
                        </a:lnSpc>
                        <a:spcBef>
                          <a:spcPts val="0"/>
                        </a:spcBef>
                        <a:spcAft>
                          <a:spcPts val="0"/>
                        </a:spcAft>
                        <a:buClr>
                          <a:schemeClr val="dk1"/>
                        </a:buClr>
                        <a:buSzPts val="1000"/>
                        <a:buFont typeface="Arial"/>
                        <a:buNone/>
                      </a:pPr>
                      <a:r>
                        <a:rPr lang="en-US" sz="1100" u="none" strike="noStrike" cap="none"/>
                        <a:t>NEEDS</a:t>
                      </a:r>
                      <a:endParaRPr sz="1300" u="none" strike="noStrike" cap="none"/>
                    </a:p>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t>PPT1_ GUIDE TO TA3</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US" sz="900" u="none" strike="noStrike" cap="none"/>
                        <a:t> Needs detected in session 2</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US" sz="900" u="none" strike="noStrike" cap="none"/>
                        <a:t>SDGs material (photos of the 17 blocks)</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US" sz="900" u="none" strike="noStrike" cap="none"/>
                        <a:t>Specific training sheets</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US" sz="900" u="none" strike="noStrike" cap="none"/>
                        <a:t>Photos taken in the outdoor</a:t>
                      </a:r>
                      <a:endParaRPr sz="13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 / GD and PA</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3"/>
                  </a:ext>
                </a:extLst>
              </a:tr>
              <a:tr h="940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15 minutes</a:t>
                      </a:r>
                      <a:endParaRPr sz="11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WHERE</a:t>
                      </a:r>
                      <a:endParaRPr sz="1100" u="none" strike="noStrike" cap="none"/>
                    </a:p>
                  </a:txBody>
                  <a:tcPr marL="66375" marR="6637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t>PPT1_ GUIDE TO TA3</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US" sz="900" u="none" strike="noStrike" cap="none"/>
                        <a:t>Specific training sheets</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US" sz="900" u="none" strike="noStrike" cap="none"/>
                        <a:t>markers</a:t>
                      </a:r>
                      <a:endParaRPr sz="13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 / GD and PA</a:t>
                      </a:r>
                      <a:endParaRPr sz="1100" u="none" strike="noStrike" cap="none"/>
                    </a:p>
                  </a:txBody>
                  <a:tcPr marL="66375" marR="66375" marT="0" marB="0"/>
                </a:tc>
                <a:extLst>
                  <a:ext uri="{0D108BD9-81ED-4DB2-BD59-A6C34878D82A}">
                    <a16:rowId xmlns:a16="http://schemas.microsoft.com/office/drawing/2014/main" val="10004"/>
                  </a:ext>
                </a:extLst>
              </a:tr>
              <a:tr h="6100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30 minutes</a:t>
                      </a:r>
                      <a:endParaRPr sz="11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WHO</a:t>
                      </a:r>
                      <a:endParaRPr sz="1100" u="none" strike="noStrike" cap="none"/>
                    </a:p>
                  </a:txBody>
                  <a:tcPr marL="66375" marR="6637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US" sz="900" u="none" strike="noStrike" cap="none"/>
                        <a:t>PPT1_ GUIDE TO TA3</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US" sz="900" u="none" strike="noStrike" cap="none"/>
                        <a:t>Specific training sheets</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US" sz="900" u="none" strike="noStrike" cap="none"/>
                        <a:t>Photos taken in the outdoor</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US" sz="900" u="none" strike="noStrike" cap="none"/>
                        <a:t>markers</a:t>
                      </a:r>
                      <a:endParaRPr sz="9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 / GD and PA</a:t>
                      </a:r>
                      <a:endParaRPr sz="1100" u="none" strike="noStrike" cap="none"/>
                    </a:p>
                  </a:txBody>
                  <a:tcPr marL="66375" marR="66375" marT="0" marB="0"/>
                </a:tc>
                <a:extLst>
                  <a:ext uri="{0D108BD9-81ED-4DB2-BD59-A6C34878D82A}">
                    <a16:rowId xmlns:a16="http://schemas.microsoft.com/office/drawing/2014/main" val="10005"/>
                  </a:ext>
                </a:extLst>
              </a:tr>
            </a:tbl>
          </a:graphicData>
        </a:graphic>
      </p:graphicFrame>
      <p:graphicFrame>
        <p:nvGraphicFramePr>
          <p:cNvPr id="801" name="Google Shape;801;g11292c61a07_0_151"/>
          <p:cNvGraphicFramePr/>
          <p:nvPr/>
        </p:nvGraphicFramePr>
        <p:xfrm>
          <a:off x="194391" y="5413290"/>
          <a:ext cx="6930550" cy="2065338"/>
        </p:xfrm>
        <a:graphic>
          <a:graphicData uri="http://schemas.openxmlformats.org/drawingml/2006/table">
            <a:tbl>
              <a:tblPr firstRow="1" firstCol="1" bandRow="1">
                <a:noFill/>
                <a:tableStyleId>{CFE9B19D-4B07-4ACC-8942-F27F118BCE7E}</a:tableStyleId>
              </a:tblPr>
              <a:tblGrid>
                <a:gridCol w="1026050">
                  <a:extLst>
                    <a:ext uri="{9D8B030D-6E8A-4147-A177-3AD203B41FA5}">
                      <a16:colId xmlns:a16="http://schemas.microsoft.com/office/drawing/2014/main" val="20000"/>
                    </a:ext>
                  </a:extLst>
                </a:gridCol>
                <a:gridCol w="2128375">
                  <a:extLst>
                    <a:ext uri="{9D8B030D-6E8A-4147-A177-3AD203B41FA5}">
                      <a16:colId xmlns:a16="http://schemas.microsoft.com/office/drawing/2014/main" val="20001"/>
                    </a:ext>
                  </a:extLst>
                </a:gridCol>
                <a:gridCol w="2746275">
                  <a:extLst>
                    <a:ext uri="{9D8B030D-6E8A-4147-A177-3AD203B41FA5}">
                      <a16:colId xmlns:a16="http://schemas.microsoft.com/office/drawing/2014/main" val="20002"/>
                    </a:ext>
                  </a:extLst>
                </a:gridCol>
                <a:gridCol w="1029850">
                  <a:extLst>
                    <a:ext uri="{9D8B030D-6E8A-4147-A177-3AD203B41FA5}">
                      <a16:colId xmlns:a16="http://schemas.microsoft.com/office/drawing/2014/main" val="20003"/>
                    </a:ext>
                  </a:extLst>
                </a:gridCol>
              </a:tblGrid>
              <a:tr h="940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0"/>
                  </a:ext>
                </a:extLst>
              </a:tr>
              <a:tr h="2941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15 minutes</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900" u="none" strike="noStrike" cap="none"/>
                        <a:t>Detect stakeholders that can solve needs found.</a:t>
                      </a:r>
                      <a:r>
                        <a:rPr lang="en-US" sz="1100" u="none" strike="noStrike" cap="none"/>
                        <a:t> / OPENING</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chemeClr val="dk1"/>
                        </a:buClr>
                        <a:buSzPts val="1100"/>
                        <a:buFont typeface="Arial"/>
                        <a:buNone/>
                      </a:pPr>
                      <a:endParaRPr sz="1100" u="none" strike="noStrike" cap="none"/>
                    </a:p>
                    <a:p>
                      <a:pPr marL="0" marR="0" lvl="0" indent="0" algn="l" rtl="0">
                        <a:lnSpc>
                          <a:spcPct val="107000"/>
                        </a:lnSpc>
                        <a:spcBef>
                          <a:spcPts val="0"/>
                        </a:spcBef>
                        <a:spcAft>
                          <a:spcPts val="0"/>
                        </a:spcAft>
                        <a:buClr>
                          <a:srgbClr val="000000"/>
                        </a:buClr>
                        <a:buSzPts val="1100"/>
                        <a:buFont typeface="Arial"/>
                        <a:buNone/>
                      </a:pPr>
                      <a:r>
                        <a:rPr lang="en-US" sz="1100" u="none" strike="noStrike" cap="none"/>
                        <a:t> </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 / GD </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1"/>
                  </a:ext>
                </a:extLst>
              </a:tr>
              <a:tr h="940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30 minutes </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WHO WILL PARTICIPATE?</a:t>
                      </a: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0000"/>
                        </a:lnSpc>
                        <a:spcBef>
                          <a:spcPts val="0"/>
                        </a:spcBef>
                        <a:spcAft>
                          <a:spcPts val="0"/>
                        </a:spcAft>
                        <a:buClr>
                          <a:schemeClr val="dk1"/>
                        </a:buClr>
                        <a:buSzPts val="1000"/>
                        <a:buFont typeface="Arial"/>
                        <a:buNone/>
                      </a:pPr>
                      <a:r>
                        <a:rPr lang="en-US" sz="900" u="none" strike="noStrike" cap="none"/>
                        <a:t>PPT1_ GUIDE TO TA3</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Material from the previous session </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Markers</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White paper</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office supplies</a:t>
                      </a:r>
                      <a:endParaRPr sz="900" u="none" strike="noStrike" cap="none"/>
                    </a:p>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Face to face / GD</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2"/>
                  </a:ext>
                </a:extLst>
              </a:tr>
              <a:tr h="143725">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45 minutes</a:t>
                      </a:r>
                      <a:endParaRPr sz="1100" u="none" strike="noStrike" cap="none">
                        <a:latin typeface="Calibri"/>
                        <a:ea typeface="Calibri"/>
                        <a:cs typeface="Calibri"/>
                        <a:sym typeface="Calibri"/>
                      </a:endParaRPr>
                    </a:p>
                  </a:txBody>
                  <a:tcPr marL="66375" marR="66375" marT="0" marB="0"/>
                </a:tc>
                <a:tc>
                  <a:txBody>
                    <a:bodyPr/>
                    <a:lstStyle/>
                    <a:p>
                      <a:pPr marL="0" marR="0" lvl="0" indent="0" algn="just" rtl="0">
                        <a:lnSpc>
                          <a:spcPct val="100000"/>
                        </a:lnSpc>
                        <a:spcBef>
                          <a:spcPts val="0"/>
                        </a:spcBef>
                        <a:spcAft>
                          <a:spcPts val="0"/>
                        </a:spcAft>
                        <a:buClr>
                          <a:schemeClr val="dk1"/>
                        </a:buClr>
                        <a:buSzPts val="1000"/>
                        <a:buFont typeface="Arial"/>
                        <a:buNone/>
                      </a:pPr>
                      <a:r>
                        <a:rPr lang="en-US" sz="900" u="none" strike="noStrike" cap="none"/>
                        <a:t>HOW WILL THEY PARTICIPATE?</a:t>
                      </a:r>
                      <a:endParaRPr sz="1300" u="none" strike="noStrike" cap="none"/>
                    </a:p>
                  </a:txBody>
                  <a:tcPr marL="66375" marR="66375" marT="0" marB="0"/>
                </a:tc>
                <a:tc>
                  <a:txBody>
                    <a:bodyPr/>
                    <a:lstStyle/>
                    <a:p>
                      <a:pPr marL="0" marR="0" lvl="0" indent="0" algn="l" rtl="0">
                        <a:lnSpc>
                          <a:spcPct val="100000"/>
                        </a:lnSpc>
                        <a:spcBef>
                          <a:spcPts val="0"/>
                        </a:spcBef>
                        <a:spcAft>
                          <a:spcPts val="0"/>
                        </a:spcAft>
                        <a:buClr>
                          <a:schemeClr val="dk1"/>
                        </a:buClr>
                        <a:buSzPts val="1000"/>
                        <a:buFont typeface="Arial"/>
                        <a:buNone/>
                      </a:pPr>
                      <a:r>
                        <a:rPr lang="en-US" sz="900" u="none" strike="noStrike" cap="none"/>
                        <a:t>PPT1_ GUIDE TO TA3</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brainstorming or Reflection tools</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Markers</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White paper</a:t>
                      </a:r>
                      <a:endParaRPr sz="900" u="none" strike="noStrike" cap="none"/>
                    </a:p>
                    <a:p>
                      <a:pPr marL="0" marR="0" lvl="0" indent="0" algn="l" rtl="0">
                        <a:lnSpc>
                          <a:spcPct val="100000"/>
                        </a:lnSpc>
                        <a:spcBef>
                          <a:spcPts val="0"/>
                        </a:spcBef>
                        <a:spcAft>
                          <a:spcPts val="0"/>
                        </a:spcAft>
                        <a:buClr>
                          <a:schemeClr val="dk1"/>
                        </a:buClr>
                        <a:buSzPts val="1000"/>
                        <a:buFont typeface="Arial"/>
                        <a:buNone/>
                      </a:pPr>
                      <a:r>
                        <a:rPr lang="en-US" sz="900" u="none" strike="noStrike" cap="none"/>
                        <a:t>office supplies</a:t>
                      </a:r>
                      <a:endParaRPr sz="900" u="none" strike="noStrike" cap="none"/>
                    </a:p>
                  </a:txBody>
                  <a:tcPr marL="66375" marR="66375"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 Face to face / GD </a:t>
                      </a:r>
                      <a:endParaRPr sz="1100" u="none" strike="noStrike" cap="none">
                        <a:latin typeface="Calibri"/>
                        <a:ea typeface="Calibri"/>
                        <a:cs typeface="Calibri"/>
                        <a:sym typeface="Calibri"/>
                      </a:endParaRPr>
                    </a:p>
                  </a:txBody>
                  <a:tcPr marL="66375" marR="66375" marT="0" marB="0"/>
                </a:tc>
                <a:extLst>
                  <a:ext uri="{0D108BD9-81ED-4DB2-BD59-A6C34878D82A}">
                    <a16:rowId xmlns:a16="http://schemas.microsoft.com/office/drawing/2014/main" val="10003"/>
                  </a:ext>
                </a:extLst>
              </a:tr>
            </a:tbl>
          </a:graphicData>
        </a:graphic>
      </p:graphicFrame>
      <p:sp>
        <p:nvSpPr>
          <p:cNvPr id="802" name="Google Shape;802;g11292c61a07_0_151"/>
          <p:cNvSpPr txBox="1"/>
          <p:nvPr/>
        </p:nvSpPr>
        <p:spPr>
          <a:xfrm>
            <a:off x="194388" y="4855515"/>
            <a:ext cx="2909700" cy="350100"/>
          </a:xfrm>
          <a:prstGeom prst="rect">
            <a:avLst/>
          </a:prstGeom>
          <a:noFill/>
          <a:ln>
            <a:noFill/>
          </a:ln>
        </p:spPr>
        <p:txBody>
          <a:bodyPr spcFirstLastPara="1" wrap="square" lIns="87675" tIns="43825" rIns="87675" bIns="438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Calibri"/>
                <a:ea typeface="Calibri"/>
                <a:cs typeface="Calibri"/>
                <a:sym typeface="Calibri"/>
              </a:rPr>
              <a:t>SESSION 4 / 1’5 HOUR</a:t>
            </a:r>
            <a:endParaRPr sz="1700" b="0" i="0" u="none" strike="noStrike" cap="none">
              <a:solidFill>
                <a:schemeClr val="dk1"/>
              </a:solidFill>
              <a:latin typeface="Calibri"/>
              <a:ea typeface="Calibri"/>
              <a:cs typeface="Calibri"/>
              <a:sym typeface="Calibri"/>
            </a:endParaRPr>
          </a:p>
        </p:txBody>
      </p:sp>
      <p:sp>
        <p:nvSpPr>
          <p:cNvPr id="803" name="Google Shape;803;g11292c61a07_0_151"/>
          <p:cNvSpPr txBox="1"/>
          <p:nvPr/>
        </p:nvSpPr>
        <p:spPr>
          <a:xfrm>
            <a:off x="194394" y="741665"/>
            <a:ext cx="2208000" cy="565800"/>
          </a:xfrm>
          <a:prstGeom prst="rect">
            <a:avLst/>
          </a:prstGeom>
          <a:noFill/>
          <a:ln>
            <a:noFill/>
          </a:ln>
        </p:spPr>
        <p:txBody>
          <a:bodyPr spcFirstLastPara="1" wrap="square" lIns="87675" tIns="43825" rIns="87675" bIns="43825" anchor="t" anchorCtr="0">
            <a:spAutoFit/>
          </a:bodyPr>
          <a:lstStyle/>
          <a:p>
            <a:pPr marL="0" marR="0" lvl="0" indent="0" algn="l" rtl="0">
              <a:lnSpc>
                <a:spcPct val="100000"/>
              </a:lnSpc>
              <a:spcBef>
                <a:spcPts val="0"/>
              </a:spcBef>
              <a:spcAft>
                <a:spcPts val="0"/>
              </a:spcAft>
              <a:buClr>
                <a:schemeClr val="dk1"/>
              </a:buClr>
              <a:buSzPts val="1700"/>
              <a:buFont typeface="Arial"/>
              <a:buNone/>
            </a:pPr>
            <a:r>
              <a:rPr lang="en-US" sz="1700" b="0" i="0" u="none" strike="noStrike" cap="none">
                <a:solidFill>
                  <a:schemeClr val="dk1"/>
                </a:solidFill>
                <a:latin typeface="Calibri"/>
                <a:ea typeface="Calibri"/>
                <a:cs typeface="Calibri"/>
                <a:sym typeface="Calibri"/>
              </a:rPr>
              <a:t>SESSION 3 / 2H</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400" b="0" i="0" u="none" strike="noStrike" cap="none">
              <a:solidFill>
                <a:schemeClr val="dk1"/>
              </a:solidFill>
              <a:latin typeface="Calibri"/>
              <a:ea typeface="Calibri"/>
              <a:cs typeface="Calibri"/>
              <a:sym typeface="Calibri"/>
            </a:endParaRPr>
          </a:p>
        </p:txBody>
      </p:sp>
      <p:sp>
        <p:nvSpPr>
          <p:cNvPr id="804" name="Google Shape;804;g11292c61a07_0_151"/>
          <p:cNvSpPr txBox="1"/>
          <p:nvPr/>
        </p:nvSpPr>
        <p:spPr>
          <a:xfrm>
            <a:off x="116797" y="365242"/>
            <a:ext cx="6150300" cy="381000"/>
          </a:xfrm>
          <a:prstGeom prst="rect">
            <a:avLst/>
          </a:prstGeom>
          <a:noFill/>
          <a:ln>
            <a:noFill/>
          </a:ln>
        </p:spPr>
        <p:txBody>
          <a:bodyPr spcFirstLastPara="1" wrap="square" lIns="87675" tIns="43825" rIns="87675" bIns="438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1900" b="1" i="0" u="none" strike="noStrike" cap="none">
                <a:solidFill>
                  <a:schemeClr val="dk1"/>
                </a:solidFill>
                <a:latin typeface="Calibri"/>
                <a:ea typeface="Calibri"/>
                <a:cs typeface="Calibri"/>
                <a:sym typeface="Calibri"/>
              </a:rPr>
              <a:t>TA3 - PLANNING ( 4 sessions / 9 hours )</a:t>
            </a:r>
            <a:endParaRPr sz="1900" b="1" i="0" u="none" strike="noStrike" cap="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g11292c61a07_0_23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810" name="Google Shape;810;g11292c61a07_0_23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811" name="Google Shape;811;g11292c61a07_0_23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13</a:t>
            </a:r>
            <a:endParaRPr sz="1400" b="0" i="0" u="none" strike="noStrike" cap="none">
              <a:solidFill>
                <a:srgbClr val="000000"/>
              </a:solidFill>
              <a:latin typeface="Arial"/>
              <a:ea typeface="Arial"/>
              <a:cs typeface="Arial"/>
              <a:sym typeface="Arial"/>
            </a:endParaRPr>
          </a:p>
        </p:txBody>
      </p:sp>
      <p:sp>
        <p:nvSpPr>
          <p:cNvPr id="812" name="Google Shape;812;g11292c61a07_0_23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813" name="Google Shape;813;g11292c61a07_0_238"/>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814" name="Google Shape;814;g11292c61a07_0_238"/>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815" name="Google Shape;815;g11292c61a07_0_238"/>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816" name="Google Shape;816;g11292c61a07_0_238"/>
          <p:cNvSpPr txBox="1"/>
          <p:nvPr/>
        </p:nvSpPr>
        <p:spPr>
          <a:xfrm>
            <a:off x="723331" y="953998"/>
            <a:ext cx="4579800" cy="9507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292100" algn="just" rtl="0">
              <a:lnSpc>
                <a:spcPct val="106666"/>
              </a:lnSpc>
              <a:spcBef>
                <a:spcPts val="0"/>
              </a:spcBef>
              <a:spcAft>
                <a:spcPts val="0"/>
              </a:spcAft>
              <a:buClr>
                <a:srgbClr val="222222"/>
              </a:buClr>
              <a:buSzPts val="1000"/>
              <a:buFont typeface="Noto Sans Symbols"/>
              <a:buChar char="●"/>
            </a:pPr>
            <a:r>
              <a:rPr lang="en-US" sz="1400" b="0" i="0" u="none" strike="noStrike" cap="none">
                <a:solidFill>
                  <a:schemeClr val="dk1"/>
                </a:solidFill>
                <a:latin typeface="Times New Roman"/>
                <a:ea typeface="Times New Roman"/>
                <a:cs typeface="Times New Roman"/>
                <a:sym typeface="Times New Roman"/>
              </a:rPr>
              <a:t>GD. Get to know the nearby community.</a:t>
            </a:r>
            <a:endParaRPr sz="1400" b="0" i="0" u="none" strike="noStrike" cap="none">
              <a:solidFill>
                <a:schemeClr val="dk1"/>
              </a:solidFill>
              <a:latin typeface="Times New Roman"/>
              <a:ea typeface="Times New Roman"/>
              <a:cs typeface="Times New Roman"/>
              <a:sym typeface="Times New Roman"/>
            </a:endParaRPr>
          </a:p>
          <a:p>
            <a:pPr marL="457200" marR="0" lvl="0" indent="-292100" algn="just" rtl="0">
              <a:lnSpc>
                <a:spcPct val="106666"/>
              </a:lnSpc>
              <a:spcBef>
                <a:spcPts val="0"/>
              </a:spcBef>
              <a:spcAft>
                <a:spcPts val="0"/>
              </a:spcAft>
              <a:buClr>
                <a:srgbClr val="222222"/>
              </a:buClr>
              <a:buSzPts val="1000"/>
              <a:buFont typeface="Noto Sans Symbols"/>
              <a:buChar char="●"/>
            </a:pPr>
            <a:r>
              <a:rPr lang="en-US" sz="1400" b="0" i="0" u="none" strike="noStrike" cap="none">
                <a:solidFill>
                  <a:schemeClr val="dk1"/>
                </a:solidFill>
                <a:latin typeface="Times New Roman"/>
                <a:ea typeface="Times New Roman"/>
                <a:cs typeface="Times New Roman"/>
                <a:sym typeface="Times New Roman"/>
              </a:rPr>
              <a:t>EA AND LDA: Weaknesses analysis. Needs to improve the neighborhood. (outdoor)</a:t>
            </a:r>
            <a:endParaRPr sz="1600" b="0" i="0" u="none" strike="noStrike" cap="none">
              <a:solidFill>
                <a:schemeClr val="dk1"/>
              </a:solidFill>
              <a:latin typeface="Calibri"/>
              <a:ea typeface="Calibri"/>
              <a:cs typeface="Calibri"/>
              <a:sym typeface="Calibri"/>
            </a:endParaRPr>
          </a:p>
        </p:txBody>
      </p:sp>
      <p:sp>
        <p:nvSpPr>
          <p:cNvPr id="817" name="Google Shape;817;g11292c61a07_0_238"/>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818" name="Google Shape;818;g11292c61a07_0_238"/>
          <p:cNvSpPr txBox="1"/>
          <p:nvPr/>
        </p:nvSpPr>
        <p:spPr>
          <a:xfrm>
            <a:off x="723331" y="2167136"/>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1 : OPENING</a:t>
            </a:r>
            <a:endParaRPr sz="1400" b="0" i="0" u="none" strike="noStrike" cap="none">
              <a:solidFill>
                <a:srgbClr val="0070C0"/>
              </a:solidFill>
              <a:latin typeface="Times New Roman"/>
              <a:ea typeface="Times New Roman"/>
              <a:cs typeface="Times New Roman"/>
              <a:sym typeface="Times New Roman"/>
            </a:endParaRPr>
          </a:p>
        </p:txBody>
      </p:sp>
      <p:sp>
        <p:nvSpPr>
          <p:cNvPr id="819" name="Google Shape;819;g11292c61a07_0_238"/>
          <p:cNvSpPr/>
          <p:nvPr/>
        </p:nvSpPr>
        <p:spPr>
          <a:xfrm>
            <a:off x="955749" y="6794248"/>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20" name="Google Shape;820;g11292c61a07_0_238"/>
          <p:cNvSpPr/>
          <p:nvPr/>
        </p:nvSpPr>
        <p:spPr>
          <a:xfrm>
            <a:off x="955760" y="210909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21" name="Google Shape;821;g11292c61a07_0_238"/>
          <p:cNvSpPr/>
          <p:nvPr/>
        </p:nvSpPr>
        <p:spPr>
          <a:xfrm>
            <a:off x="5906917" y="1017770"/>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22" name="Google Shape;822;g11292c61a07_0_238"/>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23" name="Google Shape;823;g11292c61a07_0_238"/>
          <p:cNvSpPr txBox="1"/>
          <p:nvPr/>
        </p:nvSpPr>
        <p:spPr>
          <a:xfrm>
            <a:off x="6099281" y="1300696"/>
            <a:ext cx="879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3’5 HOURS</a:t>
            </a:r>
            <a:endParaRPr sz="1400" b="0" i="0" u="none" strike="noStrike" cap="none">
              <a:solidFill>
                <a:schemeClr val="dk1"/>
              </a:solidFill>
              <a:latin typeface="Calibri"/>
              <a:ea typeface="Calibri"/>
              <a:cs typeface="Calibri"/>
              <a:sym typeface="Calibri"/>
            </a:endParaRPr>
          </a:p>
        </p:txBody>
      </p:sp>
      <p:sp>
        <p:nvSpPr>
          <p:cNvPr id="824" name="Google Shape;824;g11292c61a07_0_238"/>
          <p:cNvSpPr txBox="1"/>
          <p:nvPr/>
        </p:nvSpPr>
        <p:spPr>
          <a:xfrm>
            <a:off x="608548" y="2712134"/>
            <a:ext cx="5271300" cy="20607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Continuity of the past action and explanation of what we are going to do during the day</a:t>
            </a:r>
            <a:r>
              <a:rPr lang="en-US" sz="1000" b="0" i="0" u="none" strike="noStrike" cap="none">
                <a:solidFill>
                  <a:schemeClr val="dk1"/>
                </a:solidFill>
                <a:latin typeface="Calibri"/>
                <a:ea typeface="Calibri"/>
                <a:cs typeface="Calibri"/>
                <a:sym typeface="Calibri"/>
              </a:rPr>
              <a:t>.</a:t>
            </a:r>
            <a:endParaRPr sz="1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Calibri"/>
              <a:ea typeface="Calibri"/>
              <a:cs typeface="Calibri"/>
              <a:sym typeface="Calibri"/>
            </a:endParaRPr>
          </a:p>
        </p:txBody>
      </p:sp>
      <p:sp>
        <p:nvSpPr>
          <p:cNvPr id="825" name="Google Shape;825;g11292c61a07_0_238"/>
          <p:cNvSpPr/>
          <p:nvPr/>
        </p:nvSpPr>
        <p:spPr>
          <a:xfrm flipH="1">
            <a:off x="5906930" y="2167126"/>
            <a:ext cx="45691" cy="449380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26" name="Google Shape;826;g11292c61a07_0_238"/>
          <p:cNvSpPr txBox="1"/>
          <p:nvPr/>
        </p:nvSpPr>
        <p:spPr>
          <a:xfrm>
            <a:off x="6057942" y="4184720"/>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827" name="Google Shape;827;g11292c61a07_0_238"/>
          <p:cNvSpPr txBox="1"/>
          <p:nvPr/>
        </p:nvSpPr>
        <p:spPr>
          <a:xfrm>
            <a:off x="631354" y="7361548"/>
            <a:ext cx="52257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The most important objective is that users are able to remember what they did in the previous session and what they are going to do and why they are going to do it during the day</a:t>
            </a:r>
            <a:r>
              <a:rPr lang="en-US" sz="1000" b="0" i="0" u="none" strike="noStrike" cap="none">
                <a:solidFill>
                  <a:schemeClr val="dk1"/>
                </a:solidFill>
                <a:latin typeface="Calibri"/>
                <a:ea typeface="Calibri"/>
                <a:cs typeface="Calibri"/>
                <a:sym typeface="Calibri"/>
              </a:rPr>
              <a:t>.</a:t>
            </a:r>
            <a:endParaRPr sz="1800" b="0" i="0" u="none" strike="noStrike" cap="none">
              <a:solidFill>
                <a:schemeClr val="dk1"/>
              </a:solidFill>
              <a:latin typeface="Times New Roman"/>
              <a:ea typeface="Times New Roman"/>
              <a:cs typeface="Times New Roman"/>
              <a:sym typeface="Times New Roman"/>
            </a:endParaRPr>
          </a:p>
        </p:txBody>
      </p:sp>
      <p:sp>
        <p:nvSpPr>
          <p:cNvPr id="828" name="Google Shape;828;g11292c61a07_0_238"/>
          <p:cNvSpPr txBox="1"/>
          <p:nvPr/>
        </p:nvSpPr>
        <p:spPr>
          <a:xfrm>
            <a:off x="723331" y="6960730"/>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829" name="Google Shape;829;g11292c61a07_0_238"/>
          <p:cNvSpPr/>
          <p:nvPr/>
        </p:nvSpPr>
        <p:spPr>
          <a:xfrm>
            <a:off x="1037815" y="8443149"/>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30" name="Google Shape;830;g11292c61a07_0_238"/>
          <p:cNvSpPr txBox="1"/>
          <p:nvPr/>
        </p:nvSpPr>
        <p:spPr>
          <a:xfrm>
            <a:off x="704204" y="862208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831" name="Google Shape;831;g11292c61a07_0_238"/>
          <p:cNvSpPr txBox="1"/>
          <p:nvPr/>
        </p:nvSpPr>
        <p:spPr>
          <a:xfrm>
            <a:off x="635623" y="8861359"/>
            <a:ext cx="5000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pic>
        <p:nvPicPr>
          <p:cNvPr id="836" name="Google Shape;836;g11292c61a07_0_264"/>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837" name="Google Shape;837;g11292c61a07_0_264"/>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838" name="Google Shape;838;g11292c61a07_0_264"/>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13</a:t>
            </a:r>
            <a:endParaRPr sz="1400" b="0" i="0" u="none" strike="noStrike" cap="none">
              <a:solidFill>
                <a:srgbClr val="000000"/>
              </a:solidFill>
              <a:latin typeface="Arial"/>
              <a:ea typeface="Arial"/>
              <a:cs typeface="Arial"/>
              <a:sym typeface="Arial"/>
            </a:endParaRPr>
          </a:p>
        </p:txBody>
      </p:sp>
      <p:sp>
        <p:nvSpPr>
          <p:cNvPr id="839" name="Google Shape;839;g11292c61a07_0_264"/>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840" name="Google Shape;840;g11292c61a07_0_264"/>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841" name="Google Shape;841;g11292c61a07_0_264"/>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842" name="Google Shape;842;g11292c61a07_0_264"/>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843" name="Google Shape;843;g11292c61a07_0_264"/>
          <p:cNvSpPr txBox="1"/>
          <p:nvPr/>
        </p:nvSpPr>
        <p:spPr>
          <a:xfrm>
            <a:off x="723331" y="953998"/>
            <a:ext cx="4579800" cy="9507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292100" algn="just" rtl="0">
              <a:lnSpc>
                <a:spcPct val="106666"/>
              </a:lnSpc>
              <a:spcBef>
                <a:spcPts val="0"/>
              </a:spcBef>
              <a:spcAft>
                <a:spcPts val="0"/>
              </a:spcAft>
              <a:buClr>
                <a:srgbClr val="222222"/>
              </a:buClr>
              <a:buSzPts val="1000"/>
              <a:buFont typeface="Noto Sans Symbols"/>
              <a:buChar char="●"/>
            </a:pPr>
            <a:r>
              <a:rPr lang="en-US" sz="1400" b="0" i="0" u="none" strike="noStrike" cap="none">
                <a:solidFill>
                  <a:schemeClr val="dk1"/>
                </a:solidFill>
                <a:latin typeface="Times New Roman"/>
                <a:ea typeface="Times New Roman"/>
                <a:cs typeface="Times New Roman"/>
                <a:sym typeface="Times New Roman"/>
              </a:rPr>
              <a:t>GD. Get to know the nearby community.</a:t>
            </a:r>
            <a:endParaRPr sz="1400" b="0" i="0" u="none" strike="noStrike" cap="none">
              <a:solidFill>
                <a:schemeClr val="dk1"/>
              </a:solidFill>
              <a:latin typeface="Times New Roman"/>
              <a:ea typeface="Times New Roman"/>
              <a:cs typeface="Times New Roman"/>
              <a:sym typeface="Times New Roman"/>
            </a:endParaRPr>
          </a:p>
          <a:p>
            <a:pPr marL="457200" marR="0" lvl="0" indent="-292100" algn="just" rtl="0">
              <a:lnSpc>
                <a:spcPct val="106666"/>
              </a:lnSpc>
              <a:spcBef>
                <a:spcPts val="0"/>
              </a:spcBef>
              <a:spcAft>
                <a:spcPts val="0"/>
              </a:spcAft>
              <a:buClr>
                <a:srgbClr val="222222"/>
              </a:buClr>
              <a:buSzPts val="1000"/>
              <a:buFont typeface="Noto Sans Symbols"/>
              <a:buChar char="●"/>
            </a:pPr>
            <a:r>
              <a:rPr lang="en-US" sz="1400" b="0" i="0" u="none" strike="noStrike" cap="none">
                <a:solidFill>
                  <a:schemeClr val="dk1"/>
                </a:solidFill>
                <a:latin typeface="Times New Roman"/>
                <a:ea typeface="Times New Roman"/>
                <a:cs typeface="Times New Roman"/>
                <a:sym typeface="Times New Roman"/>
              </a:rPr>
              <a:t>EA AND LDA: Weaknesses analysis. Needs to improve the neighborhood. (outdoor)</a:t>
            </a:r>
            <a:endParaRPr sz="1600" b="0" i="0" u="none" strike="noStrike" cap="none">
              <a:solidFill>
                <a:schemeClr val="dk1"/>
              </a:solidFill>
              <a:latin typeface="Calibri"/>
              <a:ea typeface="Calibri"/>
              <a:cs typeface="Calibri"/>
              <a:sym typeface="Calibri"/>
            </a:endParaRPr>
          </a:p>
        </p:txBody>
      </p:sp>
      <p:sp>
        <p:nvSpPr>
          <p:cNvPr id="844" name="Google Shape;844;g11292c61a07_0_264"/>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845" name="Google Shape;845;g11292c61a07_0_264"/>
          <p:cNvSpPr txBox="1"/>
          <p:nvPr/>
        </p:nvSpPr>
        <p:spPr>
          <a:xfrm>
            <a:off x="723322" y="2167125"/>
            <a:ext cx="45798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2 : WHERE ARE WE?</a:t>
            </a:r>
            <a:endParaRPr sz="1400" b="0" i="0" u="none" strike="noStrike" cap="none">
              <a:solidFill>
                <a:srgbClr val="0070C0"/>
              </a:solidFill>
              <a:latin typeface="Times New Roman"/>
              <a:ea typeface="Times New Roman"/>
              <a:cs typeface="Times New Roman"/>
              <a:sym typeface="Times New Roman"/>
            </a:endParaRPr>
          </a:p>
        </p:txBody>
      </p:sp>
      <p:sp>
        <p:nvSpPr>
          <p:cNvPr id="846" name="Google Shape;846;g11292c61a07_0_264"/>
          <p:cNvSpPr/>
          <p:nvPr/>
        </p:nvSpPr>
        <p:spPr>
          <a:xfrm>
            <a:off x="840824" y="6111948"/>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47" name="Google Shape;847;g11292c61a07_0_264"/>
          <p:cNvSpPr/>
          <p:nvPr/>
        </p:nvSpPr>
        <p:spPr>
          <a:xfrm>
            <a:off x="955760" y="210909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48" name="Google Shape;848;g11292c61a07_0_264"/>
          <p:cNvSpPr/>
          <p:nvPr/>
        </p:nvSpPr>
        <p:spPr>
          <a:xfrm>
            <a:off x="5906917" y="1017770"/>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49" name="Google Shape;849;g11292c61a07_0_264"/>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50" name="Google Shape;850;g11292c61a07_0_264"/>
          <p:cNvSpPr txBox="1"/>
          <p:nvPr/>
        </p:nvSpPr>
        <p:spPr>
          <a:xfrm>
            <a:off x="6099281" y="1300696"/>
            <a:ext cx="879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3’5 HOURS</a:t>
            </a:r>
            <a:endParaRPr sz="1400" b="0" i="0" u="none" strike="noStrike" cap="none">
              <a:solidFill>
                <a:schemeClr val="dk1"/>
              </a:solidFill>
              <a:latin typeface="Calibri"/>
              <a:ea typeface="Calibri"/>
              <a:cs typeface="Calibri"/>
              <a:sym typeface="Calibri"/>
            </a:endParaRPr>
          </a:p>
        </p:txBody>
      </p:sp>
      <p:sp>
        <p:nvSpPr>
          <p:cNvPr id="851" name="Google Shape;851;g11292c61a07_0_264"/>
          <p:cNvSpPr txBox="1"/>
          <p:nvPr/>
        </p:nvSpPr>
        <p:spPr>
          <a:xfrm>
            <a:off x="608548" y="2712134"/>
            <a:ext cx="5271300" cy="29226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Guiding users to locate where they are, going from the most general and international to their neighborhood.</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Try to differentiate between what is a shop, what is a public service, a natural area, a sports area, etc.</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Make a list of what they think is around them.</a:t>
            </a:r>
            <a:endParaRPr sz="1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852" name="Google Shape;852;g11292c61a07_0_264"/>
          <p:cNvSpPr/>
          <p:nvPr/>
        </p:nvSpPr>
        <p:spPr>
          <a:xfrm flipH="1">
            <a:off x="5906905" y="2167125"/>
            <a:ext cx="45691" cy="3755298"/>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53" name="Google Shape;853;g11292c61a07_0_264"/>
          <p:cNvSpPr txBox="1"/>
          <p:nvPr/>
        </p:nvSpPr>
        <p:spPr>
          <a:xfrm>
            <a:off x="6057942" y="4184720"/>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45 MINUTES</a:t>
            </a:r>
            <a:endParaRPr sz="1400" b="0" i="0" u="none" strike="noStrike" cap="none">
              <a:solidFill>
                <a:schemeClr val="dk1"/>
              </a:solidFill>
              <a:latin typeface="Calibri"/>
              <a:ea typeface="Calibri"/>
              <a:cs typeface="Calibri"/>
              <a:sym typeface="Calibri"/>
            </a:endParaRPr>
          </a:p>
        </p:txBody>
      </p:sp>
      <p:sp>
        <p:nvSpPr>
          <p:cNvPr id="854" name="Google Shape;854;g11292c61a07_0_264"/>
          <p:cNvSpPr txBox="1"/>
          <p:nvPr/>
        </p:nvSpPr>
        <p:spPr>
          <a:xfrm>
            <a:off x="631354" y="6855011"/>
            <a:ext cx="52257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The aim is for users to be able to differentiate between different establishments in their surroundings. What is each site?</a:t>
            </a:r>
            <a:endParaRPr sz="1800" b="0" i="0" u="none" strike="noStrike" cap="none">
              <a:solidFill>
                <a:schemeClr val="dk1"/>
              </a:solidFill>
              <a:latin typeface="Times New Roman"/>
              <a:ea typeface="Times New Roman"/>
              <a:cs typeface="Times New Roman"/>
              <a:sym typeface="Times New Roman"/>
            </a:endParaRPr>
          </a:p>
        </p:txBody>
      </p:sp>
      <p:sp>
        <p:nvSpPr>
          <p:cNvPr id="855" name="Google Shape;855;g11292c61a07_0_264"/>
          <p:cNvSpPr txBox="1"/>
          <p:nvPr/>
        </p:nvSpPr>
        <p:spPr>
          <a:xfrm>
            <a:off x="723331" y="644215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856" name="Google Shape;856;g11292c61a07_0_264"/>
          <p:cNvSpPr/>
          <p:nvPr/>
        </p:nvSpPr>
        <p:spPr>
          <a:xfrm>
            <a:off x="840828" y="7591312"/>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57" name="Google Shape;857;g11292c61a07_0_264"/>
          <p:cNvSpPr txBox="1"/>
          <p:nvPr/>
        </p:nvSpPr>
        <p:spPr>
          <a:xfrm>
            <a:off x="723329" y="7761898"/>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858" name="Google Shape;858;g11292c61a07_0_264"/>
          <p:cNvSpPr txBox="1"/>
          <p:nvPr/>
        </p:nvSpPr>
        <p:spPr>
          <a:xfrm>
            <a:off x="663048" y="8100084"/>
            <a:ext cx="50004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 PPT1_  GUIDE TO THE TA3</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Specific training sheets  </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List of the entities/associations in the community</a:t>
            </a:r>
            <a:r>
              <a:rPr lang="en-US" sz="10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pic>
        <p:nvPicPr>
          <p:cNvPr id="863" name="Google Shape;863;g11292c61a07_0_290"/>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864" name="Google Shape;864;g11292c61a07_0_290"/>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865" name="Google Shape;865;g11292c61a07_0_290"/>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13</a:t>
            </a:r>
            <a:endParaRPr sz="1400" b="0" i="0" u="none" strike="noStrike" cap="none">
              <a:solidFill>
                <a:srgbClr val="000000"/>
              </a:solidFill>
              <a:latin typeface="Arial"/>
              <a:ea typeface="Arial"/>
              <a:cs typeface="Arial"/>
              <a:sym typeface="Arial"/>
            </a:endParaRPr>
          </a:p>
        </p:txBody>
      </p:sp>
      <p:sp>
        <p:nvSpPr>
          <p:cNvPr id="866" name="Google Shape;866;g11292c61a07_0_290"/>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867" name="Google Shape;867;g11292c61a07_0_290"/>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868" name="Google Shape;868;g11292c61a07_0_290"/>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869" name="Google Shape;869;g11292c61a07_0_290"/>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870" name="Google Shape;870;g11292c61a07_0_290"/>
          <p:cNvSpPr txBox="1"/>
          <p:nvPr/>
        </p:nvSpPr>
        <p:spPr>
          <a:xfrm>
            <a:off x="723331" y="953998"/>
            <a:ext cx="4579800" cy="9507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292100" algn="just" rtl="0">
              <a:lnSpc>
                <a:spcPct val="106666"/>
              </a:lnSpc>
              <a:spcBef>
                <a:spcPts val="0"/>
              </a:spcBef>
              <a:spcAft>
                <a:spcPts val="0"/>
              </a:spcAft>
              <a:buClr>
                <a:srgbClr val="222222"/>
              </a:buClr>
              <a:buSzPts val="1000"/>
              <a:buFont typeface="Noto Sans Symbols"/>
              <a:buChar char="●"/>
            </a:pPr>
            <a:r>
              <a:rPr lang="en-US" sz="1400" b="0" i="0" u="none" strike="noStrike" cap="none">
                <a:solidFill>
                  <a:schemeClr val="dk1"/>
                </a:solidFill>
                <a:latin typeface="Times New Roman"/>
                <a:ea typeface="Times New Roman"/>
                <a:cs typeface="Times New Roman"/>
                <a:sym typeface="Times New Roman"/>
              </a:rPr>
              <a:t>GD. Get to know the nearby community.</a:t>
            </a:r>
            <a:endParaRPr sz="1400" b="0" i="0" u="none" strike="noStrike" cap="none">
              <a:solidFill>
                <a:schemeClr val="dk1"/>
              </a:solidFill>
              <a:latin typeface="Times New Roman"/>
              <a:ea typeface="Times New Roman"/>
              <a:cs typeface="Times New Roman"/>
              <a:sym typeface="Times New Roman"/>
            </a:endParaRPr>
          </a:p>
          <a:p>
            <a:pPr marL="457200" marR="0" lvl="0" indent="-292100" algn="just" rtl="0">
              <a:lnSpc>
                <a:spcPct val="106666"/>
              </a:lnSpc>
              <a:spcBef>
                <a:spcPts val="0"/>
              </a:spcBef>
              <a:spcAft>
                <a:spcPts val="0"/>
              </a:spcAft>
              <a:buClr>
                <a:srgbClr val="222222"/>
              </a:buClr>
              <a:buSzPts val="1000"/>
              <a:buFont typeface="Noto Sans Symbols"/>
              <a:buChar char="●"/>
            </a:pPr>
            <a:r>
              <a:rPr lang="en-US" sz="1400" b="0" i="0" u="none" strike="noStrike" cap="none">
                <a:solidFill>
                  <a:schemeClr val="dk1"/>
                </a:solidFill>
                <a:latin typeface="Times New Roman"/>
                <a:ea typeface="Times New Roman"/>
                <a:cs typeface="Times New Roman"/>
                <a:sym typeface="Times New Roman"/>
              </a:rPr>
              <a:t>EA AND LDA: Weaknesses analysis. Needs to improve the neighborhood. (outdoor)</a:t>
            </a:r>
            <a:endParaRPr sz="1600" b="0" i="0" u="none" strike="noStrike" cap="none">
              <a:solidFill>
                <a:schemeClr val="dk1"/>
              </a:solidFill>
              <a:latin typeface="Calibri"/>
              <a:ea typeface="Calibri"/>
              <a:cs typeface="Calibri"/>
              <a:sym typeface="Calibri"/>
            </a:endParaRPr>
          </a:p>
        </p:txBody>
      </p:sp>
      <p:sp>
        <p:nvSpPr>
          <p:cNvPr id="871" name="Google Shape;871;g11292c61a07_0_290"/>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872" name="Google Shape;872;g11292c61a07_0_290"/>
          <p:cNvSpPr txBox="1"/>
          <p:nvPr/>
        </p:nvSpPr>
        <p:spPr>
          <a:xfrm>
            <a:off x="723322" y="2167125"/>
            <a:ext cx="45798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3 : OUTDOOR</a:t>
            </a:r>
            <a:endParaRPr sz="1400" b="0" i="0" u="none" strike="noStrike" cap="none">
              <a:solidFill>
                <a:srgbClr val="0070C0"/>
              </a:solidFill>
              <a:latin typeface="Times New Roman"/>
              <a:ea typeface="Times New Roman"/>
              <a:cs typeface="Times New Roman"/>
              <a:sym typeface="Times New Roman"/>
            </a:endParaRPr>
          </a:p>
        </p:txBody>
      </p:sp>
      <p:sp>
        <p:nvSpPr>
          <p:cNvPr id="873" name="Google Shape;873;g11292c61a07_0_290"/>
          <p:cNvSpPr/>
          <p:nvPr/>
        </p:nvSpPr>
        <p:spPr>
          <a:xfrm>
            <a:off x="840824" y="5862448"/>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74" name="Google Shape;874;g11292c61a07_0_290"/>
          <p:cNvSpPr/>
          <p:nvPr/>
        </p:nvSpPr>
        <p:spPr>
          <a:xfrm>
            <a:off x="955760" y="210909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75" name="Google Shape;875;g11292c61a07_0_290"/>
          <p:cNvSpPr/>
          <p:nvPr/>
        </p:nvSpPr>
        <p:spPr>
          <a:xfrm>
            <a:off x="5906917" y="1017770"/>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76" name="Google Shape;876;g11292c61a07_0_290"/>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77" name="Google Shape;877;g11292c61a07_0_290"/>
          <p:cNvSpPr txBox="1"/>
          <p:nvPr/>
        </p:nvSpPr>
        <p:spPr>
          <a:xfrm>
            <a:off x="6099281" y="1300696"/>
            <a:ext cx="879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3’5 HOURS</a:t>
            </a:r>
            <a:endParaRPr sz="1400" b="0" i="0" u="none" strike="noStrike" cap="none">
              <a:solidFill>
                <a:schemeClr val="dk1"/>
              </a:solidFill>
              <a:latin typeface="Calibri"/>
              <a:ea typeface="Calibri"/>
              <a:cs typeface="Calibri"/>
              <a:sym typeface="Calibri"/>
            </a:endParaRPr>
          </a:p>
        </p:txBody>
      </p:sp>
      <p:sp>
        <p:nvSpPr>
          <p:cNvPr id="878" name="Google Shape;878;g11292c61a07_0_290"/>
          <p:cNvSpPr txBox="1"/>
          <p:nvPr/>
        </p:nvSpPr>
        <p:spPr>
          <a:xfrm>
            <a:off x="608548" y="2712134"/>
            <a:ext cx="5271300" cy="29226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  / EA and LDA</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We go out with the users for a walk in the neighborhood and see what is wrong, broken or very ugly and we don't like it.</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We take pictures of it and/or make a video if desired.</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We comment and talk about the SDGs during the outing, remembering what we saw in TA1.</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879" name="Google Shape;879;g11292c61a07_0_290"/>
          <p:cNvSpPr/>
          <p:nvPr/>
        </p:nvSpPr>
        <p:spPr>
          <a:xfrm flipH="1">
            <a:off x="5906886" y="2167125"/>
            <a:ext cx="45691" cy="3400816"/>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80" name="Google Shape;880;g11292c61a07_0_290"/>
          <p:cNvSpPr txBox="1"/>
          <p:nvPr/>
        </p:nvSpPr>
        <p:spPr>
          <a:xfrm>
            <a:off x="6057942" y="4184720"/>
            <a:ext cx="1153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HOUR 15 MINUTES</a:t>
            </a:r>
            <a:endParaRPr sz="1400" b="0" i="0" u="none" strike="noStrike" cap="none">
              <a:solidFill>
                <a:schemeClr val="dk1"/>
              </a:solidFill>
              <a:latin typeface="Calibri"/>
              <a:ea typeface="Calibri"/>
              <a:cs typeface="Calibri"/>
              <a:sym typeface="Calibri"/>
            </a:endParaRPr>
          </a:p>
        </p:txBody>
      </p:sp>
      <p:sp>
        <p:nvSpPr>
          <p:cNvPr id="881" name="Google Shape;881;g11292c61a07_0_290"/>
          <p:cNvSpPr txBox="1"/>
          <p:nvPr/>
        </p:nvSpPr>
        <p:spPr>
          <a:xfrm>
            <a:off x="631354" y="6605498"/>
            <a:ext cx="5225700" cy="73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The most important objective is to take as many pictures as possible, because later we will work on their classification in class and we will discard those that are not useful.</a:t>
            </a:r>
            <a:endParaRPr sz="1800" b="0" i="0" u="none" strike="noStrike" cap="none">
              <a:solidFill>
                <a:schemeClr val="dk1"/>
              </a:solidFill>
              <a:latin typeface="Times New Roman"/>
              <a:ea typeface="Times New Roman"/>
              <a:cs typeface="Times New Roman"/>
              <a:sym typeface="Times New Roman"/>
            </a:endParaRPr>
          </a:p>
        </p:txBody>
      </p:sp>
      <p:sp>
        <p:nvSpPr>
          <p:cNvPr id="882" name="Google Shape;882;g11292c61a07_0_290"/>
          <p:cNvSpPr txBox="1"/>
          <p:nvPr/>
        </p:nvSpPr>
        <p:spPr>
          <a:xfrm>
            <a:off x="723331" y="6131168"/>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883" name="Google Shape;883;g11292c61a07_0_290"/>
          <p:cNvSpPr/>
          <p:nvPr/>
        </p:nvSpPr>
        <p:spPr>
          <a:xfrm>
            <a:off x="840828" y="7591312"/>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884" name="Google Shape;884;g11292c61a07_0_290"/>
          <p:cNvSpPr txBox="1"/>
          <p:nvPr/>
        </p:nvSpPr>
        <p:spPr>
          <a:xfrm>
            <a:off x="723329" y="7761898"/>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885" name="Google Shape;885;g11292c61a07_0_290"/>
          <p:cNvSpPr txBox="1"/>
          <p:nvPr/>
        </p:nvSpPr>
        <p:spPr>
          <a:xfrm>
            <a:off x="743998" y="8114984"/>
            <a:ext cx="50004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Examples of needs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Photo camera</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Video camera</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Mobile phone </a:t>
            </a: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pic>
        <p:nvPicPr>
          <p:cNvPr id="890" name="Google Shape;890;g11292c61a07_0_316"/>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891" name="Google Shape;891;g11292c61a07_0_316"/>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892" name="Google Shape;892;g11292c61a07_0_316"/>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13</a:t>
            </a:r>
            <a:endParaRPr sz="1400" b="0" i="0" u="none" strike="noStrike" cap="none">
              <a:solidFill>
                <a:srgbClr val="000000"/>
              </a:solidFill>
              <a:latin typeface="Arial"/>
              <a:ea typeface="Arial"/>
              <a:cs typeface="Arial"/>
              <a:sym typeface="Arial"/>
            </a:endParaRPr>
          </a:p>
        </p:txBody>
      </p:sp>
      <p:sp>
        <p:nvSpPr>
          <p:cNvPr id="893" name="Google Shape;893;g11292c61a07_0_316"/>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894" name="Google Shape;894;g11292c61a07_0_316"/>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895" name="Google Shape;895;g11292c61a07_0_316"/>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896" name="Google Shape;896;g11292c61a07_0_316"/>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897" name="Google Shape;897;g11292c61a07_0_316"/>
          <p:cNvSpPr txBox="1"/>
          <p:nvPr/>
        </p:nvSpPr>
        <p:spPr>
          <a:xfrm>
            <a:off x="723331" y="953998"/>
            <a:ext cx="4579800" cy="9507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292100" algn="just" rtl="0">
              <a:lnSpc>
                <a:spcPct val="106666"/>
              </a:lnSpc>
              <a:spcBef>
                <a:spcPts val="0"/>
              </a:spcBef>
              <a:spcAft>
                <a:spcPts val="0"/>
              </a:spcAft>
              <a:buClr>
                <a:srgbClr val="222222"/>
              </a:buClr>
              <a:buSzPts val="1000"/>
              <a:buFont typeface="Noto Sans Symbols"/>
              <a:buChar char="●"/>
            </a:pPr>
            <a:r>
              <a:rPr lang="en-US" sz="1400" b="0" i="0" u="none" strike="noStrike" cap="none">
                <a:solidFill>
                  <a:schemeClr val="dk1"/>
                </a:solidFill>
                <a:latin typeface="Times New Roman"/>
                <a:ea typeface="Times New Roman"/>
                <a:cs typeface="Times New Roman"/>
                <a:sym typeface="Times New Roman"/>
              </a:rPr>
              <a:t>GD. Get to know the nearby community.</a:t>
            </a:r>
            <a:endParaRPr sz="1400" b="0" i="0" u="none" strike="noStrike" cap="none">
              <a:solidFill>
                <a:schemeClr val="dk1"/>
              </a:solidFill>
              <a:latin typeface="Times New Roman"/>
              <a:ea typeface="Times New Roman"/>
              <a:cs typeface="Times New Roman"/>
              <a:sym typeface="Times New Roman"/>
            </a:endParaRPr>
          </a:p>
          <a:p>
            <a:pPr marL="457200" marR="0" lvl="0" indent="-292100" algn="just" rtl="0">
              <a:lnSpc>
                <a:spcPct val="106666"/>
              </a:lnSpc>
              <a:spcBef>
                <a:spcPts val="0"/>
              </a:spcBef>
              <a:spcAft>
                <a:spcPts val="0"/>
              </a:spcAft>
              <a:buClr>
                <a:srgbClr val="222222"/>
              </a:buClr>
              <a:buSzPts val="1000"/>
              <a:buFont typeface="Noto Sans Symbols"/>
              <a:buChar char="●"/>
            </a:pPr>
            <a:r>
              <a:rPr lang="en-US" sz="1400" b="0" i="0" u="none" strike="noStrike" cap="none">
                <a:solidFill>
                  <a:schemeClr val="dk1"/>
                </a:solidFill>
                <a:latin typeface="Times New Roman"/>
                <a:ea typeface="Times New Roman"/>
                <a:cs typeface="Times New Roman"/>
                <a:sym typeface="Times New Roman"/>
              </a:rPr>
              <a:t>EA AND LDA: Weaknesses analysis. Needs to improve the neighborhood. (outdoor)</a:t>
            </a:r>
            <a:endParaRPr sz="1600" b="0" i="0" u="none" strike="noStrike" cap="none">
              <a:solidFill>
                <a:schemeClr val="dk1"/>
              </a:solidFill>
              <a:latin typeface="Calibri"/>
              <a:ea typeface="Calibri"/>
              <a:cs typeface="Calibri"/>
              <a:sym typeface="Calibri"/>
            </a:endParaRPr>
          </a:p>
        </p:txBody>
      </p:sp>
      <p:sp>
        <p:nvSpPr>
          <p:cNvPr id="898" name="Google Shape;898;g11292c61a07_0_316"/>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899" name="Google Shape;899;g11292c61a07_0_316"/>
          <p:cNvSpPr txBox="1"/>
          <p:nvPr/>
        </p:nvSpPr>
        <p:spPr>
          <a:xfrm>
            <a:off x="723322" y="2167125"/>
            <a:ext cx="45798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4 : CLOSING THE SESSION</a:t>
            </a:r>
            <a:endParaRPr sz="1400" b="0" i="0" u="none" strike="noStrike" cap="none">
              <a:solidFill>
                <a:srgbClr val="0070C0"/>
              </a:solidFill>
              <a:latin typeface="Times New Roman"/>
              <a:ea typeface="Times New Roman"/>
              <a:cs typeface="Times New Roman"/>
              <a:sym typeface="Times New Roman"/>
            </a:endParaRPr>
          </a:p>
        </p:txBody>
      </p:sp>
      <p:sp>
        <p:nvSpPr>
          <p:cNvPr id="900" name="Google Shape;900;g11292c61a07_0_316"/>
          <p:cNvSpPr/>
          <p:nvPr/>
        </p:nvSpPr>
        <p:spPr>
          <a:xfrm>
            <a:off x="840824" y="5862448"/>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01" name="Google Shape;901;g11292c61a07_0_316"/>
          <p:cNvSpPr/>
          <p:nvPr/>
        </p:nvSpPr>
        <p:spPr>
          <a:xfrm>
            <a:off x="955760" y="210909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02" name="Google Shape;902;g11292c61a07_0_316"/>
          <p:cNvSpPr/>
          <p:nvPr/>
        </p:nvSpPr>
        <p:spPr>
          <a:xfrm>
            <a:off x="5906917" y="1017770"/>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03" name="Google Shape;903;g11292c61a07_0_316"/>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04" name="Google Shape;904;g11292c61a07_0_316"/>
          <p:cNvSpPr txBox="1"/>
          <p:nvPr/>
        </p:nvSpPr>
        <p:spPr>
          <a:xfrm>
            <a:off x="6099281" y="1300696"/>
            <a:ext cx="879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3’5 HOURS</a:t>
            </a:r>
            <a:endParaRPr sz="1400" b="0" i="0" u="none" strike="noStrike" cap="none">
              <a:solidFill>
                <a:schemeClr val="dk1"/>
              </a:solidFill>
              <a:latin typeface="Calibri"/>
              <a:ea typeface="Calibri"/>
              <a:cs typeface="Calibri"/>
              <a:sym typeface="Calibri"/>
            </a:endParaRPr>
          </a:p>
        </p:txBody>
      </p:sp>
      <p:sp>
        <p:nvSpPr>
          <p:cNvPr id="905" name="Google Shape;905;g11292c61a07_0_316"/>
          <p:cNvSpPr txBox="1"/>
          <p:nvPr/>
        </p:nvSpPr>
        <p:spPr>
          <a:xfrm>
            <a:off x="608548" y="2712134"/>
            <a:ext cx="5271300" cy="36921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In the classroom, working in groups, try to make a list with clear needs detected and, if possible, grouped together.</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Recalling the SDGs of TA1, group the needs found based on actions on the environment, health, labor, water treatment, poverty, city improvement.</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Make lists. </a:t>
            </a:r>
            <a:endParaRPr sz="1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906" name="Google Shape;906;g11292c61a07_0_316"/>
          <p:cNvSpPr/>
          <p:nvPr/>
        </p:nvSpPr>
        <p:spPr>
          <a:xfrm flipH="1">
            <a:off x="5906886" y="2167125"/>
            <a:ext cx="45691" cy="3400816"/>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07" name="Google Shape;907;g11292c61a07_0_316"/>
          <p:cNvSpPr txBox="1"/>
          <p:nvPr/>
        </p:nvSpPr>
        <p:spPr>
          <a:xfrm>
            <a:off x="6057942" y="4184720"/>
            <a:ext cx="1153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HOUR 15 MINUTES</a:t>
            </a:r>
            <a:endParaRPr sz="1400" b="0" i="0" u="none" strike="noStrike" cap="none">
              <a:solidFill>
                <a:schemeClr val="dk1"/>
              </a:solidFill>
              <a:latin typeface="Calibri"/>
              <a:ea typeface="Calibri"/>
              <a:cs typeface="Calibri"/>
              <a:sym typeface="Calibri"/>
            </a:endParaRPr>
          </a:p>
        </p:txBody>
      </p:sp>
      <p:sp>
        <p:nvSpPr>
          <p:cNvPr id="908" name="Google Shape;908;g11292c61a07_0_316"/>
          <p:cNvSpPr txBox="1"/>
          <p:nvPr/>
        </p:nvSpPr>
        <p:spPr>
          <a:xfrm>
            <a:off x="631354" y="6517448"/>
            <a:ext cx="52257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The aim is to try to classify and organize the needs around them according to different Sustainable Development Goals.</a:t>
            </a:r>
            <a:endParaRPr sz="1800" b="0" i="0" u="none" strike="noStrike" cap="none">
              <a:solidFill>
                <a:schemeClr val="dk1"/>
              </a:solidFill>
              <a:latin typeface="Times New Roman"/>
              <a:ea typeface="Times New Roman"/>
              <a:cs typeface="Times New Roman"/>
              <a:sym typeface="Times New Roman"/>
            </a:endParaRPr>
          </a:p>
        </p:txBody>
      </p:sp>
      <p:sp>
        <p:nvSpPr>
          <p:cNvPr id="909" name="Google Shape;909;g11292c61a07_0_316"/>
          <p:cNvSpPr txBox="1"/>
          <p:nvPr/>
        </p:nvSpPr>
        <p:spPr>
          <a:xfrm>
            <a:off x="723331" y="6131168"/>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910" name="Google Shape;910;g11292c61a07_0_316"/>
          <p:cNvSpPr/>
          <p:nvPr/>
        </p:nvSpPr>
        <p:spPr>
          <a:xfrm>
            <a:off x="840828" y="7329987"/>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11" name="Google Shape;911;g11292c61a07_0_316"/>
          <p:cNvSpPr txBox="1"/>
          <p:nvPr/>
        </p:nvSpPr>
        <p:spPr>
          <a:xfrm>
            <a:off x="723329" y="752838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912" name="Google Shape;912;g11292c61a07_0_316"/>
          <p:cNvSpPr txBox="1"/>
          <p:nvPr/>
        </p:nvSpPr>
        <p:spPr>
          <a:xfrm>
            <a:off x="743998" y="7867972"/>
            <a:ext cx="50004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PPT1_ GUIDE TO THE TA3</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SDGs material (photos)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Examples of needs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Specific training sheets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Photos taken along the training activity</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Voting tools</a:t>
            </a: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g11292c61a07_0_342"/>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918" name="Google Shape;918;g11292c61a07_0_342"/>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919" name="Google Shape;919;g11292c61a07_0_342"/>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920" name="Google Shape;920;g11292c61a07_0_342"/>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921" name="Google Shape;921;g11292c61a07_0_342"/>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922" name="Google Shape;922;g11292c61a07_0_342"/>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923" name="Google Shape;923;g11292c61a07_0_342"/>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924" name="Google Shape;924;g11292c61a07_0_342"/>
          <p:cNvSpPr txBox="1"/>
          <p:nvPr/>
        </p:nvSpPr>
        <p:spPr>
          <a:xfrm>
            <a:off x="634000" y="901725"/>
            <a:ext cx="5271300" cy="9219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Establishing needs that are close to and aligned with the SDG target in our community</a:t>
            </a:r>
            <a:endParaRPr sz="1400" b="0" i="0" u="none" strike="noStrike" cap="none">
              <a:solidFill>
                <a:schemeClr val="dk1"/>
              </a:solidFill>
              <a:latin typeface="Times New Roman"/>
              <a:ea typeface="Times New Roman"/>
              <a:cs typeface="Times New Roman"/>
              <a:sym typeface="Times New Roman"/>
            </a:endParaRPr>
          </a:p>
          <a:p>
            <a:pPr marL="457200" marR="0" lvl="0" indent="-317500" algn="just"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Establishing available resources to work a Service-Learning action</a:t>
            </a:r>
            <a:endParaRPr sz="1600" b="0" i="0" u="none" strike="noStrike" cap="none">
              <a:solidFill>
                <a:schemeClr val="dk1"/>
              </a:solidFill>
              <a:latin typeface="Times New Roman"/>
              <a:ea typeface="Times New Roman"/>
              <a:cs typeface="Times New Roman"/>
              <a:sym typeface="Times New Roman"/>
            </a:endParaRPr>
          </a:p>
        </p:txBody>
      </p:sp>
      <p:sp>
        <p:nvSpPr>
          <p:cNvPr id="925" name="Google Shape;925;g11292c61a07_0_342"/>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926" name="Google Shape;926;g11292c61a07_0_342"/>
          <p:cNvSpPr txBox="1"/>
          <p:nvPr/>
        </p:nvSpPr>
        <p:spPr>
          <a:xfrm>
            <a:off x="634006" y="222376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1: OPENING</a:t>
            </a:r>
            <a:endParaRPr sz="1400" b="0" i="0" u="none" strike="noStrike" cap="none">
              <a:solidFill>
                <a:srgbClr val="0070C0"/>
              </a:solidFill>
              <a:latin typeface="Times New Roman"/>
              <a:ea typeface="Times New Roman"/>
              <a:cs typeface="Times New Roman"/>
              <a:sym typeface="Times New Roman"/>
            </a:endParaRPr>
          </a:p>
        </p:txBody>
      </p:sp>
      <p:sp>
        <p:nvSpPr>
          <p:cNvPr id="927" name="Google Shape;927;g11292c61a07_0_342"/>
          <p:cNvSpPr/>
          <p:nvPr/>
        </p:nvSpPr>
        <p:spPr>
          <a:xfrm>
            <a:off x="634001" y="1995644"/>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28" name="Google Shape;928;g11292c61a07_0_342"/>
          <p:cNvSpPr/>
          <p:nvPr/>
        </p:nvSpPr>
        <p:spPr>
          <a:xfrm>
            <a:off x="5979441" y="1050203"/>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29" name="Google Shape;929;g11292c61a07_0_342"/>
          <p:cNvSpPr/>
          <p:nvPr/>
        </p:nvSpPr>
        <p:spPr>
          <a:xfrm>
            <a:off x="692301" y="792917"/>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30" name="Google Shape;930;g11292c61a07_0_342"/>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a:t>
            </a:r>
            <a:endParaRPr sz="1400" b="0" i="0" u="none" strike="noStrike" cap="none">
              <a:solidFill>
                <a:schemeClr val="dk1"/>
              </a:solidFill>
              <a:latin typeface="Calibri"/>
              <a:ea typeface="Calibri"/>
              <a:cs typeface="Calibri"/>
              <a:sym typeface="Calibri"/>
            </a:endParaRPr>
          </a:p>
        </p:txBody>
      </p:sp>
      <p:sp>
        <p:nvSpPr>
          <p:cNvPr id="931" name="Google Shape;931;g11292c61a07_0_342"/>
          <p:cNvSpPr txBox="1"/>
          <p:nvPr/>
        </p:nvSpPr>
        <p:spPr>
          <a:xfrm>
            <a:off x="640710" y="2723673"/>
            <a:ext cx="5271300" cy="16761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Continuity of the past action and explanation of what we are going to do during the day.</a:t>
            </a:r>
            <a:endParaRPr sz="1400" b="0" i="0" u="none" strike="noStrike" cap="none">
              <a:solidFill>
                <a:schemeClr val="dk1"/>
              </a:solidFill>
              <a:latin typeface="Times New Roman"/>
              <a:ea typeface="Times New Roman"/>
              <a:cs typeface="Times New Roman"/>
              <a:sym typeface="Times New Roman"/>
            </a:endParaRPr>
          </a:p>
        </p:txBody>
      </p:sp>
      <p:sp>
        <p:nvSpPr>
          <p:cNvPr id="932" name="Google Shape;932;g11292c61a07_0_342"/>
          <p:cNvSpPr/>
          <p:nvPr/>
        </p:nvSpPr>
        <p:spPr>
          <a:xfrm>
            <a:off x="5966080" y="2209577"/>
            <a:ext cx="45691" cy="283216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33" name="Google Shape;933;g11292c61a07_0_342"/>
          <p:cNvSpPr txBox="1"/>
          <p:nvPr/>
        </p:nvSpPr>
        <p:spPr>
          <a:xfrm>
            <a:off x="6034339" y="3353388"/>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934" name="Google Shape;934;g11292c61a07_0_342"/>
          <p:cNvSpPr/>
          <p:nvPr/>
        </p:nvSpPr>
        <p:spPr>
          <a:xfrm>
            <a:off x="1060405" y="7084702"/>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35" name="Google Shape;935;g11292c61a07_0_342"/>
          <p:cNvSpPr txBox="1"/>
          <p:nvPr/>
        </p:nvSpPr>
        <p:spPr>
          <a:xfrm>
            <a:off x="757695" y="732634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936" name="Google Shape;936;g11292c61a07_0_342"/>
          <p:cNvSpPr txBox="1"/>
          <p:nvPr/>
        </p:nvSpPr>
        <p:spPr>
          <a:xfrm>
            <a:off x="692312" y="7749702"/>
            <a:ext cx="6488100" cy="3078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g11292c61a07_0_342"/>
          <p:cNvSpPr/>
          <p:nvPr/>
        </p:nvSpPr>
        <p:spPr>
          <a:xfrm>
            <a:off x="1060399" y="5382785"/>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38" name="Google Shape;938;g11292c61a07_0_342"/>
          <p:cNvSpPr txBox="1"/>
          <p:nvPr/>
        </p:nvSpPr>
        <p:spPr>
          <a:xfrm>
            <a:off x="692312" y="550519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939" name="Google Shape;939;g11292c61a07_0_342"/>
          <p:cNvSpPr txBox="1"/>
          <p:nvPr/>
        </p:nvSpPr>
        <p:spPr>
          <a:xfrm>
            <a:off x="692304" y="6031950"/>
            <a:ext cx="64881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The most important objective is that users are able to remember what they did in the previous session and what they are going to do and why they are going to do it during the day.</a:t>
            </a:r>
            <a:endParaRPr sz="1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g11292c61a07_0_372"/>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945" name="Google Shape;945;g11292c61a07_0_372"/>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946" name="Google Shape;946;g11292c61a07_0_372"/>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947" name="Google Shape;947;g11292c61a07_0_372"/>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948" name="Google Shape;948;g11292c61a07_0_372"/>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949" name="Google Shape;949;g11292c61a07_0_372"/>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950" name="Google Shape;950;g11292c61a07_0_372"/>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951" name="Google Shape;951;g11292c61a07_0_372"/>
          <p:cNvSpPr txBox="1"/>
          <p:nvPr/>
        </p:nvSpPr>
        <p:spPr>
          <a:xfrm>
            <a:off x="634000" y="901725"/>
            <a:ext cx="5271300" cy="9219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Establishing needs that are close to and aligned with the SDG target in our community</a:t>
            </a:r>
            <a:endParaRPr sz="1400" b="0" i="0" u="none" strike="noStrike" cap="none">
              <a:solidFill>
                <a:schemeClr val="dk1"/>
              </a:solidFill>
              <a:latin typeface="Times New Roman"/>
              <a:ea typeface="Times New Roman"/>
              <a:cs typeface="Times New Roman"/>
              <a:sym typeface="Times New Roman"/>
            </a:endParaRPr>
          </a:p>
          <a:p>
            <a:pPr marL="457200" marR="0" lvl="0" indent="-317500" algn="just"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Establishing available resources to work a Service-Learning action</a:t>
            </a:r>
            <a:endParaRPr sz="1600" b="0" i="0" u="none" strike="noStrike" cap="none">
              <a:solidFill>
                <a:schemeClr val="dk1"/>
              </a:solidFill>
              <a:latin typeface="Times New Roman"/>
              <a:ea typeface="Times New Roman"/>
              <a:cs typeface="Times New Roman"/>
              <a:sym typeface="Times New Roman"/>
            </a:endParaRPr>
          </a:p>
        </p:txBody>
      </p:sp>
      <p:sp>
        <p:nvSpPr>
          <p:cNvPr id="952" name="Google Shape;952;g11292c61a07_0_372"/>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953" name="Google Shape;953;g11292c61a07_0_372"/>
          <p:cNvSpPr txBox="1"/>
          <p:nvPr/>
        </p:nvSpPr>
        <p:spPr>
          <a:xfrm>
            <a:off x="633997" y="2223775"/>
            <a:ext cx="44724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2: SDG IN OUR COMMUNITY </a:t>
            </a:r>
            <a:endParaRPr sz="1400" b="0" i="0" u="none" strike="noStrike" cap="none">
              <a:solidFill>
                <a:srgbClr val="0070C0"/>
              </a:solidFill>
              <a:latin typeface="Times New Roman"/>
              <a:ea typeface="Times New Roman"/>
              <a:cs typeface="Times New Roman"/>
              <a:sym typeface="Times New Roman"/>
            </a:endParaRPr>
          </a:p>
        </p:txBody>
      </p:sp>
      <p:sp>
        <p:nvSpPr>
          <p:cNvPr id="954" name="Google Shape;954;g11292c61a07_0_372"/>
          <p:cNvSpPr/>
          <p:nvPr/>
        </p:nvSpPr>
        <p:spPr>
          <a:xfrm>
            <a:off x="634001" y="1995644"/>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55" name="Google Shape;955;g11292c61a07_0_372"/>
          <p:cNvSpPr/>
          <p:nvPr/>
        </p:nvSpPr>
        <p:spPr>
          <a:xfrm>
            <a:off x="5979441" y="1050203"/>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56" name="Google Shape;956;g11292c61a07_0_372"/>
          <p:cNvSpPr/>
          <p:nvPr/>
        </p:nvSpPr>
        <p:spPr>
          <a:xfrm>
            <a:off x="692301" y="792917"/>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57" name="Google Shape;957;g11292c61a07_0_372"/>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a:t>
            </a:r>
            <a:endParaRPr sz="1400" b="0" i="0" u="none" strike="noStrike" cap="none">
              <a:solidFill>
                <a:schemeClr val="dk1"/>
              </a:solidFill>
              <a:latin typeface="Calibri"/>
              <a:ea typeface="Calibri"/>
              <a:cs typeface="Calibri"/>
              <a:sym typeface="Calibri"/>
            </a:endParaRPr>
          </a:p>
        </p:txBody>
      </p:sp>
      <p:sp>
        <p:nvSpPr>
          <p:cNvPr id="958" name="Google Shape;958;g11292c61a07_0_372"/>
          <p:cNvSpPr txBox="1"/>
          <p:nvPr/>
        </p:nvSpPr>
        <p:spPr>
          <a:xfrm>
            <a:off x="640710" y="2723673"/>
            <a:ext cx="5271300" cy="1891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We remember what the 17 ODS are and try to relate each of the needs detected through the photos taken with their corresponding SDGs.</a:t>
            </a:r>
            <a:endParaRPr sz="1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959" name="Google Shape;959;g11292c61a07_0_372"/>
          <p:cNvSpPr/>
          <p:nvPr/>
        </p:nvSpPr>
        <p:spPr>
          <a:xfrm>
            <a:off x="5966080" y="2209577"/>
            <a:ext cx="45691" cy="283216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60" name="Google Shape;960;g11292c61a07_0_372"/>
          <p:cNvSpPr txBox="1"/>
          <p:nvPr/>
        </p:nvSpPr>
        <p:spPr>
          <a:xfrm>
            <a:off x="6034339" y="3353388"/>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HOUR</a:t>
            </a:r>
            <a:endParaRPr sz="1400" b="0" i="0" u="none" strike="noStrike" cap="none">
              <a:solidFill>
                <a:schemeClr val="dk1"/>
              </a:solidFill>
              <a:latin typeface="Calibri"/>
              <a:ea typeface="Calibri"/>
              <a:cs typeface="Calibri"/>
              <a:sym typeface="Calibri"/>
            </a:endParaRPr>
          </a:p>
        </p:txBody>
      </p:sp>
      <p:sp>
        <p:nvSpPr>
          <p:cNvPr id="961" name="Google Shape;961;g11292c61a07_0_372"/>
          <p:cNvSpPr/>
          <p:nvPr/>
        </p:nvSpPr>
        <p:spPr>
          <a:xfrm>
            <a:off x="1060405" y="7084702"/>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62" name="Google Shape;962;g11292c61a07_0_372"/>
          <p:cNvSpPr txBox="1"/>
          <p:nvPr/>
        </p:nvSpPr>
        <p:spPr>
          <a:xfrm>
            <a:off x="757695" y="732634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963" name="Google Shape;963;g11292c61a07_0_372"/>
          <p:cNvSpPr txBox="1"/>
          <p:nvPr/>
        </p:nvSpPr>
        <p:spPr>
          <a:xfrm>
            <a:off x="692312" y="7749702"/>
            <a:ext cx="64881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PPT1_ GUIDE TO TA3</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 Examples of needs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SDGs material (photos of the 17 blocks)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SDGS games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Specific training sheets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Photos taken in the outdoo</a:t>
            </a:r>
            <a:r>
              <a:rPr lang="en-US" sz="1000" b="0" i="0" u="none" strike="noStrike" cap="none">
                <a:solidFill>
                  <a:schemeClr val="dk1"/>
                </a:solidFill>
                <a:latin typeface="Calibri"/>
                <a:ea typeface="Calibri"/>
                <a:cs typeface="Calibri"/>
                <a:sym typeface="Calibri"/>
              </a:rPr>
              <a:t>r</a:t>
            </a:r>
            <a:endParaRPr sz="1400" b="0" i="0" u="none" strike="noStrike" cap="none">
              <a:solidFill>
                <a:srgbClr val="000000"/>
              </a:solidFill>
              <a:latin typeface="Arial"/>
              <a:ea typeface="Arial"/>
              <a:cs typeface="Arial"/>
              <a:sym typeface="Arial"/>
            </a:endParaRPr>
          </a:p>
        </p:txBody>
      </p:sp>
      <p:sp>
        <p:nvSpPr>
          <p:cNvPr id="964" name="Google Shape;964;g11292c61a07_0_372"/>
          <p:cNvSpPr/>
          <p:nvPr/>
        </p:nvSpPr>
        <p:spPr>
          <a:xfrm>
            <a:off x="1060399" y="5382785"/>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65" name="Google Shape;965;g11292c61a07_0_372"/>
          <p:cNvSpPr txBox="1"/>
          <p:nvPr/>
        </p:nvSpPr>
        <p:spPr>
          <a:xfrm>
            <a:off x="692312" y="550519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966" name="Google Shape;966;g11292c61a07_0_372"/>
          <p:cNvSpPr txBox="1"/>
          <p:nvPr/>
        </p:nvSpPr>
        <p:spPr>
          <a:xfrm>
            <a:off x="692304" y="6031950"/>
            <a:ext cx="64881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The most important thing is to get the relationship between the ODS and the needs seen in the pictures. As if it were a game. Motivating the users, working in groups or individually as appropriate.</a:t>
            </a:r>
            <a:endParaRPr sz="1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5"/>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360" name="Google Shape;360;p5"/>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361" name="Google Shape;361;p5"/>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05</a:t>
            </a:r>
            <a:endParaRPr sz="1400" b="0" i="0" u="none" strike="noStrike" cap="none">
              <a:solidFill>
                <a:srgbClr val="000000"/>
              </a:solidFill>
              <a:latin typeface="Arial"/>
              <a:ea typeface="Arial"/>
              <a:cs typeface="Arial"/>
              <a:sym typeface="Arial"/>
            </a:endParaRPr>
          </a:p>
        </p:txBody>
      </p:sp>
      <p:sp>
        <p:nvSpPr>
          <p:cNvPr id="362" name="Google Shape;362;p5"/>
          <p:cNvSpPr txBox="1"/>
          <p:nvPr/>
        </p:nvSpPr>
        <p:spPr>
          <a:xfrm>
            <a:off x="490921" y="937466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363" name="Google Shape;363;p5"/>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364" name="Google Shape;364;p5"/>
          <p:cNvSpPr txBox="1"/>
          <p:nvPr/>
        </p:nvSpPr>
        <p:spPr>
          <a:xfrm>
            <a:off x="950835" y="921987"/>
            <a:ext cx="5873444" cy="655564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3. The Sustainable Service in DS Learning Journey.</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In the following sections of this document, you will find a set of 7 </a:t>
            </a:r>
            <a:r>
              <a:rPr lang="en-US" sz="1400" b="1" i="0" u="none" strike="noStrike" cap="none">
                <a:solidFill>
                  <a:schemeClr val="dk1"/>
                </a:solidFill>
                <a:latin typeface="Calibri"/>
                <a:ea typeface="Calibri"/>
                <a:cs typeface="Calibri"/>
                <a:sym typeface="Calibri"/>
              </a:rPr>
              <a:t>Service-Learning (SL) Training Activities (TA)</a:t>
            </a:r>
            <a:r>
              <a:rPr lang="en-US" sz="1400" b="0" i="0" u="none" strike="noStrike" cap="none">
                <a:solidFill>
                  <a:schemeClr val="dk1"/>
                </a:solidFill>
                <a:latin typeface="Calibri"/>
                <a:ea typeface="Calibri"/>
                <a:cs typeface="Calibri"/>
                <a:sym typeface="Calibri"/>
              </a:rPr>
              <a:t> designed for training Persons with Down Syndrome (PDS) and their Supports in how to develop SDG Projects in their communities. As we have said before, they are specifically addressed to trainers, including guidelines for its implementation.</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SLTA have been designed to be implemented with the common participation of PDS and Supports, where they will develop their competences through sharing capabilities and cooperation. PDS will learn the purpose and the dynamics of SDG and how to offer their capabilities through SL projects enhancing their social inclusion by participating in real projects together with members of their communities. Supports will learn how to give the proper support to PDS on how to participate in SDG Projects based in SL.</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7 SLTA have been developed as a TRAINING PROCESS OR LEARNING JOURNEY where trainees will pass sequentially for the different stages of a SL project addressing Sustainable Development issues in their communities</a:t>
            </a: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That way the Training Program and Activities become a real Service-Learning Project that will have, in the end, a tangible result while trainees have been passing throughout all training stages.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They have the next main structure: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SLTA 1</a:t>
            </a:r>
            <a:r>
              <a:rPr lang="en-US" sz="1400" b="0" i="0" u="none" strike="noStrike" cap="none">
                <a:solidFill>
                  <a:schemeClr val="dk1"/>
                </a:solidFill>
                <a:latin typeface="Calibri"/>
                <a:ea typeface="Calibri"/>
                <a:cs typeface="Calibri"/>
                <a:sym typeface="Calibri"/>
              </a:rPr>
              <a:t> (Understanding SDG and their potential for improving society and communities) </a:t>
            </a:r>
            <a:r>
              <a:rPr lang="en-US" sz="1400" b="1" i="0" u="none" strike="noStrike" cap="none">
                <a:solidFill>
                  <a:schemeClr val="dk1"/>
                </a:solidFill>
                <a:latin typeface="Calibri"/>
                <a:ea typeface="Calibri"/>
                <a:cs typeface="Calibri"/>
                <a:sym typeface="Calibri"/>
              </a:rPr>
              <a:t>and SLTA 2</a:t>
            </a:r>
            <a:r>
              <a:rPr lang="en-US" sz="1400" b="0" i="0" u="none" strike="noStrike" cap="none">
                <a:solidFill>
                  <a:schemeClr val="dk1"/>
                </a:solidFill>
                <a:latin typeface="Calibri"/>
                <a:ea typeface="Calibri"/>
                <a:cs typeface="Calibri"/>
                <a:sym typeface="Calibri"/>
              </a:rPr>
              <a:t> (Understanding Service Learning as a way to increase my competences experientially), are </a:t>
            </a:r>
            <a:r>
              <a:rPr lang="en-US" sz="1400" b="1" i="0" u="none" strike="noStrike" cap="none">
                <a:solidFill>
                  <a:schemeClr val="dk1"/>
                </a:solidFill>
                <a:latin typeface="Calibri"/>
                <a:ea typeface="Calibri"/>
                <a:cs typeface="Calibri"/>
                <a:sym typeface="Calibri"/>
              </a:rPr>
              <a:t>introductory in nature</a:t>
            </a:r>
            <a:r>
              <a:rPr lang="en-US" sz="1400" b="0" i="0" u="none" strike="noStrike" cap="none">
                <a:solidFill>
                  <a:schemeClr val="dk1"/>
                </a:solidFill>
                <a:latin typeface="Calibri"/>
                <a:ea typeface="Calibri"/>
                <a:cs typeface="Calibri"/>
                <a:sym typeface="Calibri"/>
              </a:rPr>
              <a:t>, we intend with these SLTA that trainees get in contact with the SDGs and de Service-Learning Methodology in a practical way and get prepared for the next SLTA.</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65" name="Google Shape;365;p5"/>
          <p:cNvSpPr/>
          <p:nvPr/>
        </p:nvSpPr>
        <p:spPr>
          <a:xfrm rot="-5400000">
            <a:off x="211999" y="2343349"/>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366" name="Google Shape;366;p5"/>
          <p:cNvSpPr/>
          <p:nvPr/>
        </p:nvSpPr>
        <p:spPr>
          <a:xfrm rot="-5400000">
            <a:off x="211999" y="1760883"/>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367" name="Google Shape;367;p5"/>
          <p:cNvSpPr/>
          <p:nvPr/>
        </p:nvSpPr>
        <p:spPr>
          <a:xfrm rot="-5400000">
            <a:off x="216906" y="119340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368" name="Google Shape;368;p5"/>
          <p:cNvSpPr/>
          <p:nvPr/>
        </p:nvSpPr>
        <p:spPr>
          <a:xfrm rot="-5400000">
            <a:off x="216906" y="63972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g11292c61a07_0_398"/>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972" name="Google Shape;972;g11292c61a07_0_39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973" name="Google Shape;973;g11292c61a07_0_39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974" name="Google Shape;974;g11292c61a07_0_39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975" name="Google Shape;975;g11292c61a07_0_39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976" name="Google Shape;976;g11292c61a07_0_398"/>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977" name="Google Shape;977;g11292c61a07_0_398"/>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978" name="Google Shape;978;g11292c61a07_0_398"/>
          <p:cNvSpPr txBox="1"/>
          <p:nvPr/>
        </p:nvSpPr>
        <p:spPr>
          <a:xfrm>
            <a:off x="634000" y="901725"/>
            <a:ext cx="5271300" cy="9219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Establishing needs that are close to and aligned with the SDG target in our community</a:t>
            </a:r>
            <a:endParaRPr sz="1400" b="0" i="0" u="none" strike="noStrike" cap="none">
              <a:solidFill>
                <a:schemeClr val="dk1"/>
              </a:solidFill>
              <a:latin typeface="Times New Roman"/>
              <a:ea typeface="Times New Roman"/>
              <a:cs typeface="Times New Roman"/>
              <a:sym typeface="Times New Roman"/>
            </a:endParaRPr>
          </a:p>
          <a:p>
            <a:pPr marL="457200" marR="0" lvl="0" indent="-317500" algn="just" rtl="0">
              <a:lnSpc>
                <a:spcPct val="100000"/>
              </a:lnSpc>
              <a:spcBef>
                <a:spcPts val="0"/>
              </a:spcBef>
              <a:spcAft>
                <a:spcPts val="0"/>
              </a:spcAft>
              <a:buClr>
                <a:schemeClr val="dk1"/>
              </a:buClr>
              <a:buSzPts val="1400"/>
              <a:buFont typeface="Times New Roman"/>
              <a:buChar char="●"/>
            </a:pPr>
            <a:r>
              <a:rPr lang="en-US" sz="1400" b="0" i="0" u="none" strike="noStrike" cap="none">
                <a:solidFill>
                  <a:schemeClr val="dk1"/>
                </a:solidFill>
                <a:latin typeface="Times New Roman"/>
                <a:ea typeface="Times New Roman"/>
                <a:cs typeface="Times New Roman"/>
                <a:sym typeface="Times New Roman"/>
              </a:rPr>
              <a:t>Establishing available resources to work a Service-Learning action</a:t>
            </a:r>
            <a:endParaRPr sz="1600" b="0" i="0" u="none" strike="noStrike" cap="none">
              <a:solidFill>
                <a:schemeClr val="dk1"/>
              </a:solidFill>
              <a:latin typeface="Times New Roman"/>
              <a:ea typeface="Times New Roman"/>
              <a:cs typeface="Times New Roman"/>
              <a:sym typeface="Times New Roman"/>
            </a:endParaRPr>
          </a:p>
        </p:txBody>
      </p:sp>
      <p:sp>
        <p:nvSpPr>
          <p:cNvPr id="979" name="Google Shape;979;g11292c61a07_0_398"/>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980" name="Google Shape;980;g11292c61a07_0_398"/>
          <p:cNvSpPr txBox="1"/>
          <p:nvPr/>
        </p:nvSpPr>
        <p:spPr>
          <a:xfrm>
            <a:off x="634000" y="2223775"/>
            <a:ext cx="52713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3 : SERVICE-LEARNING TOOLS</a:t>
            </a:r>
            <a:endParaRPr sz="1400" b="0" i="0" u="none" strike="noStrike" cap="none">
              <a:solidFill>
                <a:srgbClr val="0070C0"/>
              </a:solidFill>
              <a:latin typeface="Times New Roman"/>
              <a:ea typeface="Times New Roman"/>
              <a:cs typeface="Times New Roman"/>
              <a:sym typeface="Times New Roman"/>
            </a:endParaRPr>
          </a:p>
        </p:txBody>
      </p:sp>
      <p:sp>
        <p:nvSpPr>
          <p:cNvPr id="981" name="Google Shape;981;g11292c61a07_0_398"/>
          <p:cNvSpPr/>
          <p:nvPr/>
        </p:nvSpPr>
        <p:spPr>
          <a:xfrm>
            <a:off x="634001" y="1995644"/>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82" name="Google Shape;982;g11292c61a07_0_398"/>
          <p:cNvSpPr/>
          <p:nvPr/>
        </p:nvSpPr>
        <p:spPr>
          <a:xfrm>
            <a:off x="5979441" y="1050203"/>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83" name="Google Shape;983;g11292c61a07_0_398"/>
          <p:cNvSpPr/>
          <p:nvPr/>
        </p:nvSpPr>
        <p:spPr>
          <a:xfrm>
            <a:off x="692301" y="792917"/>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84" name="Google Shape;984;g11292c61a07_0_398"/>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a:t>
            </a:r>
            <a:endParaRPr sz="1400" b="0" i="0" u="none" strike="noStrike" cap="none">
              <a:solidFill>
                <a:schemeClr val="dk1"/>
              </a:solidFill>
              <a:latin typeface="Calibri"/>
              <a:ea typeface="Calibri"/>
              <a:cs typeface="Calibri"/>
              <a:sym typeface="Calibri"/>
            </a:endParaRPr>
          </a:p>
        </p:txBody>
      </p:sp>
      <p:sp>
        <p:nvSpPr>
          <p:cNvPr id="985" name="Google Shape;985;g11292c61a07_0_398"/>
          <p:cNvSpPr txBox="1"/>
          <p:nvPr/>
        </p:nvSpPr>
        <p:spPr>
          <a:xfrm>
            <a:off x="640710" y="2723673"/>
            <a:ext cx="5271300" cy="23226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We must specify which tools we are going to need to carry out the Service-Learning action. We don´t know yet which action or which need we are going to work with. We worked on the photographs taken and validated in the previous session.</a:t>
            </a:r>
            <a:r>
              <a:rPr lang="en-US" sz="10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986" name="Google Shape;986;g11292c61a07_0_398"/>
          <p:cNvSpPr/>
          <p:nvPr/>
        </p:nvSpPr>
        <p:spPr>
          <a:xfrm>
            <a:off x="5966080" y="2209577"/>
            <a:ext cx="45691" cy="283216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87" name="Google Shape;987;g11292c61a07_0_398"/>
          <p:cNvSpPr txBox="1"/>
          <p:nvPr/>
        </p:nvSpPr>
        <p:spPr>
          <a:xfrm>
            <a:off x="6034339" y="3353388"/>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45 MINUTES</a:t>
            </a:r>
            <a:endParaRPr sz="1400" b="0" i="0" u="none" strike="noStrike" cap="none">
              <a:solidFill>
                <a:schemeClr val="dk1"/>
              </a:solidFill>
              <a:latin typeface="Calibri"/>
              <a:ea typeface="Calibri"/>
              <a:cs typeface="Calibri"/>
              <a:sym typeface="Calibri"/>
            </a:endParaRPr>
          </a:p>
        </p:txBody>
      </p:sp>
      <p:sp>
        <p:nvSpPr>
          <p:cNvPr id="988" name="Google Shape;988;g11292c61a07_0_398"/>
          <p:cNvSpPr/>
          <p:nvPr/>
        </p:nvSpPr>
        <p:spPr>
          <a:xfrm>
            <a:off x="1060405" y="7084702"/>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89" name="Google Shape;989;g11292c61a07_0_398"/>
          <p:cNvSpPr txBox="1"/>
          <p:nvPr/>
        </p:nvSpPr>
        <p:spPr>
          <a:xfrm>
            <a:off x="757695" y="732634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990" name="Google Shape;990;g11292c61a07_0_398"/>
          <p:cNvSpPr txBox="1"/>
          <p:nvPr/>
        </p:nvSpPr>
        <p:spPr>
          <a:xfrm>
            <a:off x="692312" y="7749702"/>
            <a:ext cx="64881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PPT1_ GUIDE TO TA3</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Examples of tools (photos)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SDGs material (photos of the 17 blocks)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Specific training sheets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Photos taken in the outdoor</a:t>
            </a:r>
            <a:endParaRPr sz="1400" b="0" i="0" u="none" strike="noStrike" cap="none">
              <a:solidFill>
                <a:schemeClr val="dk1"/>
              </a:solidFill>
              <a:latin typeface="Times New Roman"/>
              <a:ea typeface="Times New Roman"/>
              <a:cs typeface="Times New Roman"/>
              <a:sym typeface="Times New Roman"/>
            </a:endParaRPr>
          </a:p>
        </p:txBody>
      </p:sp>
      <p:sp>
        <p:nvSpPr>
          <p:cNvPr id="991" name="Google Shape;991;g11292c61a07_0_398"/>
          <p:cNvSpPr/>
          <p:nvPr/>
        </p:nvSpPr>
        <p:spPr>
          <a:xfrm>
            <a:off x="1060399" y="5382785"/>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992" name="Google Shape;992;g11292c61a07_0_398"/>
          <p:cNvSpPr txBox="1"/>
          <p:nvPr/>
        </p:nvSpPr>
        <p:spPr>
          <a:xfrm>
            <a:off x="692312" y="550519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993" name="Google Shape;993;g11292c61a07_0_398"/>
          <p:cNvSpPr txBox="1"/>
          <p:nvPr/>
        </p:nvSpPr>
        <p:spPr>
          <a:xfrm>
            <a:off x="692304" y="6031950"/>
            <a:ext cx="64881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The most important thing is to know at the end of the session what materials we are going to use in order to be able to work on the detected need. They should be materials within everyone's reach, simple and familiar to the users.</a:t>
            </a: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g11292c61a07_0_424"/>
          <p:cNvSpPr/>
          <p:nvPr/>
        </p:nvSpPr>
        <p:spPr>
          <a:xfrm rot="10800000">
            <a:off x="78369"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999" name="Google Shape;999;g11292c61a07_0_424"/>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000" name="Google Shape;1000;g11292c61a07_0_424"/>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001" name="Google Shape;1001;g11292c61a07_0_424"/>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1002" name="Google Shape;1002;g11292c61a07_0_424"/>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003" name="Google Shape;1003;g11292c61a07_0_424"/>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004" name="Google Shape;1004;g11292c61a07_0_424"/>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3</a:t>
            </a:r>
            <a:endParaRPr sz="3200" b="0" i="0" u="none" strike="noStrike" cap="none">
              <a:solidFill>
                <a:srgbClr val="000000"/>
              </a:solidFill>
              <a:latin typeface="Times New Roman"/>
              <a:ea typeface="Times New Roman"/>
              <a:cs typeface="Times New Roman"/>
              <a:sym typeface="Times New Roman"/>
            </a:endParaRPr>
          </a:p>
        </p:txBody>
      </p:sp>
      <p:sp>
        <p:nvSpPr>
          <p:cNvPr id="1005" name="Google Shape;1005;g11292c61a07_0_424"/>
          <p:cNvSpPr txBox="1"/>
          <p:nvPr/>
        </p:nvSpPr>
        <p:spPr>
          <a:xfrm>
            <a:off x="723331" y="953998"/>
            <a:ext cx="4771800" cy="73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30200" algn="just" rtl="0">
              <a:lnSpc>
                <a:spcPct val="100000"/>
              </a:lnSpc>
              <a:spcBef>
                <a:spcPts val="0"/>
              </a:spcBef>
              <a:spcAft>
                <a:spcPts val="0"/>
              </a:spcAft>
              <a:buClr>
                <a:schemeClr val="dk1"/>
              </a:buClr>
              <a:buSzPts val="1600"/>
              <a:buFont typeface="Arial"/>
              <a:buChar char="●"/>
            </a:pPr>
            <a:r>
              <a:rPr lang="en-US" sz="1400" b="0" i="0" u="none" strike="noStrike" cap="none">
                <a:solidFill>
                  <a:schemeClr val="dk1"/>
                </a:solidFill>
                <a:latin typeface="Times New Roman"/>
                <a:ea typeface="Times New Roman"/>
                <a:cs typeface="Times New Roman"/>
                <a:sym typeface="Times New Roman"/>
              </a:rPr>
              <a:t>Analysis and mapping of nearby community stakeholders affected by the needs identified.</a:t>
            </a:r>
            <a:endParaRPr sz="1600" b="0" i="0" u="none" strike="noStrike" cap="none">
              <a:solidFill>
                <a:schemeClr val="dk1"/>
              </a:solidFill>
              <a:latin typeface="Times New Roman"/>
              <a:ea typeface="Times New Roman"/>
              <a:cs typeface="Times New Roman"/>
              <a:sym typeface="Times New Roman"/>
            </a:endParaRPr>
          </a:p>
        </p:txBody>
      </p:sp>
      <p:sp>
        <p:nvSpPr>
          <p:cNvPr id="1006" name="Google Shape;1006;g11292c61a07_0_424"/>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1007" name="Google Shape;1007;g11292c61a07_0_424"/>
          <p:cNvSpPr txBox="1"/>
          <p:nvPr/>
        </p:nvSpPr>
        <p:spPr>
          <a:xfrm>
            <a:off x="723331" y="183911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1: OPENING</a:t>
            </a:r>
            <a:endParaRPr sz="1400" b="0" i="0" u="none" strike="noStrike" cap="none">
              <a:solidFill>
                <a:srgbClr val="0070C0"/>
              </a:solidFill>
              <a:latin typeface="Times New Roman"/>
              <a:ea typeface="Times New Roman"/>
              <a:cs typeface="Times New Roman"/>
              <a:sym typeface="Times New Roman"/>
            </a:endParaRPr>
          </a:p>
        </p:txBody>
      </p:sp>
      <p:sp>
        <p:nvSpPr>
          <p:cNvPr id="1008" name="Google Shape;1008;g11292c61a07_0_424"/>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09" name="Google Shape;1009;g11292c61a07_0_424"/>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10" name="Google Shape;1010;g11292c61a07_0_424"/>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11" name="Google Shape;1011;g11292c61a07_0_424"/>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1012" name="Google Shape;1012;g11292c61a07_0_424"/>
          <p:cNvSpPr txBox="1"/>
          <p:nvPr/>
        </p:nvSpPr>
        <p:spPr>
          <a:xfrm>
            <a:off x="635623" y="2047886"/>
            <a:ext cx="5271300" cy="21222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Continuity of the past action and explanation of what we are going to do during the day</a:t>
            </a:r>
            <a:r>
              <a:rPr lang="en-US" sz="10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013" name="Google Shape;1013;g11292c61a07_0_424"/>
          <p:cNvSpPr/>
          <p:nvPr/>
        </p:nvSpPr>
        <p:spPr>
          <a:xfrm>
            <a:off x="5911850" y="1837129"/>
            <a:ext cx="45691" cy="330111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14" name="Google Shape;1014;g11292c61a07_0_424"/>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1015" name="Google Shape;1015;g11292c61a07_0_424"/>
          <p:cNvSpPr/>
          <p:nvPr/>
        </p:nvSpPr>
        <p:spPr>
          <a:xfrm>
            <a:off x="737935" y="7028112"/>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16" name="Google Shape;1016;g11292c61a07_0_424"/>
          <p:cNvSpPr txBox="1"/>
          <p:nvPr/>
        </p:nvSpPr>
        <p:spPr>
          <a:xfrm>
            <a:off x="635636" y="736006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017" name="Google Shape;1017;g11292c61a07_0_424"/>
          <p:cNvSpPr txBox="1"/>
          <p:nvPr/>
        </p:nvSpPr>
        <p:spPr>
          <a:xfrm>
            <a:off x="663039" y="7914175"/>
            <a:ext cx="6488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g11292c61a07_0_424"/>
          <p:cNvSpPr txBox="1"/>
          <p:nvPr/>
        </p:nvSpPr>
        <p:spPr>
          <a:xfrm>
            <a:off x="663056" y="5906532"/>
            <a:ext cx="6488100" cy="7689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The most important objective is that users are able to remember what they did in the previous session and what they are going to do and why they are going to do it during the day</a:t>
            </a:r>
            <a:r>
              <a:rPr lang="en-US" sz="10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Times New Roman"/>
              <a:ea typeface="Times New Roman"/>
              <a:cs typeface="Times New Roman"/>
              <a:sym typeface="Times New Roman"/>
            </a:endParaRPr>
          </a:p>
        </p:txBody>
      </p:sp>
      <p:sp>
        <p:nvSpPr>
          <p:cNvPr id="1019" name="Google Shape;1019;g11292c61a07_0_424"/>
          <p:cNvSpPr txBox="1"/>
          <p:nvPr/>
        </p:nvSpPr>
        <p:spPr>
          <a:xfrm>
            <a:off x="635623" y="555844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020" name="Google Shape;1020;g11292c61a07_0_424"/>
          <p:cNvSpPr/>
          <p:nvPr/>
        </p:nvSpPr>
        <p:spPr>
          <a:xfrm>
            <a:off x="737931" y="5329482"/>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g112e72643bf_0_0"/>
          <p:cNvSpPr/>
          <p:nvPr/>
        </p:nvSpPr>
        <p:spPr>
          <a:xfrm rot="10800000">
            <a:off x="78369"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1026" name="Google Shape;1026;g112e72643bf_0_0"/>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027" name="Google Shape;1027;g112e72643bf_0_0"/>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028" name="Google Shape;1028;g112e72643bf_0_0"/>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1029" name="Google Shape;1029;g112e72643bf_0_0"/>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030" name="Google Shape;1030;g112e72643bf_0_0"/>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031" name="Google Shape;1031;g112e72643bf_0_0"/>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3</a:t>
            </a:r>
            <a:endParaRPr sz="3200" b="0" i="0" u="none" strike="noStrike" cap="none">
              <a:solidFill>
                <a:srgbClr val="000000"/>
              </a:solidFill>
              <a:latin typeface="Times New Roman"/>
              <a:ea typeface="Times New Roman"/>
              <a:cs typeface="Times New Roman"/>
              <a:sym typeface="Times New Roman"/>
            </a:endParaRPr>
          </a:p>
        </p:txBody>
      </p:sp>
      <p:sp>
        <p:nvSpPr>
          <p:cNvPr id="1032" name="Google Shape;1032;g112e72643bf_0_0"/>
          <p:cNvSpPr txBox="1"/>
          <p:nvPr/>
        </p:nvSpPr>
        <p:spPr>
          <a:xfrm>
            <a:off x="723331" y="953998"/>
            <a:ext cx="4771800" cy="73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30200" algn="just" rtl="0">
              <a:lnSpc>
                <a:spcPct val="100000"/>
              </a:lnSpc>
              <a:spcBef>
                <a:spcPts val="0"/>
              </a:spcBef>
              <a:spcAft>
                <a:spcPts val="0"/>
              </a:spcAft>
              <a:buClr>
                <a:schemeClr val="dk1"/>
              </a:buClr>
              <a:buSzPts val="1600"/>
              <a:buFont typeface="Arial"/>
              <a:buChar char="●"/>
            </a:pPr>
            <a:r>
              <a:rPr lang="en-US" sz="1400" b="0" i="0" u="none" strike="noStrike" cap="none">
                <a:solidFill>
                  <a:schemeClr val="dk1"/>
                </a:solidFill>
                <a:latin typeface="Times New Roman"/>
                <a:ea typeface="Times New Roman"/>
                <a:cs typeface="Times New Roman"/>
                <a:sym typeface="Times New Roman"/>
              </a:rPr>
              <a:t>Analysis and mapping of nearby community stakeholders affected by the needs identified.</a:t>
            </a:r>
            <a:endParaRPr sz="1600" b="0" i="0" u="none" strike="noStrike" cap="none">
              <a:solidFill>
                <a:schemeClr val="dk1"/>
              </a:solidFill>
              <a:latin typeface="Times New Roman"/>
              <a:ea typeface="Times New Roman"/>
              <a:cs typeface="Times New Roman"/>
              <a:sym typeface="Times New Roman"/>
            </a:endParaRPr>
          </a:p>
        </p:txBody>
      </p:sp>
      <p:sp>
        <p:nvSpPr>
          <p:cNvPr id="1033" name="Google Shape;1033;g112e72643bf_0_0"/>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1034" name="Google Shape;1034;g112e72643bf_0_0"/>
          <p:cNvSpPr txBox="1"/>
          <p:nvPr/>
        </p:nvSpPr>
        <p:spPr>
          <a:xfrm>
            <a:off x="723322" y="1839125"/>
            <a:ext cx="49443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2: NEIGHBORHOOD MAP</a:t>
            </a:r>
            <a:endParaRPr sz="1400" b="0" i="0" u="none" strike="noStrike" cap="none">
              <a:solidFill>
                <a:srgbClr val="0070C0"/>
              </a:solidFill>
              <a:latin typeface="Times New Roman"/>
              <a:ea typeface="Times New Roman"/>
              <a:cs typeface="Times New Roman"/>
              <a:sym typeface="Times New Roman"/>
            </a:endParaRPr>
          </a:p>
        </p:txBody>
      </p:sp>
      <p:sp>
        <p:nvSpPr>
          <p:cNvPr id="1035" name="Google Shape;1035;g112e72643bf_0_0"/>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36" name="Google Shape;1036;g112e72643bf_0_0"/>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37" name="Google Shape;1037;g112e72643bf_0_0"/>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38" name="Google Shape;1038;g112e72643bf_0_0"/>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1039" name="Google Shape;1039;g112e72643bf_0_0"/>
          <p:cNvSpPr txBox="1"/>
          <p:nvPr/>
        </p:nvSpPr>
        <p:spPr>
          <a:xfrm>
            <a:off x="635623" y="2047886"/>
            <a:ext cx="5271300" cy="25683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Where are we?</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We recall what we have seen in the first session and draw a map of the neighborhood. Pointing out places and spaces</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040" name="Google Shape;1040;g112e72643bf_0_0"/>
          <p:cNvSpPr/>
          <p:nvPr/>
        </p:nvSpPr>
        <p:spPr>
          <a:xfrm>
            <a:off x="5911850" y="1837129"/>
            <a:ext cx="45691" cy="330111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41" name="Google Shape;1041;g112e72643bf_0_0"/>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 MINUTES</a:t>
            </a:r>
            <a:endParaRPr sz="1400" b="0" i="0" u="none" strike="noStrike" cap="none">
              <a:solidFill>
                <a:schemeClr val="dk1"/>
              </a:solidFill>
              <a:latin typeface="Calibri"/>
              <a:ea typeface="Calibri"/>
              <a:cs typeface="Calibri"/>
              <a:sym typeface="Calibri"/>
            </a:endParaRPr>
          </a:p>
        </p:txBody>
      </p:sp>
      <p:sp>
        <p:nvSpPr>
          <p:cNvPr id="1042" name="Google Shape;1042;g112e72643bf_0_0"/>
          <p:cNvSpPr/>
          <p:nvPr/>
        </p:nvSpPr>
        <p:spPr>
          <a:xfrm>
            <a:off x="737935" y="7028112"/>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43" name="Google Shape;1043;g112e72643bf_0_0"/>
          <p:cNvSpPr txBox="1"/>
          <p:nvPr/>
        </p:nvSpPr>
        <p:spPr>
          <a:xfrm>
            <a:off x="635636" y="736006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044" name="Google Shape;1044;g112e72643bf_0_0"/>
          <p:cNvSpPr txBox="1"/>
          <p:nvPr/>
        </p:nvSpPr>
        <p:spPr>
          <a:xfrm>
            <a:off x="663039" y="7914175"/>
            <a:ext cx="64881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PPT1_ GUIDE TO TA3</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 Needs detected in session 2</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SDGs material (photos of the 17 blocks)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Specific training sheets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Photos taken in the outdoor</a:t>
            </a:r>
            <a:endParaRPr sz="1400" b="0" i="0" u="none" strike="noStrike" cap="none">
              <a:solidFill>
                <a:srgbClr val="000000"/>
              </a:solidFill>
              <a:latin typeface="Arial"/>
              <a:ea typeface="Arial"/>
              <a:cs typeface="Arial"/>
              <a:sym typeface="Arial"/>
            </a:endParaRPr>
          </a:p>
        </p:txBody>
      </p:sp>
      <p:sp>
        <p:nvSpPr>
          <p:cNvPr id="1045" name="Google Shape;1045;g112e72643bf_0_0"/>
          <p:cNvSpPr txBox="1"/>
          <p:nvPr/>
        </p:nvSpPr>
        <p:spPr>
          <a:xfrm>
            <a:off x="663056" y="5906532"/>
            <a:ext cx="6488100" cy="73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The important thing is to create a map of our community that users understand and that determines different areas according to whether they are public spaces, shops, natural areas (as seen in the first session). They must know where they are.</a:t>
            </a:r>
            <a:endParaRPr sz="1400" b="0" i="0" u="none" strike="noStrike" cap="none">
              <a:solidFill>
                <a:schemeClr val="dk1"/>
              </a:solidFill>
              <a:latin typeface="Times New Roman"/>
              <a:ea typeface="Times New Roman"/>
              <a:cs typeface="Times New Roman"/>
              <a:sym typeface="Times New Roman"/>
            </a:endParaRPr>
          </a:p>
        </p:txBody>
      </p:sp>
      <p:sp>
        <p:nvSpPr>
          <p:cNvPr id="1046" name="Google Shape;1046;g112e72643bf_0_0"/>
          <p:cNvSpPr txBox="1"/>
          <p:nvPr/>
        </p:nvSpPr>
        <p:spPr>
          <a:xfrm>
            <a:off x="635623" y="555844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047" name="Google Shape;1047;g112e72643bf_0_0"/>
          <p:cNvSpPr/>
          <p:nvPr/>
        </p:nvSpPr>
        <p:spPr>
          <a:xfrm>
            <a:off x="737931" y="5329482"/>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g112e72643bf_0_26"/>
          <p:cNvSpPr/>
          <p:nvPr/>
        </p:nvSpPr>
        <p:spPr>
          <a:xfrm rot="10800000">
            <a:off x="78369"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1053" name="Google Shape;1053;g112e72643bf_0_26"/>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054" name="Google Shape;1054;g112e72643bf_0_26"/>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055" name="Google Shape;1055;g112e72643bf_0_26"/>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1056" name="Google Shape;1056;g112e72643bf_0_26"/>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057" name="Google Shape;1057;g112e72643bf_0_26"/>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058" name="Google Shape;1058;g112e72643bf_0_26"/>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3</a:t>
            </a:r>
            <a:endParaRPr sz="3200" b="0" i="0" u="none" strike="noStrike" cap="none">
              <a:solidFill>
                <a:srgbClr val="000000"/>
              </a:solidFill>
              <a:latin typeface="Times New Roman"/>
              <a:ea typeface="Times New Roman"/>
              <a:cs typeface="Times New Roman"/>
              <a:sym typeface="Times New Roman"/>
            </a:endParaRPr>
          </a:p>
        </p:txBody>
      </p:sp>
      <p:sp>
        <p:nvSpPr>
          <p:cNvPr id="1059" name="Google Shape;1059;g112e72643bf_0_26"/>
          <p:cNvSpPr txBox="1"/>
          <p:nvPr/>
        </p:nvSpPr>
        <p:spPr>
          <a:xfrm>
            <a:off x="723331" y="953998"/>
            <a:ext cx="4771800" cy="73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30200" algn="just" rtl="0">
              <a:lnSpc>
                <a:spcPct val="100000"/>
              </a:lnSpc>
              <a:spcBef>
                <a:spcPts val="0"/>
              </a:spcBef>
              <a:spcAft>
                <a:spcPts val="0"/>
              </a:spcAft>
              <a:buClr>
                <a:schemeClr val="dk1"/>
              </a:buClr>
              <a:buSzPts val="1600"/>
              <a:buFont typeface="Arial"/>
              <a:buChar char="●"/>
            </a:pPr>
            <a:r>
              <a:rPr lang="en-US" sz="1400" b="0" i="0" u="none" strike="noStrike" cap="none">
                <a:solidFill>
                  <a:schemeClr val="dk1"/>
                </a:solidFill>
                <a:latin typeface="Times New Roman"/>
                <a:ea typeface="Times New Roman"/>
                <a:cs typeface="Times New Roman"/>
                <a:sym typeface="Times New Roman"/>
              </a:rPr>
              <a:t>Analysis and mapping of nearby community stakeholders affected by the needs identified.</a:t>
            </a:r>
            <a:endParaRPr sz="1600" b="0" i="0" u="none" strike="noStrike" cap="none">
              <a:solidFill>
                <a:schemeClr val="dk1"/>
              </a:solidFill>
              <a:latin typeface="Times New Roman"/>
              <a:ea typeface="Times New Roman"/>
              <a:cs typeface="Times New Roman"/>
              <a:sym typeface="Times New Roman"/>
            </a:endParaRPr>
          </a:p>
        </p:txBody>
      </p:sp>
      <p:sp>
        <p:nvSpPr>
          <p:cNvPr id="1060" name="Google Shape;1060;g112e72643bf_0_26"/>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1061" name="Google Shape;1061;g112e72643bf_0_26"/>
          <p:cNvSpPr txBox="1"/>
          <p:nvPr/>
        </p:nvSpPr>
        <p:spPr>
          <a:xfrm>
            <a:off x="723322" y="1839125"/>
            <a:ext cx="49443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3: NEEDS</a:t>
            </a:r>
            <a:endParaRPr sz="1400" b="0" i="0" u="none" strike="noStrike" cap="none">
              <a:solidFill>
                <a:srgbClr val="0070C0"/>
              </a:solidFill>
              <a:latin typeface="Times New Roman"/>
              <a:ea typeface="Times New Roman"/>
              <a:cs typeface="Times New Roman"/>
              <a:sym typeface="Times New Roman"/>
            </a:endParaRPr>
          </a:p>
        </p:txBody>
      </p:sp>
      <p:sp>
        <p:nvSpPr>
          <p:cNvPr id="1062" name="Google Shape;1062;g112e72643bf_0_26"/>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63" name="Google Shape;1063;g112e72643bf_0_26"/>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64" name="Google Shape;1064;g112e72643bf_0_26"/>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65" name="Google Shape;1065;g112e72643bf_0_26"/>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1066" name="Google Shape;1066;g112e72643bf_0_26"/>
          <p:cNvSpPr txBox="1"/>
          <p:nvPr/>
        </p:nvSpPr>
        <p:spPr>
          <a:xfrm>
            <a:off x="635623" y="2047886"/>
            <a:ext cx="5271300" cy="25683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What we need?</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We collect the needs detected through the photos taken and their corresponding SDGs and try to place them on our MAP.</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067" name="Google Shape;1067;g112e72643bf_0_26"/>
          <p:cNvSpPr/>
          <p:nvPr/>
        </p:nvSpPr>
        <p:spPr>
          <a:xfrm>
            <a:off x="5911850" y="1837129"/>
            <a:ext cx="45691" cy="330111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68" name="Google Shape;1068;g112e72643bf_0_26"/>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 MINUTES</a:t>
            </a:r>
            <a:endParaRPr sz="1400" b="0" i="0" u="none" strike="noStrike" cap="none">
              <a:solidFill>
                <a:schemeClr val="dk1"/>
              </a:solidFill>
              <a:latin typeface="Calibri"/>
              <a:ea typeface="Calibri"/>
              <a:cs typeface="Calibri"/>
              <a:sym typeface="Calibri"/>
            </a:endParaRPr>
          </a:p>
        </p:txBody>
      </p:sp>
      <p:sp>
        <p:nvSpPr>
          <p:cNvPr id="1069" name="Google Shape;1069;g112e72643bf_0_26"/>
          <p:cNvSpPr/>
          <p:nvPr/>
        </p:nvSpPr>
        <p:spPr>
          <a:xfrm>
            <a:off x="737935" y="7028112"/>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70" name="Google Shape;1070;g112e72643bf_0_26"/>
          <p:cNvSpPr txBox="1"/>
          <p:nvPr/>
        </p:nvSpPr>
        <p:spPr>
          <a:xfrm>
            <a:off x="635636" y="736006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071" name="Google Shape;1071;g112e72643bf_0_26"/>
          <p:cNvSpPr txBox="1"/>
          <p:nvPr/>
        </p:nvSpPr>
        <p:spPr>
          <a:xfrm>
            <a:off x="663039" y="7914175"/>
            <a:ext cx="64881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PPT1_ GUIDE TO TA3</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Needs detected in session 2</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SDGs material (photos of the 17 blocks)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Specific training sheets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Photos taken in the outdoor</a:t>
            </a:r>
            <a:endParaRPr sz="1400" b="0" i="0" u="none" strike="noStrike" cap="none">
              <a:solidFill>
                <a:srgbClr val="000000"/>
              </a:solidFill>
              <a:latin typeface="Arial"/>
              <a:ea typeface="Arial"/>
              <a:cs typeface="Arial"/>
              <a:sym typeface="Arial"/>
            </a:endParaRPr>
          </a:p>
        </p:txBody>
      </p:sp>
      <p:sp>
        <p:nvSpPr>
          <p:cNvPr id="1072" name="Google Shape;1072;g112e72643bf_0_26"/>
          <p:cNvSpPr txBox="1"/>
          <p:nvPr/>
        </p:nvSpPr>
        <p:spPr>
          <a:xfrm>
            <a:off x="663056" y="5906532"/>
            <a:ext cx="6488100" cy="73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The most important thing is to know how to place the photos we collected and their SDGs on the map. The photos can be cut out and glued on cardboard. Depending on the teacher, you could also use image software, etc.</a:t>
            </a:r>
            <a:endParaRPr sz="1400" b="0" i="0" u="none" strike="noStrike" cap="none">
              <a:solidFill>
                <a:schemeClr val="dk1"/>
              </a:solidFill>
              <a:latin typeface="Times New Roman"/>
              <a:ea typeface="Times New Roman"/>
              <a:cs typeface="Times New Roman"/>
              <a:sym typeface="Times New Roman"/>
            </a:endParaRPr>
          </a:p>
        </p:txBody>
      </p:sp>
      <p:sp>
        <p:nvSpPr>
          <p:cNvPr id="1073" name="Google Shape;1073;g112e72643bf_0_26"/>
          <p:cNvSpPr txBox="1"/>
          <p:nvPr/>
        </p:nvSpPr>
        <p:spPr>
          <a:xfrm>
            <a:off x="635623" y="555844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074" name="Google Shape;1074;g112e72643bf_0_26"/>
          <p:cNvSpPr/>
          <p:nvPr/>
        </p:nvSpPr>
        <p:spPr>
          <a:xfrm>
            <a:off x="737931" y="5329482"/>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g112e72643bf_0_52"/>
          <p:cNvSpPr/>
          <p:nvPr/>
        </p:nvSpPr>
        <p:spPr>
          <a:xfrm rot="10800000">
            <a:off x="78369"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1080" name="Google Shape;1080;g112e72643bf_0_52"/>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081" name="Google Shape;1081;g112e72643bf_0_52"/>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082" name="Google Shape;1082;g112e72643bf_0_52"/>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1083" name="Google Shape;1083;g112e72643bf_0_52"/>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084" name="Google Shape;1084;g112e72643bf_0_52"/>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085" name="Google Shape;1085;g112e72643bf_0_52"/>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3</a:t>
            </a:r>
            <a:endParaRPr sz="3200" b="0" i="0" u="none" strike="noStrike" cap="none">
              <a:solidFill>
                <a:srgbClr val="000000"/>
              </a:solidFill>
              <a:latin typeface="Times New Roman"/>
              <a:ea typeface="Times New Roman"/>
              <a:cs typeface="Times New Roman"/>
              <a:sym typeface="Times New Roman"/>
            </a:endParaRPr>
          </a:p>
        </p:txBody>
      </p:sp>
      <p:sp>
        <p:nvSpPr>
          <p:cNvPr id="1086" name="Google Shape;1086;g112e72643bf_0_52"/>
          <p:cNvSpPr txBox="1"/>
          <p:nvPr/>
        </p:nvSpPr>
        <p:spPr>
          <a:xfrm>
            <a:off x="723331" y="953998"/>
            <a:ext cx="4771800" cy="73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30200" algn="just" rtl="0">
              <a:lnSpc>
                <a:spcPct val="100000"/>
              </a:lnSpc>
              <a:spcBef>
                <a:spcPts val="0"/>
              </a:spcBef>
              <a:spcAft>
                <a:spcPts val="0"/>
              </a:spcAft>
              <a:buClr>
                <a:schemeClr val="dk1"/>
              </a:buClr>
              <a:buSzPts val="1600"/>
              <a:buFont typeface="Arial"/>
              <a:buChar char="●"/>
            </a:pPr>
            <a:r>
              <a:rPr lang="en-US" sz="1400" b="0" i="0" u="none" strike="noStrike" cap="none">
                <a:solidFill>
                  <a:schemeClr val="dk1"/>
                </a:solidFill>
                <a:latin typeface="Times New Roman"/>
                <a:ea typeface="Times New Roman"/>
                <a:cs typeface="Times New Roman"/>
                <a:sym typeface="Times New Roman"/>
              </a:rPr>
              <a:t>Analysis and mapping of nearby community stakeholders affected by the needs identified.</a:t>
            </a:r>
            <a:endParaRPr sz="1600" b="0" i="0" u="none" strike="noStrike" cap="none">
              <a:solidFill>
                <a:schemeClr val="dk1"/>
              </a:solidFill>
              <a:latin typeface="Times New Roman"/>
              <a:ea typeface="Times New Roman"/>
              <a:cs typeface="Times New Roman"/>
              <a:sym typeface="Times New Roman"/>
            </a:endParaRPr>
          </a:p>
        </p:txBody>
      </p:sp>
      <p:sp>
        <p:nvSpPr>
          <p:cNvPr id="1087" name="Google Shape;1087;g112e72643bf_0_52"/>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1088" name="Google Shape;1088;g112e72643bf_0_52"/>
          <p:cNvSpPr txBox="1"/>
          <p:nvPr/>
        </p:nvSpPr>
        <p:spPr>
          <a:xfrm>
            <a:off x="723322" y="1839125"/>
            <a:ext cx="49443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4: WHERE?</a:t>
            </a:r>
            <a:endParaRPr sz="1400" b="0" i="0" u="none" strike="noStrike" cap="none">
              <a:solidFill>
                <a:srgbClr val="0070C0"/>
              </a:solidFill>
              <a:latin typeface="Times New Roman"/>
              <a:ea typeface="Times New Roman"/>
              <a:cs typeface="Times New Roman"/>
              <a:sym typeface="Times New Roman"/>
            </a:endParaRPr>
          </a:p>
        </p:txBody>
      </p:sp>
      <p:sp>
        <p:nvSpPr>
          <p:cNvPr id="1089" name="Google Shape;1089;g112e72643bf_0_52"/>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90" name="Google Shape;1090;g112e72643bf_0_52"/>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91" name="Google Shape;1091;g112e72643bf_0_52"/>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92" name="Google Shape;1092;g112e72643bf_0_52"/>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1093" name="Google Shape;1093;g112e72643bf_0_52"/>
          <p:cNvSpPr txBox="1"/>
          <p:nvPr/>
        </p:nvSpPr>
        <p:spPr>
          <a:xfrm>
            <a:off x="635623" y="2047886"/>
            <a:ext cx="5271300" cy="25383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We will have to locate the exact spaces where the Service-Learning intervention will take place. If it is a park, if it is in a residence, if it is in a school, if it is in a sports hall, etc...</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094" name="Google Shape;1094;g112e72643bf_0_52"/>
          <p:cNvSpPr/>
          <p:nvPr/>
        </p:nvSpPr>
        <p:spPr>
          <a:xfrm>
            <a:off x="5911850" y="1837129"/>
            <a:ext cx="45691" cy="330111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95" name="Google Shape;1095;g112e72643bf_0_52"/>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1096" name="Google Shape;1096;g112e72643bf_0_52"/>
          <p:cNvSpPr/>
          <p:nvPr/>
        </p:nvSpPr>
        <p:spPr>
          <a:xfrm>
            <a:off x="737935" y="7028112"/>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097" name="Google Shape;1097;g112e72643bf_0_52"/>
          <p:cNvSpPr txBox="1"/>
          <p:nvPr/>
        </p:nvSpPr>
        <p:spPr>
          <a:xfrm>
            <a:off x="635636" y="736006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098" name="Google Shape;1098;g112e72643bf_0_52"/>
          <p:cNvSpPr txBox="1"/>
          <p:nvPr/>
        </p:nvSpPr>
        <p:spPr>
          <a:xfrm>
            <a:off x="663039" y="7914175"/>
            <a:ext cx="64881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PPT1_ GUIDE TO TA3</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Specific training sheets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markers</a:t>
            </a:r>
            <a:endParaRPr sz="1400" b="0" i="0" u="none" strike="noStrike" cap="none">
              <a:solidFill>
                <a:schemeClr val="dk1"/>
              </a:solidFill>
              <a:latin typeface="Times New Roman"/>
              <a:ea typeface="Times New Roman"/>
              <a:cs typeface="Times New Roman"/>
              <a:sym typeface="Times New Roman"/>
            </a:endParaRPr>
          </a:p>
        </p:txBody>
      </p:sp>
      <p:sp>
        <p:nvSpPr>
          <p:cNvPr id="1099" name="Google Shape;1099;g112e72643bf_0_52"/>
          <p:cNvSpPr txBox="1"/>
          <p:nvPr/>
        </p:nvSpPr>
        <p:spPr>
          <a:xfrm>
            <a:off x="663056" y="5906532"/>
            <a:ext cx="6488100" cy="73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The most important thing is to locate the users, not only in the neighborhood (which has already been done before), but also to know where they will have to go for the Service-Learning service.</a:t>
            </a:r>
            <a:endParaRPr sz="1400" b="0" i="0" u="none" strike="noStrike" cap="none">
              <a:solidFill>
                <a:schemeClr val="dk1"/>
              </a:solidFill>
              <a:latin typeface="Times New Roman"/>
              <a:ea typeface="Times New Roman"/>
              <a:cs typeface="Times New Roman"/>
              <a:sym typeface="Times New Roman"/>
            </a:endParaRPr>
          </a:p>
        </p:txBody>
      </p:sp>
      <p:sp>
        <p:nvSpPr>
          <p:cNvPr id="1100" name="Google Shape;1100;g112e72643bf_0_52"/>
          <p:cNvSpPr txBox="1"/>
          <p:nvPr/>
        </p:nvSpPr>
        <p:spPr>
          <a:xfrm>
            <a:off x="635623" y="555844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101" name="Google Shape;1101;g112e72643bf_0_52"/>
          <p:cNvSpPr/>
          <p:nvPr/>
        </p:nvSpPr>
        <p:spPr>
          <a:xfrm>
            <a:off x="737931" y="5329482"/>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g112e72643bf_0_78"/>
          <p:cNvSpPr/>
          <p:nvPr/>
        </p:nvSpPr>
        <p:spPr>
          <a:xfrm rot="10800000">
            <a:off x="78369"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1107" name="Google Shape;1107;g112e72643bf_0_7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108" name="Google Shape;1108;g112e72643bf_0_7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109" name="Google Shape;1109;g112e72643bf_0_7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1110" name="Google Shape;1110;g112e72643bf_0_7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111" name="Google Shape;1111;g112e72643bf_0_78"/>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112" name="Google Shape;1112;g112e72643bf_0_78"/>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3</a:t>
            </a:r>
            <a:endParaRPr sz="3200" b="0" i="0" u="none" strike="noStrike" cap="none">
              <a:solidFill>
                <a:srgbClr val="000000"/>
              </a:solidFill>
              <a:latin typeface="Times New Roman"/>
              <a:ea typeface="Times New Roman"/>
              <a:cs typeface="Times New Roman"/>
              <a:sym typeface="Times New Roman"/>
            </a:endParaRPr>
          </a:p>
        </p:txBody>
      </p:sp>
      <p:sp>
        <p:nvSpPr>
          <p:cNvPr id="1113" name="Google Shape;1113;g112e72643bf_0_78"/>
          <p:cNvSpPr txBox="1"/>
          <p:nvPr/>
        </p:nvSpPr>
        <p:spPr>
          <a:xfrm>
            <a:off x="723331" y="953998"/>
            <a:ext cx="4771800" cy="73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30200" algn="just" rtl="0">
              <a:lnSpc>
                <a:spcPct val="100000"/>
              </a:lnSpc>
              <a:spcBef>
                <a:spcPts val="0"/>
              </a:spcBef>
              <a:spcAft>
                <a:spcPts val="0"/>
              </a:spcAft>
              <a:buClr>
                <a:schemeClr val="dk1"/>
              </a:buClr>
              <a:buSzPts val="1600"/>
              <a:buFont typeface="Arial"/>
              <a:buChar char="●"/>
            </a:pPr>
            <a:r>
              <a:rPr lang="en-US" sz="1400" b="0" i="0" u="none" strike="noStrike" cap="none">
                <a:solidFill>
                  <a:schemeClr val="dk1"/>
                </a:solidFill>
                <a:latin typeface="Times New Roman"/>
                <a:ea typeface="Times New Roman"/>
                <a:cs typeface="Times New Roman"/>
                <a:sym typeface="Times New Roman"/>
              </a:rPr>
              <a:t>Analysis and mapping of nearby community stakeholders affected by the needs identified.</a:t>
            </a:r>
            <a:endParaRPr sz="1600" b="0" i="0" u="none" strike="noStrike" cap="none">
              <a:solidFill>
                <a:schemeClr val="dk1"/>
              </a:solidFill>
              <a:latin typeface="Times New Roman"/>
              <a:ea typeface="Times New Roman"/>
              <a:cs typeface="Times New Roman"/>
              <a:sym typeface="Times New Roman"/>
            </a:endParaRPr>
          </a:p>
        </p:txBody>
      </p:sp>
      <p:sp>
        <p:nvSpPr>
          <p:cNvPr id="1114" name="Google Shape;1114;g112e72643bf_0_78"/>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1115" name="Google Shape;1115;g112e72643bf_0_78"/>
          <p:cNvSpPr txBox="1"/>
          <p:nvPr/>
        </p:nvSpPr>
        <p:spPr>
          <a:xfrm>
            <a:off x="723322" y="1839125"/>
            <a:ext cx="49443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5: WHO?</a:t>
            </a:r>
            <a:endParaRPr sz="1400" b="0" i="0" u="none" strike="noStrike" cap="none">
              <a:solidFill>
                <a:srgbClr val="0070C0"/>
              </a:solidFill>
              <a:latin typeface="Times New Roman"/>
              <a:ea typeface="Times New Roman"/>
              <a:cs typeface="Times New Roman"/>
              <a:sym typeface="Times New Roman"/>
            </a:endParaRPr>
          </a:p>
        </p:txBody>
      </p:sp>
      <p:sp>
        <p:nvSpPr>
          <p:cNvPr id="1116" name="Google Shape;1116;g112e72643bf_0_78"/>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17" name="Google Shape;1117;g112e72643bf_0_78"/>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18" name="Google Shape;1118;g112e72643bf_0_78"/>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19" name="Google Shape;1119;g112e72643bf_0_78"/>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1120" name="Google Shape;1120;g112e72643bf_0_78"/>
          <p:cNvSpPr txBox="1"/>
          <p:nvPr/>
        </p:nvSpPr>
        <p:spPr>
          <a:xfrm>
            <a:off x="635623" y="2047886"/>
            <a:ext cx="5271300" cy="31845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Face to face</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a:t>
            </a:r>
            <a:endParaRPr sz="1400" b="0" i="0" u="none" strike="noStrike" cap="none">
              <a:solidFill>
                <a:schemeClr val="dk1"/>
              </a:solidFill>
              <a:latin typeface="Times New Roman"/>
              <a:ea typeface="Times New Roman"/>
              <a:cs typeface="Times New Roman"/>
              <a:sym typeface="Times New Roman"/>
            </a:endParaRPr>
          </a:p>
          <a:p>
            <a:pPr marL="45720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Who will we have to talk to in order to carry out our Service Learning work?</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We will have to name the people or professions of the people who work or are in the points we have previously mentioned in order to work on our Service Learning project.</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121" name="Google Shape;1121;g112e72643bf_0_78"/>
          <p:cNvSpPr/>
          <p:nvPr/>
        </p:nvSpPr>
        <p:spPr>
          <a:xfrm>
            <a:off x="5911850" y="1837129"/>
            <a:ext cx="45691" cy="330111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22" name="Google Shape;1122;g112e72643bf_0_78"/>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 MINUTES</a:t>
            </a:r>
            <a:endParaRPr sz="1400" b="0" i="0" u="none" strike="noStrike" cap="none">
              <a:solidFill>
                <a:schemeClr val="dk1"/>
              </a:solidFill>
              <a:latin typeface="Calibri"/>
              <a:ea typeface="Calibri"/>
              <a:cs typeface="Calibri"/>
              <a:sym typeface="Calibri"/>
            </a:endParaRPr>
          </a:p>
        </p:txBody>
      </p:sp>
      <p:sp>
        <p:nvSpPr>
          <p:cNvPr id="1123" name="Google Shape;1123;g112e72643bf_0_78"/>
          <p:cNvSpPr/>
          <p:nvPr/>
        </p:nvSpPr>
        <p:spPr>
          <a:xfrm>
            <a:off x="737935" y="7028112"/>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24" name="Google Shape;1124;g112e72643bf_0_78"/>
          <p:cNvSpPr txBox="1"/>
          <p:nvPr/>
        </p:nvSpPr>
        <p:spPr>
          <a:xfrm>
            <a:off x="635636" y="736006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125" name="Google Shape;1125;g112e72643bf_0_78"/>
          <p:cNvSpPr txBox="1"/>
          <p:nvPr/>
        </p:nvSpPr>
        <p:spPr>
          <a:xfrm>
            <a:off x="663039" y="7914175"/>
            <a:ext cx="64881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PPT1_ GUIDE TO TA3</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Specific training sheets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Photos taken in the outdoor</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markers</a:t>
            </a:r>
            <a:endParaRPr sz="1400" b="0" i="0" u="none" strike="noStrike" cap="none">
              <a:solidFill>
                <a:schemeClr val="dk1"/>
              </a:solidFill>
              <a:latin typeface="Times New Roman"/>
              <a:ea typeface="Times New Roman"/>
              <a:cs typeface="Times New Roman"/>
              <a:sym typeface="Times New Roman"/>
            </a:endParaRPr>
          </a:p>
        </p:txBody>
      </p:sp>
      <p:sp>
        <p:nvSpPr>
          <p:cNvPr id="1126" name="Google Shape;1126;g112e72643bf_0_78"/>
          <p:cNvSpPr txBox="1"/>
          <p:nvPr/>
        </p:nvSpPr>
        <p:spPr>
          <a:xfrm>
            <a:off x="663056" y="5906532"/>
            <a:ext cx="6488100" cy="523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Make a list of possible people we think we will need to talk to. For example, in a sports hall: a caretaker, a teacher, a group of students, etc.</a:t>
            </a:r>
            <a:endParaRPr sz="1400" b="0" i="0" u="none" strike="noStrike" cap="none">
              <a:solidFill>
                <a:schemeClr val="dk1"/>
              </a:solidFill>
              <a:latin typeface="Times New Roman"/>
              <a:ea typeface="Times New Roman"/>
              <a:cs typeface="Times New Roman"/>
              <a:sym typeface="Times New Roman"/>
            </a:endParaRPr>
          </a:p>
        </p:txBody>
      </p:sp>
      <p:sp>
        <p:nvSpPr>
          <p:cNvPr id="1127" name="Google Shape;1127;g112e72643bf_0_78"/>
          <p:cNvSpPr txBox="1"/>
          <p:nvPr/>
        </p:nvSpPr>
        <p:spPr>
          <a:xfrm>
            <a:off x="635623" y="555844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128" name="Google Shape;1128;g112e72643bf_0_78"/>
          <p:cNvSpPr/>
          <p:nvPr/>
        </p:nvSpPr>
        <p:spPr>
          <a:xfrm>
            <a:off x="737931" y="5329482"/>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g112e72643bf_0_104"/>
          <p:cNvSpPr/>
          <p:nvPr/>
        </p:nvSpPr>
        <p:spPr>
          <a:xfrm rot="10800000">
            <a:off x="78368" y="773129"/>
            <a:ext cx="517989" cy="872255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pic>
        <p:nvPicPr>
          <p:cNvPr id="1134" name="Google Shape;1134;g112e72643bf_0_104"/>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135" name="Google Shape;1135;g112e72643bf_0_104"/>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136" name="Google Shape;1136;g112e72643bf_0_104"/>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1137" name="Google Shape;1137;g112e72643bf_0_104"/>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138" name="Google Shape;1138;g112e72643bf_0_104"/>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139" name="Google Shape;1139;g112e72643bf_0_104"/>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4</a:t>
            </a:r>
            <a:endParaRPr sz="3200" b="0" i="0" u="none" strike="noStrike" cap="none">
              <a:solidFill>
                <a:srgbClr val="000000"/>
              </a:solidFill>
              <a:latin typeface="Times New Roman"/>
              <a:ea typeface="Times New Roman"/>
              <a:cs typeface="Times New Roman"/>
              <a:sym typeface="Times New Roman"/>
            </a:endParaRPr>
          </a:p>
        </p:txBody>
      </p:sp>
      <p:sp>
        <p:nvSpPr>
          <p:cNvPr id="1140" name="Google Shape;1140;g112e72643bf_0_104"/>
          <p:cNvSpPr txBox="1"/>
          <p:nvPr/>
        </p:nvSpPr>
        <p:spPr>
          <a:xfrm>
            <a:off x="723331" y="953998"/>
            <a:ext cx="4771800" cy="5217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600"/>
              <a:buFont typeface="Arial"/>
              <a:buChar char="●"/>
            </a:pPr>
            <a:r>
              <a:rPr lang="en-US" sz="1400" b="0" i="0" u="none" strike="noStrike" cap="none">
                <a:solidFill>
                  <a:schemeClr val="dk1"/>
                </a:solidFill>
                <a:latin typeface="Times New Roman"/>
                <a:ea typeface="Times New Roman"/>
                <a:cs typeface="Times New Roman"/>
                <a:sym typeface="Times New Roman"/>
              </a:rPr>
              <a:t>GD AND PA: Detect stakeholders that can solve needs found</a:t>
            </a:r>
            <a:r>
              <a:rPr lang="en-US" sz="1000" b="0" i="0" u="none" strike="noStrike" cap="none">
                <a:solidFill>
                  <a:schemeClr val="dk1"/>
                </a:solidFill>
                <a:latin typeface="Calibri"/>
                <a:ea typeface="Calibri"/>
                <a:cs typeface="Calibri"/>
                <a:sym typeface="Calibri"/>
              </a:rPr>
              <a:t>.</a:t>
            </a:r>
            <a:endParaRPr sz="1600" b="0" i="0" u="none" strike="noStrike" cap="none">
              <a:solidFill>
                <a:schemeClr val="dk1"/>
              </a:solidFill>
              <a:latin typeface="Times New Roman"/>
              <a:ea typeface="Times New Roman"/>
              <a:cs typeface="Times New Roman"/>
              <a:sym typeface="Times New Roman"/>
            </a:endParaRPr>
          </a:p>
        </p:txBody>
      </p:sp>
      <p:sp>
        <p:nvSpPr>
          <p:cNvPr id="1141" name="Google Shape;1141;g112e72643bf_0_104"/>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1142" name="Google Shape;1142;g112e72643bf_0_104"/>
          <p:cNvSpPr txBox="1"/>
          <p:nvPr/>
        </p:nvSpPr>
        <p:spPr>
          <a:xfrm>
            <a:off x="723331" y="183911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1: OPENING</a:t>
            </a:r>
            <a:endParaRPr sz="1400" b="0" i="0" u="none" strike="noStrike" cap="none">
              <a:solidFill>
                <a:srgbClr val="0070C0"/>
              </a:solidFill>
              <a:latin typeface="Times New Roman"/>
              <a:ea typeface="Times New Roman"/>
              <a:cs typeface="Times New Roman"/>
              <a:sym typeface="Times New Roman"/>
            </a:endParaRPr>
          </a:p>
        </p:txBody>
      </p:sp>
      <p:sp>
        <p:nvSpPr>
          <p:cNvPr id="1143" name="Google Shape;1143;g112e72643bf_0_104"/>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44" name="Google Shape;1144;g112e72643bf_0_104"/>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45" name="Google Shape;1145;g112e72643bf_0_104"/>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46" name="Google Shape;1146;g112e72643bf_0_104"/>
          <p:cNvSpPr txBox="1"/>
          <p:nvPr/>
        </p:nvSpPr>
        <p:spPr>
          <a:xfrm>
            <a:off x="6099274" y="1300700"/>
            <a:ext cx="1044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HOURS</a:t>
            </a:r>
            <a:endParaRPr sz="1400" b="0" i="0" u="none" strike="noStrike" cap="none">
              <a:solidFill>
                <a:schemeClr val="dk1"/>
              </a:solidFill>
              <a:latin typeface="Calibri"/>
              <a:ea typeface="Calibri"/>
              <a:cs typeface="Calibri"/>
              <a:sym typeface="Calibri"/>
            </a:endParaRPr>
          </a:p>
        </p:txBody>
      </p:sp>
      <p:sp>
        <p:nvSpPr>
          <p:cNvPr id="1147" name="Google Shape;1147;g112e72643bf_0_104"/>
          <p:cNvSpPr txBox="1"/>
          <p:nvPr/>
        </p:nvSpPr>
        <p:spPr>
          <a:xfrm>
            <a:off x="635623" y="2047886"/>
            <a:ext cx="5271300" cy="21222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We can combine both types of session but preferably face to face sessions if the covid19 allow us:</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F2F</a:t>
            </a:r>
            <a:r>
              <a:rPr lang="en-US" sz="10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Continuity of the past action and explanation of what we are going to do during the day. </a:t>
            </a:r>
            <a:endParaRPr sz="1400" b="0" i="0" u="none" strike="noStrike" cap="none">
              <a:solidFill>
                <a:schemeClr val="dk1"/>
              </a:solidFill>
              <a:latin typeface="Times New Roman"/>
              <a:ea typeface="Times New Roman"/>
              <a:cs typeface="Times New Roman"/>
              <a:sym typeface="Times New Roman"/>
            </a:endParaRPr>
          </a:p>
        </p:txBody>
      </p:sp>
      <p:sp>
        <p:nvSpPr>
          <p:cNvPr id="1148" name="Google Shape;1148;g112e72643bf_0_104"/>
          <p:cNvSpPr/>
          <p:nvPr/>
        </p:nvSpPr>
        <p:spPr>
          <a:xfrm>
            <a:off x="5911850" y="1837130"/>
            <a:ext cx="45691" cy="246660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49" name="Google Shape;1149;g112e72643bf_0_104"/>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1150" name="Google Shape;1150;g112e72643bf_0_104"/>
          <p:cNvSpPr/>
          <p:nvPr/>
        </p:nvSpPr>
        <p:spPr>
          <a:xfrm>
            <a:off x="1168801" y="6013264"/>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51" name="Google Shape;1151;g112e72643bf_0_104"/>
          <p:cNvSpPr txBox="1"/>
          <p:nvPr/>
        </p:nvSpPr>
        <p:spPr>
          <a:xfrm>
            <a:off x="723330" y="613594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152" name="Google Shape;1152;g112e72643bf_0_104"/>
          <p:cNvSpPr txBox="1"/>
          <p:nvPr/>
        </p:nvSpPr>
        <p:spPr>
          <a:xfrm>
            <a:off x="675067" y="6343397"/>
            <a:ext cx="6488100" cy="3078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g112e72643bf_0_104"/>
          <p:cNvSpPr/>
          <p:nvPr/>
        </p:nvSpPr>
        <p:spPr>
          <a:xfrm>
            <a:off x="1102148" y="4438885"/>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54" name="Google Shape;1154;g112e72643bf_0_104"/>
          <p:cNvSpPr txBox="1"/>
          <p:nvPr/>
        </p:nvSpPr>
        <p:spPr>
          <a:xfrm>
            <a:off x="686370" y="4528296"/>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155" name="Google Shape;1155;g112e72643bf_0_104"/>
          <p:cNvSpPr txBox="1"/>
          <p:nvPr/>
        </p:nvSpPr>
        <p:spPr>
          <a:xfrm>
            <a:off x="686370" y="4764364"/>
            <a:ext cx="6488100" cy="73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The most important objective is that users are able to remember what they did in the previous session and what they are going to do and why they are going to do it during the day.</a:t>
            </a:r>
            <a:endParaRPr sz="1400" b="0" i="0" u="none" strike="noStrike" cap="none">
              <a:solidFill>
                <a:schemeClr val="dk1"/>
              </a:solidFill>
              <a:latin typeface="Times New Roman"/>
              <a:ea typeface="Times New Roman"/>
              <a:cs typeface="Times New Roman"/>
              <a:sym typeface="Times New Roman"/>
            </a:endParaRPr>
          </a:p>
        </p:txBody>
      </p:sp>
      <p:sp>
        <p:nvSpPr>
          <p:cNvPr id="1156" name="Google Shape;1156;g112e72643bf_0_104"/>
          <p:cNvSpPr/>
          <p:nvPr/>
        </p:nvSpPr>
        <p:spPr>
          <a:xfrm>
            <a:off x="1190381" y="6922661"/>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g112e72643bf_0_158"/>
          <p:cNvSpPr/>
          <p:nvPr/>
        </p:nvSpPr>
        <p:spPr>
          <a:xfrm rot="10800000">
            <a:off x="78368" y="773129"/>
            <a:ext cx="517989" cy="872255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pic>
        <p:nvPicPr>
          <p:cNvPr id="1162" name="Google Shape;1162;g112e72643bf_0_15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163" name="Google Shape;1163;g112e72643bf_0_15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164" name="Google Shape;1164;g112e72643bf_0_15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1165" name="Google Shape;1165;g112e72643bf_0_15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166" name="Google Shape;1166;g112e72643bf_0_158"/>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167" name="Google Shape;1167;g112e72643bf_0_158"/>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4</a:t>
            </a:r>
            <a:endParaRPr sz="3200" b="0" i="0" u="none" strike="noStrike" cap="none">
              <a:solidFill>
                <a:srgbClr val="000000"/>
              </a:solidFill>
              <a:latin typeface="Times New Roman"/>
              <a:ea typeface="Times New Roman"/>
              <a:cs typeface="Times New Roman"/>
              <a:sym typeface="Times New Roman"/>
            </a:endParaRPr>
          </a:p>
        </p:txBody>
      </p:sp>
      <p:sp>
        <p:nvSpPr>
          <p:cNvPr id="1168" name="Google Shape;1168;g112e72643bf_0_158"/>
          <p:cNvSpPr txBox="1"/>
          <p:nvPr/>
        </p:nvSpPr>
        <p:spPr>
          <a:xfrm>
            <a:off x="723331" y="953998"/>
            <a:ext cx="4771800" cy="5217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600"/>
              <a:buFont typeface="Arial"/>
              <a:buChar char="●"/>
            </a:pPr>
            <a:r>
              <a:rPr lang="en-US" sz="1400" b="0" i="0" u="none" strike="noStrike" cap="none">
                <a:solidFill>
                  <a:schemeClr val="dk1"/>
                </a:solidFill>
                <a:latin typeface="Times New Roman"/>
                <a:ea typeface="Times New Roman"/>
                <a:cs typeface="Times New Roman"/>
                <a:sym typeface="Times New Roman"/>
              </a:rPr>
              <a:t>GD AND PA: Detect stakeholders that can solve needs found</a:t>
            </a:r>
            <a:r>
              <a:rPr lang="en-US" sz="1000" b="0" i="0" u="none" strike="noStrike" cap="none">
                <a:solidFill>
                  <a:schemeClr val="dk1"/>
                </a:solidFill>
                <a:latin typeface="Calibri"/>
                <a:ea typeface="Calibri"/>
                <a:cs typeface="Calibri"/>
                <a:sym typeface="Calibri"/>
              </a:rPr>
              <a:t>.</a:t>
            </a:r>
            <a:endParaRPr sz="1600" b="0" i="0" u="none" strike="noStrike" cap="none">
              <a:solidFill>
                <a:schemeClr val="dk1"/>
              </a:solidFill>
              <a:latin typeface="Times New Roman"/>
              <a:ea typeface="Times New Roman"/>
              <a:cs typeface="Times New Roman"/>
              <a:sym typeface="Times New Roman"/>
            </a:endParaRPr>
          </a:p>
        </p:txBody>
      </p:sp>
      <p:sp>
        <p:nvSpPr>
          <p:cNvPr id="1169" name="Google Shape;1169;g112e72643bf_0_158"/>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1170" name="Google Shape;1170;g112e72643bf_0_158"/>
          <p:cNvSpPr txBox="1"/>
          <p:nvPr/>
        </p:nvSpPr>
        <p:spPr>
          <a:xfrm>
            <a:off x="723322" y="1839125"/>
            <a:ext cx="49224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2: WHO WILL PARTICIPATE?</a:t>
            </a:r>
            <a:endParaRPr sz="1400" b="0" i="0" u="none" strike="noStrike" cap="none">
              <a:solidFill>
                <a:srgbClr val="0070C0"/>
              </a:solidFill>
              <a:latin typeface="Times New Roman"/>
              <a:ea typeface="Times New Roman"/>
              <a:cs typeface="Times New Roman"/>
              <a:sym typeface="Times New Roman"/>
            </a:endParaRPr>
          </a:p>
        </p:txBody>
      </p:sp>
      <p:sp>
        <p:nvSpPr>
          <p:cNvPr id="1171" name="Google Shape;1171;g112e72643bf_0_158"/>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72" name="Google Shape;1172;g112e72643bf_0_158"/>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73" name="Google Shape;1173;g112e72643bf_0_158"/>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74" name="Google Shape;1174;g112e72643bf_0_158"/>
          <p:cNvSpPr txBox="1"/>
          <p:nvPr/>
        </p:nvSpPr>
        <p:spPr>
          <a:xfrm>
            <a:off x="6099274" y="1300700"/>
            <a:ext cx="99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HOURS</a:t>
            </a:r>
            <a:endParaRPr sz="1400" b="0" i="0" u="none" strike="noStrike" cap="none">
              <a:solidFill>
                <a:schemeClr val="dk1"/>
              </a:solidFill>
              <a:latin typeface="Calibri"/>
              <a:ea typeface="Calibri"/>
              <a:cs typeface="Calibri"/>
              <a:sym typeface="Calibri"/>
            </a:endParaRPr>
          </a:p>
        </p:txBody>
      </p:sp>
      <p:sp>
        <p:nvSpPr>
          <p:cNvPr id="1175" name="Google Shape;1175;g112e72643bf_0_158"/>
          <p:cNvSpPr txBox="1"/>
          <p:nvPr/>
        </p:nvSpPr>
        <p:spPr>
          <a:xfrm>
            <a:off x="635623" y="2047886"/>
            <a:ext cx="5271300" cy="28140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We can combine both types of session but preferably face to face sessions if the covid19 allow us:</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F2F</a:t>
            </a:r>
            <a:r>
              <a:rPr lang="en-US" sz="10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We collect the list of people who are going to participate in the project from the previous session and we try to expand it with people from our organization, family members, etc. At the end of the session, we will have ALL THE PEOPLE INVOLVED and separated by groups (family members, professionals, etc.).</a:t>
            </a:r>
            <a:endParaRPr sz="1400" b="0" i="0" u="none" strike="noStrike" cap="none">
              <a:solidFill>
                <a:schemeClr val="dk1"/>
              </a:solidFill>
              <a:latin typeface="Times New Roman"/>
              <a:ea typeface="Times New Roman"/>
              <a:cs typeface="Times New Roman"/>
              <a:sym typeface="Times New Roman"/>
            </a:endParaRPr>
          </a:p>
        </p:txBody>
      </p:sp>
      <p:sp>
        <p:nvSpPr>
          <p:cNvPr id="1176" name="Google Shape;1176;g112e72643bf_0_158"/>
          <p:cNvSpPr/>
          <p:nvPr/>
        </p:nvSpPr>
        <p:spPr>
          <a:xfrm>
            <a:off x="5911850" y="1837130"/>
            <a:ext cx="45691" cy="246660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77" name="Google Shape;1177;g112e72643bf_0_158"/>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 MINUTES</a:t>
            </a:r>
            <a:endParaRPr sz="1400" b="0" i="0" u="none" strike="noStrike" cap="none">
              <a:solidFill>
                <a:schemeClr val="dk1"/>
              </a:solidFill>
              <a:latin typeface="Calibri"/>
              <a:ea typeface="Calibri"/>
              <a:cs typeface="Calibri"/>
              <a:sym typeface="Calibri"/>
            </a:endParaRPr>
          </a:p>
        </p:txBody>
      </p:sp>
      <p:sp>
        <p:nvSpPr>
          <p:cNvPr id="1178" name="Google Shape;1178;g112e72643bf_0_158"/>
          <p:cNvSpPr/>
          <p:nvPr/>
        </p:nvSpPr>
        <p:spPr>
          <a:xfrm>
            <a:off x="1102151" y="6594164"/>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79" name="Google Shape;1179;g112e72643bf_0_158"/>
          <p:cNvSpPr txBox="1"/>
          <p:nvPr/>
        </p:nvSpPr>
        <p:spPr>
          <a:xfrm>
            <a:off x="723330" y="6816609"/>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180" name="Google Shape;1180;g112e72643bf_0_158"/>
          <p:cNvSpPr txBox="1"/>
          <p:nvPr/>
        </p:nvSpPr>
        <p:spPr>
          <a:xfrm>
            <a:off x="674867" y="7132647"/>
            <a:ext cx="64881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PPT1_ GUIDE TO TA3</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Material from the previous session </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Markers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White paper</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office supplies</a:t>
            </a:r>
            <a:endParaRPr sz="1400" b="0" i="0" u="none" strike="noStrike" cap="none">
              <a:solidFill>
                <a:srgbClr val="000000"/>
              </a:solidFill>
              <a:latin typeface="Arial"/>
              <a:ea typeface="Arial"/>
              <a:cs typeface="Arial"/>
              <a:sym typeface="Arial"/>
            </a:endParaRPr>
          </a:p>
        </p:txBody>
      </p:sp>
      <p:sp>
        <p:nvSpPr>
          <p:cNvPr id="1181" name="Google Shape;1181;g112e72643bf_0_158"/>
          <p:cNvSpPr/>
          <p:nvPr/>
        </p:nvSpPr>
        <p:spPr>
          <a:xfrm>
            <a:off x="955748" y="5104848"/>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182" name="Google Shape;1182;g112e72643bf_0_158"/>
          <p:cNvSpPr txBox="1"/>
          <p:nvPr/>
        </p:nvSpPr>
        <p:spPr>
          <a:xfrm>
            <a:off x="663045" y="535032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183" name="Google Shape;1183;g112e72643bf_0_158"/>
          <p:cNvSpPr txBox="1"/>
          <p:nvPr/>
        </p:nvSpPr>
        <p:spPr>
          <a:xfrm>
            <a:off x="674870" y="5777489"/>
            <a:ext cx="6488100" cy="73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We have to put the users in a situation and try to get them to imagine who they would like to talk to or even who they would like to talk to and think could help (an actor, an influencer, etc.).</a:t>
            </a:r>
            <a:endParaRPr sz="1400" b="0" i="0" u="none" strike="noStrike" cap="none">
              <a:solidFill>
                <a:schemeClr val="dk1"/>
              </a:solidFill>
              <a:latin typeface="Times New Roman"/>
              <a:ea typeface="Times New Roman"/>
              <a:cs typeface="Times New Roman"/>
              <a:sym typeface="Times New Roman"/>
            </a:endParaRPr>
          </a:p>
        </p:txBody>
      </p:sp>
      <p:sp>
        <p:nvSpPr>
          <p:cNvPr id="1184" name="Google Shape;1184;g112e72643bf_0_158"/>
          <p:cNvSpPr/>
          <p:nvPr/>
        </p:nvSpPr>
        <p:spPr>
          <a:xfrm>
            <a:off x="1300431" y="8749461"/>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g112e72643bf_0_185"/>
          <p:cNvSpPr/>
          <p:nvPr/>
        </p:nvSpPr>
        <p:spPr>
          <a:xfrm rot="10800000">
            <a:off x="78368" y="773129"/>
            <a:ext cx="517989" cy="872255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pic>
        <p:nvPicPr>
          <p:cNvPr id="1190" name="Google Shape;1190;g112e72643bf_0_185"/>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191" name="Google Shape;1191;g112e72643bf_0_185"/>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192" name="Google Shape;1192;g112e72643bf_0_185"/>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1193" name="Google Shape;1193;g112e72643bf_0_185"/>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194" name="Google Shape;1194;g112e72643bf_0_185"/>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195" name="Google Shape;1195;g112e72643bf_0_185"/>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4</a:t>
            </a:r>
            <a:endParaRPr sz="3200" b="0" i="0" u="none" strike="noStrike" cap="none">
              <a:solidFill>
                <a:srgbClr val="000000"/>
              </a:solidFill>
              <a:latin typeface="Times New Roman"/>
              <a:ea typeface="Times New Roman"/>
              <a:cs typeface="Times New Roman"/>
              <a:sym typeface="Times New Roman"/>
            </a:endParaRPr>
          </a:p>
        </p:txBody>
      </p:sp>
      <p:sp>
        <p:nvSpPr>
          <p:cNvPr id="1196" name="Google Shape;1196;g112e72643bf_0_185"/>
          <p:cNvSpPr txBox="1"/>
          <p:nvPr/>
        </p:nvSpPr>
        <p:spPr>
          <a:xfrm>
            <a:off x="723331" y="953998"/>
            <a:ext cx="4771800" cy="5217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1600"/>
              <a:buFont typeface="Arial"/>
              <a:buChar char="●"/>
            </a:pPr>
            <a:r>
              <a:rPr lang="en-US" sz="1400" b="0" i="0" u="none" strike="noStrike" cap="none">
                <a:solidFill>
                  <a:schemeClr val="dk1"/>
                </a:solidFill>
                <a:latin typeface="Times New Roman"/>
                <a:ea typeface="Times New Roman"/>
                <a:cs typeface="Times New Roman"/>
                <a:sym typeface="Times New Roman"/>
              </a:rPr>
              <a:t>GD AND PA: Detect stakeholders that can solve needs found</a:t>
            </a:r>
            <a:r>
              <a:rPr lang="en-US" sz="1000" b="0" i="0" u="none" strike="noStrike" cap="none">
                <a:solidFill>
                  <a:schemeClr val="dk1"/>
                </a:solidFill>
                <a:latin typeface="Calibri"/>
                <a:ea typeface="Calibri"/>
                <a:cs typeface="Calibri"/>
                <a:sym typeface="Calibri"/>
              </a:rPr>
              <a:t>.</a:t>
            </a:r>
            <a:endParaRPr sz="1600" b="0" i="0" u="none" strike="noStrike" cap="none">
              <a:solidFill>
                <a:schemeClr val="dk1"/>
              </a:solidFill>
              <a:latin typeface="Times New Roman"/>
              <a:ea typeface="Times New Roman"/>
              <a:cs typeface="Times New Roman"/>
              <a:sym typeface="Times New Roman"/>
            </a:endParaRPr>
          </a:p>
        </p:txBody>
      </p:sp>
      <p:sp>
        <p:nvSpPr>
          <p:cNvPr id="1197" name="Google Shape;1197;g112e72643bf_0_185"/>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1198" name="Google Shape;1198;g112e72643bf_0_185"/>
          <p:cNvSpPr txBox="1"/>
          <p:nvPr/>
        </p:nvSpPr>
        <p:spPr>
          <a:xfrm>
            <a:off x="723322" y="1839125"/>
            <a:ext cx="4922400" cy="4581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3: HOW WILL THEY PARTICIPATE?</a:t>
            </a:r>
            <a:endParaRPr sz="1400" b="0" i="0" u="none" strike="noStrike" cap="none">
              <a:solidFill>
                <a:srgbClr val="0070C0"/>
              </a:solidFill>
              <a:latin typeface="Times New Roman"/>
              <a:ea typeface="Times New Roman"/>
              <a:cs typeface="Times New Roman"/>
              <a:sym typeface="Times New Roman"/>
            </a:endParaRPr>
          </a:p>
        </p:txBody>
      </p:sp>
      <p:sp>
        <p:nvSpPr>
          <p:cNvPr id="1199" name="Google Shape;1199;g112e72643bf_0_185"/>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200" name="Google Shape;1200;g112e72643bf_0_185"/>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201" name="Google Shape;1201;g112e72643bf_0_185"/>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202" name="Google Shape;1202;g112e72643bf_0_185"/>
          <p:cNvSpPr txBox="1"/>
          <p:nvPr/>
        </p:nvSpPr>
        <p:spPr>
          <a:xfrm>
            <a:off x="6099281" y="1300696"/>
            <a:ext cx="879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HOURS</a:t>
            </a:r>
            <a:endParaRPr sz="1400" b="0" i="0" u="none" strike="noStrike" cap="none">
              <a:solidFill>
                <a:schemeClr val="dk1"/>
              </a:solidFill>
              <a:latin typeface="Calibri"/>
              <a:ea typeface="Calibri"/>
              <a:cs typeface="Calibri"/>
              <a:sym typeface="Calibri"/>
            </a:endParaRPr>
          </a:p>
        </p:txBody>
      </p:sp>
      <p:sp>
        <p:nvSpPr>
          <p:cNvPr id="1203" name="Google Shape;1203;g112e72643bf_0_185"/>
          <p:cNvSpPr txBox="1"/>
          <p:nvPr/>
        </p:nvSpPr>
        <p:spPr>
          <a:xfrm>
            <a:off x="618448" y="2291523"/>
            <a:ext cx="5271300" cy="21222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Methodology</a:t>
            </a:r>
            <a:r>
              <a:rPr lang="en-US" sz="1400" b="0" i="0" u="none" strike="noStrike" cap="none">
                <a:solidFill>
                  <a:schemeClr val="dk1"/>
                </a:solidFill>
                <a:latin typeface="Times New Roman"/>
                <a:ea typeface="Times New Roman"/>
                <a:cs typeface="Times New Roman"/>
                <a:sym typeface="Times New Roman"/>
              </a:rPr>
              <a:t> chosen for this Training Session: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We can combine both types of session but preferably face to face sessions if the covid19 allow us:</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Online Synchronous </a:t>
            </a:r>
            <a:endParaRPr sz="1400" b="0" i="0" u="none" strike="noStrike" cap="none">
              <a:solidFill>
                <a:schemeClr val="dk1"/>
              </a:solidFill>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400"/>
              <a:buFont typeface="Arial"/>
              <a:buChar char="●"/>
            </a:pPr>
            <a:r>
              <a:rPr lang="en-US" sz="1400" b="0" i="0" u="none" strike="noStrike" cap="none">
                <a:solidFill>
                  <a:schemeClr val="dk1"/>
                </a:solidFill>
                <a:latin typeface="Times New Roman"/>
                <a:ea typeface="Times New Roman"/>
                <a:cs typeface="Times New Roman"/>
                <a:sym typeface="Times New Roman"/>
              </a:rPr>
              <a:t>F2F</a:t>
            </a:r>
            <a:r>
              <a:rPr lang="en-US" sz="10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Description:</a:t>
            </a: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Develop ideas on how we think the people involved in the project will be able to help us.</a:t>
            </a:r>
            <a:endParaRPr sz="1400" b="0" i="0" u="none" strike="noStrike" cap="none">
              <a:solidFill>
                <a:schemeClr val="dk1"/>
              </a:solidFill>
              <a:latin typeface="Times New Roman"/>
              <a:ea typeface="Times New Roman"/>
              <a:cs typeface="Times New Roman"/>
              <a:sym typeface="Times New Roman"/>
            </a:endParaRPr>
          </a:p>
        </p:txBody>
      </p:sp>
      <p:sp>
        <p:nvSpPr>
          <p:cNvPr id="1204" name="Google Shape;1204;g112e72643bf_0_185"/>
          <p:cNvSpPr/>
          <p:nvPr/>
        </p:nvSpPr>
        <p:spPr>
          <a:xfrm>
            <a:off x="5911850" y="1837130"/>
            <a:ext cx="45691" cy="246660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205" name="Google Shape;1205;g112e72643bf_0_185"/>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45 MINUTES</a:t>
            </a:r>
            <a:endParaRPr sz="1400" b="0" i="0" u="none" strike="noStrike" cap="none">
              <a:solidFill>
                <a:schemeClr val="dk1"/>
              </a:solidFill>
              <a:latin typeface="Calibri"/>
              <a:ea typeface="Calibri"/>
              <a:cs typeface="Calibri"/>
              <a:sym typeface="Calibri"/>
            </a:endParaRPr>
          </a:p>
        </p:txBody>
      </p:sp>
      <p:sp>
        <p:nvSpPr>
          <p:cNvPr id="1206" name="Google Shape;1206;g112e72643bf_0_185"/>
          <p:cNvSpPr/>
          <p:nvPr/>
        </p:nvSpPr>
        <p:spPr>
          <a:xfrm>
            <a:off x="1102151" y="6594164"/>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207" name="Google Shape;1207;g112e72643bf_0_185"/>
          <p:cNvSpPr txBox="1"/>
          <p:nvPr/>
        </p:nvSpPr>
        <p:spPr>
          <a:xfrm>
            <a:off x="723330" y="6816609"/>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208" name="Google Shape;1208;g112e72643bf_0_185"/>
          <p:cNvSpPr txBox="1"/>
          <p:nvPr/>
        </p:nvSpPr>
        <p:spPr>
          <a:xfrm>
            <a:off x="674867" y="7132647"/>
            <a:ext cx="64881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PPT1_ GUIDE TO TA3</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brainstorming or Reflection tools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Markers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White paper</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office supplies</a:t>
            </a:r>
            <a:endParaRPr sz="1400" b="0" i="0" u="none" strike="noStrike" cap="none">
              <a:solidFill>
                <a:schemeClr val="dk1"/>
              </a:solidFill>
              <a:latin typeface="Times New Roman"/>
              <a:ea typeface="Times New Roman"/>
              <a:cs typeface="Times New Roman"/>
              <a:sym typeface="Times New Roman"/>
            </a:endParaRPr>
          </a:p>
        </p:txBody>
      </p:sp>
      <p:sp>
        <p:nvSpPr>
          <p:cNvPr id="1209" name="Google Shape;1209;g112e72643bf_0_185"/>
          <p:cNvSpPr/>
          <p:nvPr/>
        </p:nvSpPr>
        <p:spPr>
          <a:xfrm>
            <a:off x="955748" y="5205085"/>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210" name="Google Shape;1210;g112e72643bf_0_185"/>
          <p:cNvSpPr txBox="1"/>
          <p:nvPr/>
        </p:nvSpPr>
        <p:spPr>
          <a:xfrm>
            <a:off x="663045" y="535032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211" name="Google Shape;1211;g112e72643bf_0_185"/>
          <p:cNvSpPr txBox="1"/>
          <p:nvPr/>
        </p:nvSpPr>
        <p:spPr>
          <a:xfrm>
            <a:off x="674870" y="5777489"/>
            <a:ext cx="6488100" cy="738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Times New Roman"/>
                <a:ea typeface="Times New Roman"/>
                <a:cs typeface="Times New Roman"/>
                <a:sym typeface="Times New Roman"/>
              </a:rPr>
              <a:t>Let them imagine and say what they want, as their input will be very important for the development of the project. In addition, they will guide and give us a clue as to what they intend to do.</a:t>
            </a:r>
            <a:endParaRPr sz="1400" b="0" i="0" u="none" strike="noStrike" cap="none">
              <a:solidFill>
                <a:schemeClr val="dk1"/>
              </a:solidFill>
              <a:latin typeface="Times New Roman"/>
              <a:ea typeface="Times New Roman"/>
              <a:cs typeface="Times New Roman"/>
              <a:sym typeface="Times New Roman"/>
            </a:endParaRPr>
          </a:p>
        </p:txBody>
      </p:sp>
      <p:sp>
        <p:nvSpPr>
          <p:cNvPr id="1212" name="Google Shape;1212;g112e72643bf_0_185"/>
          <p:cNvSpPr/>
          <p:nvPr/>
        </p:nvSpPr>
        <p:spPr>
          <a:xfrm>
            <a:off x="1300431" y="8749461"/>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pic>
        <p:nvPicPr>
          <p:cNvPr id="1217" name="Google Shape;1217;g11458692f8f_1_71"/>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218" name="Google Shape;1218;g11458692f8f_1_71"/>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219" name="Google Shape;1219;g11458692f8f_1_71"/>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1220" name="Google Shape;1220;g11458692f8f_1_71"/>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221" name="Google Shape;1221;g11458692f8f_1_71"/>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222" name="Google Shape;1222;g11458692f8f_1_71"/>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1223" name="Google Shape;1223;g11458692f8f_1_71"/>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1224" name="Google Shape;1224;g11458692f8f_1_71"/>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1225" name="Google Shape;1225;g11458692f8f_1_71"/>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pic>
        <p:nvPicPr>
          <p:cNvPr id="1226" name="Google Shape;1226;g11458692f8f_1_71"/>
          <p:cNvPicPr preferRelativeResize="0"/>
          <p:nvPr/>
        </p:nvPicPr>
        <p:blipFill rotWithShape="1">
          <a:blip r:embed="rId6">
            <a:alphaModFix/>
          </a:blip>
          <a:srcRect/>
          <a:stretch/>
        </p:blipFill>
        <p:spPr>
          <a:xfrm>
            <a:off x="0" y="4780806"/>
            <a:ext cx="3453648" cy="4296847"/>
          </a:xfrm>
          <a:prstGeom prst="rect">
            <a:avLst/>
          </a:prstGeom>
          <a:noFill/>
          <a:ln>
            <a:noFill/>
          </a:ln>
        </p:spPr>
      </p:pic>
      <p:sp>
        <p:nvSpPr>
          <p:cNvPr id="1227" name="Google Shape;1227;g11458692f8f_1_71"/>
          <p:cNvSpPr txBox="1"/>
          <p:nvPr/>
        </p:nvSpPr>
        <p:spPr>
          <a:xfrm>
            <a:off x="852142" y="856095"/>
            <a:ext cx="6366000" cy="731290"/>
          </a:xfrm>
          <a:prstGeom prst="rect">
            <a:avLst/>
          </a:prstGeom>
          <a:noFill/>
          <a:ln>
            <a:noFill/>
          </a:ln>
        </p:spPr>
        <p:txBody>
          <a:bodyPr spcFirstLastPara="1" wrap="square" lIns="0" tIns="0" rIns="0" bIns="0" anchor="t" anchorCtr="0">
            <a:spAutoFit/>
          </a:bodyPr>
          <a:lstStyle/>
          <a:p>
            <a:pPr marL="0" marR="0" lvl="0" indent="0" algn="ctr" rtl="0">
              <a:lnSpc>
                <a:spcPct val="131694"/>
              </a:lnSpc>
              <a:spcBef>
                <a:spcPts val="0"/>
              </a:spcBef>
              <a:spcAft>
                <a:spcPts val="0"/>
              </a:spcAft>
              <a:buClr>
                <a:srgbClr val="000000"/>
              </a:buClr>
              <a:buSzPts val="3600"/>
              <a:buFont typeface="Arial"/>
              <a:buNone/>
            </a:pPr>
            <a:r>
              <a:rPr lang="en-US" sz="3600" b="1" i="0" u="none" strike="noStrike" cap="none">
                <a:solidFill>
                  <a:srgbClr val="155F98"/>
                </a:solidFill>
                <a:latin typeface="Times New Roman"/>
                <a:ea typeface="Times New Roman"/>
                <a:cs typeface="Times New Roman"/>
                <a:sym typeface="Times New Roman"/>
              </a:rPr>
              <a:t>TRAINING ACTIVITY (TA) 4</a:t>
            </a:r>
            <a:r>
              <a:rPr lang="en-US" sz="3600" b="1"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228" name="Google Shape;1228;g11458692f8f_1_71"/>
          <p:cNvSpPr txBox="1"/>
          <p:nvPr/>
        </p:nvSpPr>
        <p:spPr>
          <a:xfrm>
            <a:off x="3117273" y="6758611"/>
            <a:ext cx="4197900" cy="1703543"/>
          </a:xfrm>
          <a:prstGeom prst="rect">
            <a:avLst/>
          </a:prstGeom>
          <a:noFill/>
          <a:ln>
            <a:noFill/>
          </a:ln>
        </p:spPr>
        <p:txBody>
          <a:bodyPr spcFirstLastPara="1" wrap="square" lIns="0" tIns="0" rIns="0" bIns="0" anchor="t" anchorCtr="0">
            <a:spAutoFit/>
          </a:bodyPr>
          <a:lstStyle/>
          <a:p>
            <a:pPr marL="0" marR="0" lvl="0" indent="0" algn="ctr" rtl="0">
              <a:lnSpc>
                <a:spcPct val="122866"/>
              </a:lnSpc>
              <a:spcBef>
                <a:spcPts val="0"/>
              </a:spcBef>
              <a:spcAft>
                <a:spcPts val="0"/>
              </a:spcAft>
              <a:buClr>
                <a:srgbClr val="000000"/>
              </a:buClr>
              <a:buSzPts val="3000"/>
              <a:buFont typeface="Arial"/>
              <a:buNone/>
            </a:pPr>
            <a:r>
              <a:rPr lang="en-US" sz="3000" b="1" i="0" u="none" strike="noStrike" cap="none">
                <a:solidFill>
                  <a:srgbClr val="176098"/>
                </a:solidFill>
                <a:latin typeface="Times New Roman"/>
                <a:ea typeface="Times New Roman"/>
                <a:cs typeface="Times New Roman"/>
                <a:sym typeface="Times New Roman"/>
              </a:rPr>
              <a:t>TEMPLATE </a:t>
            </a:r>
            <a:endParaRPr sz="1400" b="0" i="0" u="none" strike="noStrike" cap="none">
              <a:solidFill>
                <a:srgbClr val="000000"/>
              </a:solidFill>
              <a:latin typeface="Arial"/>
              <a:ea typeface="Arial"/>
              <a:cs typeface="Arial"/>
              <a:sym typeface="Arial"/>
            </a:endParaRPr>
          </a:p>
          <a:p>
            <a:pPr marL="0" marR="0" lvl="0" indent="0" algn="ctr" rtl="0">
              <a:lnSpc>
                <a:spcPct val="122866"/>
              </a:lnSpc>
              <a:spcBef>
                <a:spcPts val="0"/>
              </a:spcBef>
              <a:spcAft>
                <a:spcPts val="0"/>
              </a:spcAft>
              <a:buClr>
                <a:srgbClr val="000000"/>
              </a:buClr>
              <a:buSzPts val="3000"/>
              <a:buFont typeface="Arial"/>
              <a:buNone/>
            </a:pPr>
            <a:r>
              <a:rPr lang="en-US" sz="3000" b="1" i="0" u="none" strike="noStrike" cap="none">
                <a:solidFill>
                  <a:srgbClr val="176098"/>
                </a:solidFill>
                <a:latin typeface="Times New Roman"/>
                <a:ea typeface="Times New Roman"/>
                <a:cs typeface="Times New Roman"/>
                <a:sym typeface="Times New Roman"/>
              </a:rPr>
              <a:t>SERVICE LEARNING TA4</a:t>
            </a:r>
            <a:endParaRPr sz="1400" b="0" i="0" u="none" strike="noStrike" cap="none">
              <a:solidFill>
                <a:srgbClr val="000000"/>
              </a:solidFill>
              <a:latin typeface="Arial"/>
              <a:ea typeface="Arial"/>
              <a:cs typeface="Arial"/>
              <a:sym typeface="Arial"/>
            </a:endParaRPr>
          </a:p>
        </p:txBody>
      </p:sp>
      <p:sp>
        <p:nvSpPr>
          <p:cNvPr id="1229" name="Google Shape;1229;g11458692f8f_1_71"/>
          <p:cNvSpPr txBox="1"/>
          <p:nvPr/>
        </p:nvSpPr>
        <p:spPr>
          <a:xfrm>
            <a:off x="852162" y="2032682"/>
            <a:ext cx="6366000" cy="1990610"/>
          </a:xfrm>
          <a:prstGeom prst="rect">
            <a:avLst/>
          </a:prstGeom>
          <a:noFill/>
          <a:ln>
            <a:noFill/>
          </a:ln>
        </p:spPr>
        <p:txBody>
          <a:bodyPr spcFirstLastPara="1" wrap="square" lIns="0" tIns="0" rIns="0" bIns="0" anchor="t" anchorCtr="0">
            <a:spAutoFit/>
          </a:bodyPr>
          <a:lstStyle/>
          <a:p>
            <a:pPr marL="0" marR="0" lvl="0" indent="0" algn="ctr" rtl="0">
              <a:lnSpc>
                <a:spcPct val="131642"/>
              </a:lnSpc>
              <a:spcBef>
                <a:spcPts val="0"/>
              </a:spcBef>
              <a:spcAft>
                <a:spcPts val="0"/>
              </a:spcAft>
              <a:buClr>
                <a:srgbClr val="000000"/>
              </a:buClr>
              <a:buSzPts val="2800"/>
              <a:buFont typeface="Arial"/>
              <a:buNone/>
            </a:pPr>
            <a:r>
              <a:rPr lang="en-US" sz="2800" b="0" i="0" u="none" strike="noStrike" cap="none">
                <a:solidFill>
                  <a:srgbClr val="176098"/>
                </a:solidFill>
                <a:latin typeface="Times New Roman"/>
                <a:ea typeface="Times New Roman"/>
                <a:cs typeface="Times New Roman"/>
                <a:sym typeface="Times New Roman"/>
              </a:rPr>
              <a:t>ADDRESSING COMMUNITY NEEDS THROUGH COMMUNITY ENGAGEMENT</a:t>
            </a:r>
            <a:endParaRPr sz="1400" b="0" i="0" u="none" strike="noStrike" cap="none">
              <a:solidFill>
                <a:srgbClr val="000000"/>
              </a:solidFill>
              <a:latin typeface="Arial"/>
              <a:ea typeface="Arial"/>
              <a:cs typeface="Arial"/>
              <a:sym typeface="Arial"/>
            </a:endParaRPr>
          </a:p>
          <a:p>
            <a:pPr marL="0" marR="0" lvl="0" indent="0" algn="ctr" rtl="0">
              <a:lnSpc>
                <a:spcPct val="131642"/>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6"/>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374" name="Google Shape;374;p6"/>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375" name="Google Shape;375;p6"/>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06</a:t>
            </a:r>
            <a:endParaRPr sz="1400" b="0" i="0" u="none" strike="noStrike" cap="none">
              <a:solidFill>
                <a:srgbClr val="000000"/>
              </a:solidFill>
              <a:latin typeface="Arial"/>
              <a:ea typeface="Arial"/>
              <a:cs typeface="Arial"/>
              <a:sym typeface="Arial"/>
            </a:endParaRPr>
          </a:p>
        </p:txBody>
      </p:sp>
      <p:sp>
        <p:nvSpPr>
          <p:cNvPr id="376" name="Google Shape;376;p6"/>
          <p:cNvSpPr txBox="1"/>
          <p:nvPr/>
        </p:nvSpPr>
        <p:spPr>
          <a:xfrm>
            <a:off x="490921" y="937466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377" name="Google Shape;377;p6"/>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378" name="Google Shape;378;p6"/>
          <p:cNvSpPr txBox="1"/>
          <p:nvPr/>
        </p:nvSpPr>
        <p:spPr>
          <a:xfrm>
            <a:off x="950835" y="921987"/>
            <a:ext cx="5873444" cy="569386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3. The Sustainable Service in DS Learning Journey.</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Once the trainees know what SDGs and Service-Learning are, we will propose them to </a:t>
            </a:r>
            <a:r>
              <a:rPr lang="en-US" sz="1400" b="1" i="0" u="none" strike="noStrike" cap="none">
                <a:solidFill>
                  <a:schemeClr val="dk1"/>
                </a:solidFill>
                <a:latin typeface="Calibri"/>
                <a:ea typeface="Calibri"/>
                <a:cs typeface="Calibri"/>
                <a:sym typeface="Calibri"/>
              </a:rPr>
              <a:t>follow the main sequence or structure of Service-Learning Projects</a:t>
            </a:r>
            <a:r>
              <a:rPr lang="en-US" sz="1400" b="0" i="0" u="none" strike="noStrike" cap="none">
                <a:solidFill>
                  <a:schemeClr val="dk1"/>
                </a:solidFill>
                <a:latin typeface="Calibri"/>
                <a:ea typeface="Calibri"/>
                <a:cs typeface="Calibri"/>
                <a:sym typeface="Calibri"/>
              </a:rPr>
              <a:t>, that way they:</a:t>
            </a:r>
            <a:endParaRPr sz="14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Will identify needs in their community with an SDG focus (SLTA3. IDENTIFYING NEEDS IN MY COMMUNITY);</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Once they have selected the SDG issues affecting their communities, in SLTA 4, they will address those community needs by engaging different actors in the community and selecting the most important and proposing together possible solutions (SLTA 4. ADDRESSING COMMUNITY NEEDS THROUGH COMMUNITY ENGAGEMENT);</a:t>
            </a:r>
            <a:endParaRPr sz="14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Once they have engaged different actors in the community and have selected an issue to be addressed, they, in SLTA 5, will define the Service (SLTA 5. DEFINING THE SERVICE), setting objectives and plans to address the selected issue;</a:t>
            </a:r>
            <a:endParaRPr sz="14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Once the service is defined, trainees will implement the defined Service experientially in SLTA 6 (DEPLOYING AND ASSESSING THE SERVICE). They will try to achieve the service objectives by following the implementation plan and assessing all steps to find information that could help to evaluate the level of achievement of objectives and future possible improvements;</a:t>
            </a:r>
            <a:endParaRPr sz="14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Finally, once the service is done, and all trainees have passed for all the SL stages while being trained, the Communication and Celebration moment will arrive in SLTA 7 (COMMUNICATING THE RESULTS).</a:t>
            </a:r>
            <a:endParaRPr sz="1400" b="0" i="0" u="none" strike="noStrike" cap="none">
              <a:solidFill>
                <a:schemeClr val="dk1"/>
              </a:solidFill>
              <a:latin typeface="Calibri"/>
              <a:ea typeface="Calibri"/>
              <a:cs typeface="Calibri"/>
              <a:sym typeface="Calibri"/>
            </a:endParaRPr>
          </a:p>
          <a:p>
            <a:pPr marL="342900" marR="0" lvl="0" indent="-254000" algn="just"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79" name="Google Shape;379;p6"/>
          <p:cNvSpPr/>
          <p:nvPr/>
        </p:nvSpPr>
        <p:spPr>
          <a:xfrm rot="-5400000">
            <a:off x="211999" y="2343349"/>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380" name="Google Shape;380;p6"/>
          <p:cNvSpPr/>
          <p:nvPr/>
        </p:nvSpPr>
        <p:spPr>
          <a:xfrm rot="-5400000">
            <a:off x="211999" y="1760883"/>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381" name="Google Shape;381;p6"/>
          <p:cNvSpPr/>
          <p:nvPr/>
        </p:nvSpPr>
        <p:spPr>
          <a:xfrm rot="-5400000">
            <a:off x="216906" y="119340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382" name="Google Shape;382;p6"/>
          <p:cNvSpPr/>
          <p:nvPr/>
        </p:nvSpPr>
        <p:spPr>
          <a:xfrm rot="-5400000">
            <a:off x="216906" y="63972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pic>
        <p:nvPicPr>
          <p:cNvPr id="1234" name="Google Shape;1234;g11458692f8f_1_8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235" name="Google Shape;1235;g11458692f8f_1_8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236" name="Google Shape;1236;g11458692f8f_1_8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1237" name="Google Shape;1237;g11458692f8f_1_8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238" name="Google Shape;1238;g11458692f8f_1_88"/>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239" name="Google Shape;1239;g11458692f8f_1_88"/>
          <p:cNvSpPr txBox="1"/>
          <p:nvPr/>
        </p:nvSpPr>
        <p:spPr>
          <a:xfrm>
            <a:off x="950835" y="883503"/>
            <a:ext cx="5873400" cy="61247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Introduction:</a:t>
            </a:r>
            <a:r>
              <a:rPr lang="en-US" sz="1400" b="1" i="0" u="none" strike="noStrike" cap="none">
                <a:solidFill>
                  <a:schemeClr val="dk1"/>
                </a:solidFill>
                <a:latin typeface="Calibri"/>
                <a:ea typeface="Calibri"/>
                <a:cs typeface="Calibri"/>
                <a:sym typeface="Calibri"/>
              </a:rPr>
              <a:t> </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After having detected the community needs, stakeholders and all relevant topics in prior training activities this activity is intended to involve members in order to achieve greater commitment and, at the same time, success in achieving the project to be carried out. During this activity we shall involve users, community members, stakeholders through active participation of the participants in raising the   problem at hand with the need to address as well as sustainable solutions. These sessions will ensure that realistic and practical decisions are made and transferred to ways of communicating and carrying out the project we decided to do.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1400" b="1" i="0" u="none" strike="noStrike" cap="none">
                <a:solidFill>
                  <a:schemeClr val="dk1"/>
                </a:solidFill>
                <a:highlight>
                  <a:srgbClr val="C0C0C0"/>
                </a:highlight>
                <a:latin typeface="Calibri"/>
                <a:ea typeface="Calibri"/>
                <a:cs typeface="Calibri"/>
                <a:sym typeface="Calibri"/>
              </a:rPr>
              <a:t>Objectives:</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After having detected the needs of the community, it is important to involve its members in order to achieve greater commitment and, at the same time, success in achieving the project to be carried out.</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Calibri"/>
                <a:ea typeface="Calibri"/>
                <a:cs typeface="Calibri"/>
                <a:sym typeface="Calibri"/>
              </a:rPr>
            </a:br>
            <a:r>
              <a:rPr lang="en-US" sz="1400" b="0" i="0" u="none" strike="noStrike" cap="none">
                <a:solidFill>
                  <a:schemeClr val="dk1"/>
                </a:solidFill>
                <a:latin typeface="Calibri"/>
                <a:ea typeface="Calibri"/>
                <a:cs typeface="Calibri"/>
                <a:sym typeface="Calibri"/>
              </a:rPr>
              <a:t>Therefore, in this SLTA 4 the objectives are:</a:t>
            </a:r>
            <a:endParaRPr sz="1400" b="0" i="0" u="none" strike="noStrike" cap="none">
              <a:solidFill>
                <a:srgbClr val="000000"/>
              </a:solidFill>
              <a:latin typeface="Arial"/>
              <a:ea typeface="Arial"/>
              <a:cs typeface="Arial"/>
              <a:sym typeface="Arial"/>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Involve users, community members, stakeholders.</a:t>
            </a:r>
            <a:endParaRPr sz="1400" b="0" i="0" u="none" strike="noStrike" cap="none">
              <a:solidFill>
                <a:srgbClr val="000000"/>
              </a:solidFill>
              <a:latin typeface="Arial"/>
              <a:ea typeface="Arial"/>
              <a:cs typeface="Arial"/>
              <a:sym typeface="Arial"/>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Be aware of the real problem and the need to address it.</a:t>
            </a:r>
            <a:endParaRPr sz="1400" b="0" i="0" u="none" strike="noStrike" cap="none">
              <a:solidFill>
                <a:srgbClr val="000000"/>
              </a:solidFill>
              <a:latin typeface="Arial"/>
              <a:ea typeface="Arial"/>
              <a:cs typeface="Arial"/>
              <a:sym typeface="Arial"/>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Make realistic and practical decisions.</a:t>
            </a:r>
            <a:endParaRPr sz="1400" b="0" i="0" u="none" strike="noStrike" cap="none">
              <a:solidFill>
                <a:srgbClr val="000000"/>
              </a:solidFill>
              <a:latin typeface="Arial"/>
              <a:ea typeface="Arial"/>
              <a:cs typeface="Arial"/>
              <a:sym typeface="Arial"/>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To know how to communicate well how to carry out the project.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240" name="Google Shape;1240;g11458692f8f_1_88"/>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1241" name="Google Shape;1241;g11458692f8f_1_88"/>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1242" name="Google Shape;1242;g11458692f8f_1_88"/>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1243" name="Google Shape;1243;g11458692f8f_1_88"/>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244" name="Google Shape;1244;g11458692f8f_1_88"/>
          <p:cNvSpPr/>
          <p:nvPr/>
        </p:nvSpPr>
        <p:spPr>
          <a:xfrm rot="10800000" flipH="1">
            <a:off x="1070832" y="3529002"/>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245" name="Google Shape;1245;g11458692f8f_1_88"/>
          <p:cNvSpPr txBox="1"/>
          <p:nvPr/>
        </p:nvSpPr>
        <p:spPr>
          <a:xfrm>
            <a:off x="950835" y="7386654"/>
            <a:ext cx="5873400" cy="1353856"/>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Participants: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1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People with Down Syndrome and Other Intellectual Disabilities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Experts in Service Learning.</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Community members,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Supports: Relatives and Professional</a:t>
            </a:r>
            <a:endParaRPr sz="1400" b="0" i="0" u="none" strike="noStrike" cap="none">
              <a:solidFill>
                <a:schemeClr val="dk1"/>
              </a:solidFill>
              <a:latin typeface="Calibri"/>
              <a:ea typeface="Calibri"/>
              <a:cs typeface="Calibri"/>
              <a:sym typeface="Calibri"/>
            </a:endParaRPr>
          </a:p>
        </p:txBody>
      </p:sp>
      <p:sp>
        <p:nvSpPr>
          <p:cNvPr id="1246" name="Google Shape;1246;g11458692f8f_1_88"/>
          <p:cNvSpPr/>
          <p:nvPr/>
        </p:nvSpPr>
        <p:spPr>
          <a:xfrm rot="10800000" flipH="1">
            <a:off x="1040882" y="6886588"/>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pic>
        <p:nvPicPr>
          <p:cNvPr id="1251" name="Google Shape;1251;g11458692f8f_1_104"/>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252" name="Google Shape;1252;g11458692f8f_1_104"/>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253" name="Google Shape;1253;g11458692f8f_1_104"/>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10</a:t>
            </a:r>
            <a:endParaRPr sz="1400" b="0" i="0" u="none" strike="noStrike" cap="none">
              <a:solidFill>
                <a:srgbClr val="000000"/>
              </a:solidFill>
              <a:latin typeface="Arial"/>
              <a:ea typeface="Arial"/>
              <a:cs typeface="Arial"/>
              <a:sym typeface="Arial"/>
            </a:endParaRPr>
          </a:p>
        </p:txBody>
      </p:sp>
      <p:sp>
        <p:nvSpPr>
          <p:cNvPr id="1254" name="Google Shape;1254;g11458692f8f_1_104"/>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255" name="Google Shape;1255;g11458692f8f_1_104"/>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256" name="Google Shape;1256;g11458692f8f_1_104"/>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1257" name="Google Shape;1257;g11458692f8f_1_104"/>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1258" name="Google Shape;1258;g11458692f8f_1_104"/>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1259" name="Google Shape;1259;g11458692f8f_1_104"/>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260" name="Google Shape;1260;g11458692f8f_1_104"/>
          <p:cNvSpPr/>
          <p:nvPr/>
        </p:nvSpPr>
        <p:spPr>
          <a:xfrm rot="10800000" flipH="1">
            <a:off x="1085832" y="3314688"/>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261" name="Google Shape;1261;g11458692f8f_1_104"/>
          <p:cNvSpPr txBox="1"/>
          <p:nvPr/>
        </p:nvSpPr>
        <p:spPr>
          <a:xfrm>
            <a:off x="1024244" y="1028672"/>
            <a:ext cx="5813700" cy="2046354"/>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Competences to acquire by participating in this TA:</a:t>
            </a:r>
            <a:endParaRPr sz="1400" b="1" i="0" u="none" strike="noStrike" cap="none">
              <a:solidFill>
                <a:schemeClr val="dk1"/>
              </a:solidFill>
              <a:highlight>
                <a:srgbClr val="D3D3D3"/>
              </a:highlight>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Creativity</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innovation</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planification and organization</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cooperation, </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critical thinking, </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decision-making,</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Self-Advocacy</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Self-Esteem</a:t>
            </a:r>
            <a:endParaRPr sz="1400" b="0" i="0" u="none" strike="noStrike" cap="none">
              <a:solidFill>
                <a:schemeClr val="dk1"/>
              </a:solidFill>
              <a:latin typeface="Calibri"/>
              <a:ea typeface="Calibri"/>
              <a:cs typeface="Calibri"/>
              <a:sym typeface="Calibri"/>
            </a:endParaRPr>
          </a:p>
        </p:txBody>
      </p:sp>
      <p:sp>
        <p:nvSpPr>
          <p:cNvPr id="1262" name="Google Shape;1262;g11458692f8f_1_104"/>
          <p:cNvSpPr txBox="1"/>
          <p:nvPr/>
        </p:nvSpPr>
        <p:spPr>
          <a:xfrm>
            <a:off x="1085832" y="3814754"/>
            <a:ext cx="599490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Learning content:</a:t>
            </a:r>
            <a:br>
              <a:rPr lang="en-US" sz="1400" b="1" i="0" u="none" strike="noStrike" cap="none">
                <a:solidFill>
                  <a:schemeClr val="dk1"/>
                </a:solidFill>
                <a:highlight>
                  <a:srgbClr val="D3D3D3"/>
                </a:highlight>
                <a:latin typeface="Calibri"/>
                <a:ea typeface="Calibri"/>
                <a:cs typeface="Calibri"/>
                <a:sym typeface="Calibri"/>
              </a:rPr>
            </a:br>
            <a:r>
              <a:rPr lang="en-US" sz="1400" b="1" i="0" u="none" strike="noStrike" cap="none">
                <a:solidFill>
                  <a:schemeClr val="dk1"/>
                </a:solidFill>
                <a:highlight>
                  <a:srgbClr val="D3D3D3"/>
                </a:highlight>
                <a:latin typeface="Calibri"/>
                <a:ea typeface="Calibri"/>
                <a:cs typeface="Calibri"/>
                <a:sym typeface="Calibri"/>
              </a:rPr>
              <a:t>(RELATED TO IO.3. TRAINING MATERIALS – TOPICS INVOLVED)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TOPIC 3.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3.2 How to engage community stakeholders in SL projects?</a:t>
            </a:r>
            <a:br>
              <a:rPr lang="en-US" sz="1400" b="0" i="0" u="none" strike="noStrike" cap="none">
                <a:solidFill>
                  <a:schemeClr val="dk1"/>
                </a:solidFill>
                <a:latin typeface="Calibri"/>
                <a:ea typeface="Calibri"/>
                <a:cs typeface="Calibri"/>
                <a:sym typeface="Calibri"/>
              </a:rPr>
            </a:br>
            <a:r>
              <a:rPr lang="en-US" sz="1400" b="0" i="0" u="none" strike="noStrike" cap="none">
                <a:solidFill>
                  <a:schemeClr val="dk1"/>
                </a:solidFill>
                <a:latin typeface="Calibri"/>
                <a:ea typeface="Calibri"/>
                <a:cs typeface="Calibri"/>
                <a:sym typeface="Calibri"/>
              </a:rPr>
              <a:t>Dialogue Mechanisms. </a:t>
            </a:r>
            <a:endParaRPr sz="1400" b="0" i="0" u="none" strike="noStrike" cap="none">
              <a:solidFill>
                <a:schemeClr val="dk1"/>
              </a:solidFill>
              <a:latin typeface="Calibri"/>
              <a:ea typeface="Calibri"/>
              <a:cs typeface="Calibri"/>
              <a:sym typeface="Calibri"/>
            </a:endParaRPr>
          </a:p>
        </p:txBody>
      </p:sp>
      <p:sp>
        <p:nvSpPr>
          <p:cNvPr id="1263" name="Google Shape;1263;g11458692f8f_1_104"/>
          <p:cNvSpPr/>
          <p:nvPr/>
        </p:nvSpPr>
        <p:spPr>
          <a:xfrm rot="10800000" flipH="1">
            <a:off x="1085832" y="5457828"/>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264" name="Google Shape;1264;g11458692f8f_1_104"/>
          <p:cNvSpPr txBox="1"/>
          <p:nvPr/>
        </p:nvSpPr>
        <p:spPr>
          <a:xfrm>
            <a:off x="951000" y="5886456"/>
            <a:ext cx="5873400" cy="3431358"/>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Total Duration of the TA4</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Total number of hours: 9</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Total number of sessions and number of hours F2F: 4 / 7</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Total number of sessions and number Online Synchronous: F2F sessions can be synchronous as needed</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Total number of sessions and number Online Asynchronous: 1 / 2</a:t>
            </a:r>
            <a:endParaRPr sz="1400" b="0" i="0" u="none" strike="noStrike" cap="none">
              <a:solidFill>
                <a:srgbClr val="000000"/>
              </a:solidFill>
              <a:latin typeface="Arial"/>
              <a:ea typeface="Arial"/>
              <a:cs typeface="Arial"/>
              <a:sym typeface="Arial"/>
            </a:endParaRPr>
          </a:p>
          <a:p>
            <a:pPr marL="457200" marR="0" lvl="0" indent="-228600" algn="just"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total duration of the workshop will be of 9 hours distributed through the next training sessions:</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1 F2F session (classroom and/or online synchronous) where we will develop (1 hour):</a:t>
            </a:r>
            <a:endParaRPr sz="1400" b="0" i="0" u="none" strike="noStrike" cap="none">
              <a:solidFill>
                <a:srgbClr val="000000"/>
              </a:solidFill>
              <a:latin typeface="Arial"/>
              <a:ea typeface="Arial"/>
              <a:cs typeface="Arial"/>
              <a:sym typeface="Arial"/>
            </a:endParaRPr>
          </a:p>
          <a:p>
            <a:pPr marL="720000" marR="0" lvl="7" indent="-288000" algn="just" rtl="0">
              <a:lnSpc>
                <a:spcPct val="100000"/>
              </a:lnSpc>
              <a:spcBef>
                <a:spcPts val="0"/>
              </a:spcBef>
              <a:spcAft>
                <a:spcPts val="0"/>
              </a:spcAft>
              <a:buClr>
                <a:schemeClr val="dk1"/>
              </a:buClr>
              <a:buSzPts val="1400"/>
              <a:buFont typeface="Courier New"/>
              <a:buChar char="o"/>
            </a:pPr>
            <a:r>
              <a:rPr lang="en-US" sz="1400" b="0" i="0" u="none" strike="noStrike" cap="none">
                <a:solidFill>
                  <a:schemeClr val="dk1"/>
                </a:solidFill>
                <a:latin typeface="Calibri"/>
                <a:ea typeface="Calibri"/>
                <a:cs typeface="Calibri"/>
                <a:sym typeface="Calibri"/>
              </a:rPr>
              <a:t>GD. Review the LISTs made in the TA3 and make reflections about how to start communicating with the stakeholders. Brainstorming. </a:t>
            </a:r>
            <a:endParaRPr sz="1400" b="0" i="0" u="none" strike="noStrike" cap="none">
              <a:solidFill>
                <a:srgbClr val="000000"/>
              </a:solidFill>
              <a:latin typeface="Arial"/>
              <a:ea typeface="Arial"/>
              <a:cs typeface="Arial"/>
              <a:sym typeface="Arial"/>
            </a:endParaRPr>
          </a:p>
          <a:p>
            <a:pPr marL="720000" marR="0" lvl="7" indent="-288000" algn="just" rtl="0">
              <a:lnSpc>
                <a:spcPct val="100000"/>
              </a:lnSpc>
              <a:spcBef>
                <a:spcPts val="0"/>
              </a:spcBef>
              <a:spcAft>
                <a:spcPts val="0"/>
              </a:spcAft>
              <a:buClr>
                <a:schemeClr val="dk1"/>
              </a:buClr>
              <a:buSzPts val="1400"/>
              <a:buFont typeface="Courier New"/>
              <a:buChar char="o"/>
            </a:pPr>
            <a:r>
              <a:rPr lang="en-US" sz="1400" b="0" i="0" u="none" strike="noStrike" cap="none">
                <a:solidFill>
                  <a:schemeClr val="dk1"/>
                </a:solidFill>
                <a:latin typeface="Calibri"/>
                <a:ea typeface="Calibri"/>
                <a:cs typeface="Calibri"/>
                <a:sym typeface="Calibri"/>
              </a:rPr>
              <a:t>  LDA 5 best histories in my community.</a:t>
            </a:r>
            <a:endParaRPr sz="1400" b="0" i="0" u="none" strike="noStrike" cap="none">
              <a:solidFill>
                <a:srgbClr val="000000"/>
              </a:solidFill>
              <a:latin typeface="Arial"/>
              <a:ea typeface="Arial"/>
              <a:cs typeface="Arial"/>
              <a:sym typeface="Arial"/>
            </a:endParaRPr>
          </a:p>
          <a:p>
            <a:pPr marL="457200" marR="0" lvl="0" indent="-228600" algn="just" rtl="0">
              <a:lnSpc>
                <a:spcPct val="100000"/>
              </a:lnSpc>
              <a:spcBef>
                <a:spcPts val="0"/>
              </a:spcBef>
              <a:spcAft>
                <a:spcPts val="0"/>
              </a:spcAft>
              <a:buClr>
                <a:schemeClr val="dk1"/>
              </a:buClr>
              <a:buSzPts val="1400"/>
              <a:buFont typeface="Noto Sans Symbols"/>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pic>
        <p:nvPicPr>
          <p:cNvPr id="1269" name="Google Shape;1269;g11458692f8f_1_121"/>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270" name="Google Shape;1270;g11458692f8f_1_121"/>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271" name="Google Shape;1271;g11458692f8f_1_121"/>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11</a:t>
            </a:r>
            <a:endParaRPr sz="1400" b="0" i="0" u="none" strike="noStrike" cap="none">
              <a:solidFill>
                <a:srgbClr val="000000"/>
              </a:solidFill>
              <a:latin typeface="Arial"/>
              <a:ea typeface="Arial"/>
              <a:cs typeface="Arial"/>
              <a:sym typeface="Arial"/>
            </a:endParaRPr>
          </a:p>
        </p:txBody>
      </p:sp>
      <p:sp>
        <p:nvSpPr>
          <p:cNvPr id="1272" name="Google Shape;1272;g11458692f8f_1_121"/>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273" name="Google Shape;1273;g11458692f8f_1_121"/>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274" name="Google Shape;1274;g11458692f8f_1_121"/>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1275" name="Google Shape;1275;g11458692f8f_1_121"/>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1276" name="Google Shape;1276;g11458692f8f_1_121"/>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1277" name="Google Shape;1277;g11458692f8f_1_121"/>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278" name="Google Shape;1278;g11458692f8f_1_121"/>
          <p:cNvSpPr/>
          <p:nvPr/>
        </p:nvSpPr>
        <p:spPr>
          <a:xfrm rot="10800000" flipH="1">
            <a:off x="1014395" y="5386390"/>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279" name="Google Shape;1279;g11458692f8f_1_121"/>
          <p:cNvSpPr txBox="1"/>
          <p:nvPr/>
        </p:nvSpPr>
        <p:spPr>
          <a:xfrm>
            <a:off x="1014394" y="5672142"/>
            <a:ext cx="5873400" cy="3569527"/>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Training Methodologies:</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457200" marR="0" lvl="0" indent="-3168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GD. Review and Brainstorming about the job done in TA3</a:t>
            </a:r>
            <a:endParaRPr sz="1400" b="0" i="0" u="none" strike="noStrike" cap="none">
              <a:solidFill>
                <a:srgbClr val="000000"/>
              </a:solidFill>
              <a:latin typeface="Arial"/>
              <a:ea typeface="Arial"/>
              <a:cs typeface="Arial"/>
              <a:sym typeface="Arial"/>
            </a:endParaRPr>
          </a:p>
          <a:p>
            <a:pPr marL="457200" marR="0" lvl="0" indent="-3168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GD. Identification of the all-possible Stakeholders involved in the process</a:t>
            </a:r>
            <a:endParaRPr sz="1400" b="0" i="0" u="none" strike="noStrike" cap="none">
              <a:solidFill>
                <a:srgbClr val="000000"/>
              </a:solidFill>
              <a:latin typeface="Arial"/>
              <a:ea typeface="Arial"/>
              <a:cs typeface="Arial"/>
              <a:sym typeface="Arial"/>
            </a:endParaRPr>
          </a:p>
          <a:p>
            <a:pPr marL="457200" marR="0" lvl="0" indent="-3168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PA. Working in groups and guided by the teacher, implement tools for reflection and evaluation prior to the voting tool.  </a:t>
            </a:r>
            <a:endParaRPr sz="1400" b="0" i="0" u="none" strike="noStrike" cap="none">
              <a:solidFill>
                <a:srgbClr val="000000"/>
              </a:solidFill>
              <a:latin typeface="Arial"/>
              <a:ea typeface="Arial"/>
              <a:cs typeface="Arial"/>
              <a:sym typeface="Arial"/>
            </a:endParaRPr>
          </a:p>
          <a:p>
            <a:pPr marL="457200" marR="0" lvl="0" indent="-3168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EA and LDA. First conversations with the community prior to the choice of an activity to be developed by the SL process.</a:t>
            </a:r>
            <a:endParaRPr sz="1400" b="0" i="0" u="none" strike="noStrike" cap="none">
              <a:solidFill>
                <a:srgbClr val="000000"/>
              </a:solidFill>
              <a:latin typeface="Arial"/>
              <a:ea typeface="Arial"/>
              <a:cs typeface="Arial"/>
              <a:sym typeface="Arial"/>
            </a:endParaRPr>
          </a:p>
          <a:p>
            <a:pPr marL="457200" marR="0" lvl="0" indent="-31680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Calibri"/>
                <a:ea typeface="Calibri"/>
                <a:cs typeface="Calibri"/>
                <a:sym typeface="Calibri"/>
              </a:rPr>
            </a:br>
            <a:r>
              <a:rPr lang="en-US" sz="1400" b="1" i="0" u="none" strike="noStrike" cap="none">
                <a:solidFill>
                  <a:srgbClr val="000000"/>
                </a:solidFill>
                <a:latin typeface="Calibri"/>
                <a:ea typeface="Calibri"/>
                <a:cs typeface="Calibri"/>
                <a:sym typeface="Calibri"/>
              </a:rPr>
              <a:t>Face-to-face sessions</a:t>
            </a:r>
            <a:r>
              <a:rPr lang="en-US" sz="1400" b="0" i="0" u="none" strike="noStrike" cap="none">
                <a:solidFill>
                  <a:srgbClr val="000000"/>
                </a:solidFill>
                <a:latin typeface="Calibri"/>
                <a:ea typeface="Calibri"/>
                <a:cs typeface="Calibri"/>
                <a:sym typeface="Calibri"/>
              </a:rPr>
              <a:t> are necessary to connect with the group, better understand concerns and be able to transmit them to make better decisions. Also, the Face-to-face sessions are needed to speed up the process of sharing knowledge among all involved parties</a:t>
            </a:r>
            <a:endParaRPr sz="1400" b="0" i="0" u="none" strike="noStrike" cap="none">
              <a:solidFill>
                <a:srgbClr val="000000"/>
              </a:solidFill>
              <a:latin typeface="Arial"/>
              <a:ea typeface="Arial"/>
              <a:cs typeface="Arial"/>
              <a:sym typeface="Arial"/>
            </a:endParaRPr>
          </a:p>
          <a:p>
            <a:pPr marL="457200" marR="0" lvl="0" indent="-316800" algn="l" rtl="0">
              <a:lnSpc>
                <a:spcPct val="100000"/>
              </a:lnSpc>
              <a:spcBef>
                <a:spcPts val="0"/>
              </a:spcBef>
              <a:spcAft>
                <a:spcPts val="0"/>
              </a:spcAft>
              <a:buClr>
                <a:srgbClr val="000000"/>
              </a:buClr>
              <a:buSzPts val="1400"/>
              <a:buFont typeface="Arial"/>
              <a:buChar char="•"/>
            </a:pPr>
            <a:r>
              <a:rPr lang="en-US" sz="1400" b="1" i="0" u="none" strike="noStrike" cap="none">
                <a:solidFill>
                  <a:srgbClr val="000000"/>
                </a:solidFill>
                <a:latin typeface="Calibri"/>
                <a:ea typeface="Calibri"/>
                <a:cs typeface="Calibri"/>
                <a:sym typeface="Calibri"/>
              </a:rPr>
              <a:t>Online sessions can be good just to complement face-to-face sessions but also facilitate generalization into daily life of learned content.</a:t>
            </a:r>
            <a:endParaRPr sz="1400" b="1" i="0" u="none" strike="noStrike" cap="none">
              <a:solidFill>
                <a:srgbClr val="000000"/>
              </a:solidFill>
              <a:latin typeface="Calibri"/>
              <a:ea typeface="Calibri"/>
              <a:cs typeface="Calibri"/>
              <a:sym typeface="Calibri"/>
            </a:endParaRPr>
          </a:p>
        </p:txBody>
      </p:sp>
      <p:sp>
        <p:nvSpPr>
          <p:cNvPr id="1280" name="Google Shape;1280;g11458692f8f_1_121"/>
          <p:cNvSpPr txBox="1"/>
          <p:nvPr/>
        </p:nvSpPr>
        <p:spPr>
          <a:xfrm>
            <a:off x="951000" y="885796"/>
            <a:ext cx="5873400" cy="4278064"/>
          </a:xfrm>
          <a:prstGeom prst="rect">
            <a:avLst/>
          </a:prstGeom>
          <a:noFill/>
          <a:ln>
            <a:noFill/>
          </a:ln>
        </p:spPr>
        <p:txBody>
          <a:bodyPr spcFirstLastPara="1" wrap="square" lIns="91425" tIns="91425" rIns="91425" bIns="91425" anchor="t" anchorCtr="0">
            <a:spAutoFit/>
          </a:bodyPr>
          <a:lstStyle/>
          <a:p>
            <a:pPr marL="457200" marR="0" lvl="0" indent="-317500" algn="just"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1 F2F session (classroom and/or online synchronous) where we will develop (2 hours):</a:t>
            </a:r>
            <a:endParaRPr sz="1400" b="0" i="0" u="none" strike="noStrike" cap="none">
              <a:solidFill>
                <a:srgbClr val="000000"/>
              </a:solidFill>
              <a:latin typeface="Arial"/>
              <a:ea typeface="Arial"/>
              <a:cs typeface="Arial"/>
              <a:sym typeface="Arial"/>
            </a:endParaRPr>
          </a:p>
          <a:p>
            <a:pPr marL="720000" marR="0" lvl="7" indent="-288000" algn="just" rtl="0">
              <a:lnSpc>
                <a:spcPct val="100000"/>
              </a:lnSpc>
              <a:spcBef>
                <a:spcPts val="0"/>
              </a:spcBef>
              <a:spcAft>
                <a:spcPts val="0"/>
              </a:spcAft>
              <a:buClr>
                <a:schemeClr val="dk1"/>
              </a:buClr>
              <a:buSzPts val="1400"/>
              <a:buFont typeface="Courier New"/>
              <a:buChar char="o"/>
            </a:pPr>
            <a:r>
              <a:rPr lang="en-US" sz="1400" b="0" i="0" u="none" strike="noStrike" cap="none">
                <a:solidFill>
                  <a:schemeClr val="dk1"/>
                </a:solidFill>
                <a:latin typeface="Calibri"/>
                <a:ea typeface="Calibri"/>
                <a:cs typeface="Calibri"/>
                <a:sym typeface="Calibri"/>
              </a:rPr>
              <a:t>GD. Description of your near community, what are the ways of communicating to members of the community and how members can communicate with stakeholders, institutions, officials.</a:t>
            </a:r>
            <a:endParaRPr sz="1400" b="0" i="0" u="none" strike="noStrike" cap="none">
              <a:solidFill>
                <a:srgbClr val="000000"/>
              </a:solidFill>
              <a:latin typeface="Arial"/>
              <a:ea typeface="Arial"/>
              <a:cs typeface="Arial"/>
              <a:sym typeface="Arial"/>
            </a:endParaRPr>
          </a:p>
          <a:p>
            <a:pPr marL="720000" marR="0" lvl="7" indent="-288000" algn="just" rtl="0">
              <a:lnSpc>
                <a:spcPct val="100000"/>
              </a:lnSpc>
              <a:spcBef>
                <a:spcPts val="0"/>
              </a:spcBef>
              <a:spcAft>
                <a:spcPts val="0"/>
              </a:spcAft>
              <a:buClr>
                <a:schemeClr val="dk1"/>
              </a:buClr>
              <a:buSzPts val="1400"/>
              <a:buFont typeface="Courier New"/>
              <a:buChar char="o"/>
            </a:pPr>
            <a:r>
              <a:rPr lang="en-US" sz="1400" b="0" i="0" u="none" strike="noStrike" cap="none">
                <a:solidFill>
                  <a:schemeClr val="dk1"/>
                </a:solidFill>
                <a:latin typeface="Calibri"/>
                <a:ea typeface="Calibri"/>
                <a:cs typeface="Calibri"/>
                <a:sym typeface="Calibri"/>
              </a:rPr>
              <a:t>PA. Identify resources, strengths to highlight and weaknesses to improve communication.</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1 F2F session (classroom, outdoor and/or online synchronous) where we will develop (2 hours):</a:t>
            </a:r>
            <a:endParaRPr sz="1400" b="0" i="0" u="none" strike="noStrike" cap="none">
              <a:solidFill>
                <a:srgbClr val="000000"/>
              </a:solidFill>
              <a:latin typeface="Arial"/>
              <a:ea typeface="Arial"/>
              <a:cs typeface="Arial"/>
              <a:sym typeface="Arial"/>
            </a:endParaRPr>
          </a:p>
          <a:p>
            <a:pPr marL="720000" marR="0" lvl="7" indent="-288000" algn="just" rtl="0">
              <a:lnSpc>
                <a:spcPct val="100000"/>
              </a:lnSpc>
              <a:spcBef>
                <a:spcPts val="0"/>
              </a:spcBef>
              <a:spcAft>
                <a:spcPts val="0"/>
              </a:spcAft>
              <a:buClr>
                <a:schemeClr val="dk1"/>
              </a:buClr>
              <a:buSzPts val="1400"/>
              <a:buFont typeface="Courier New"/>
              <a:buChar char="o"/>
            </a:pPr>
            <a:r>
              <a:rPr lang="en-US" sz="1400" b="0" i="0" u="none" strike="noStrike" cap="none">
                <a:solidFill>
                  <a:schemeClr val="dk1"/>
                </a:solidFill>
                <a:latin typeface="Calibri"/>
                <a:ea typeface="Calibri"/>
                <a:cs typeface="Calibri"/>
                <a:sym typeface="Calibri"/>
              </a:rPr>
              <a:t>GD and EA. Identify stakeholders who could be involved in the SL process. </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1 F2F session (classroom, outdoor and/or online synchronous) where we will develop (2 hours):</a:t>
            </a:r>
            <a:endParaRPr sz="1400" b="0" i="0" u="none" strike="noStrike" cap="none">
              <a:solidFill>
                <a:srgbClr val="000000"/>
              </a:solidFill>
              <a:latin typeface="Arial"/>
              <a:ea typeface="Arial"/>
              <a:cs typeface="Arial"/>
              <a:sym typeface="Arial"/>
            </a:endParaRPr>
          </a:p>
          <a:p>
            <a:pPr marL="720000" marR="0" lvl="7" indent="-288000" algn="just" rtl="0">
              <a:lnSpc>
                <a:spcPct val="100000"/>
              </a:lnSpc>
              <a:spcBef>
                <a:spcPts val="0"/>
              </a:spcBef>
              <a:spcAft>
                <a:spcPts val="0"/>
              </a:spcAft>
              <a:buClr>
                <a:schemeClr val="dk1"/>
              </a:buClr>
              <a:buSzPts val="1400"/>
              <a:buFont typeface="Courier New"/>
              <a:buChar char="o"/>
            </a:pPr>
            <a:r>
              <a:rPr lang="en-US" sz="1400" b="0" i="0" u="none" strike="noStrike" cap="none">
                <a:solidFill>
                  <a:schemeClr val="dk1"/>
                </a:solidFill>
                <a:latin typeface="Calibri"/>
                <a:ea typeface="Calibri"/>
                <a:cs typeface="Calibri"/>
                <a:sym typeface="Calibri"/>
              </a:rPr>
              <a:t>EA and LDA. Community members involved in the problem and solution. Possible actions and first conversations.</a:t>
            </a:r>
            <a:endParaRPr sz="1400" b="0" i="0" u="none" strike="noStrike" cap="none">
              <a:solidFill>
                <a:srgbClr val="000000"/>
              </a:solidFill>
              <a:latin typeface="Arial"/>
              <a:ea typeface="Arial"/>
              <a:cs typeface="Arial"/>
              <a:sym typeface="Arial"/>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1 asynchronous online session (2 hours) where trainees will review and see the training materials (ppts, videos and activities designed in IO.2, and also will upload the tasks and homework trainers set for them in the Training Platform (IO.4)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pic>
        <p:nvPicPr>
          <p:cNvPr id="1285" name="Google Shape;1285;g11458692f8f_1_136"/>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286" name="Google Shape;1286;g11458692f8f_1_136"/>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287" name="Google Shape;1287;g11458692f8f_1_136"/>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11</a:t>
            </a:r>
            <a:endParaRPr sz="1400" b="0" i="0" u="none" strike="noStrike" cap="none">
              <a:solidFill>
                <a:srgbClr val="000000"/>
              </a:solidFill>
              <a:latin typeface="Arial"/>
              <a:ea typeface="Arial"/>
              <a:cs typeface="Arial"/>
              <a:sym typeface="Arial"/>
            </a:endParaRPr>
          </a:p>
        </p:txBody>
      </p:sp>
      <p:sp>
        <p:nvSpPr>
          <p:cNvPr id="1288" name="Google Shape;1288;g11458692f8f_1_136"/>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289" name="Google Shape;1289;g11458692f8f_1_136"/>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290" name="Google Shape;1290;g11458692f8f_1_136"/>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1291" name="Google Shape;1291;g11458692f8f_1_136"/>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1292" name="Google Shape;1292;g11458692f8f_1_136"/>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1293" name="Google Shape;1293;g11458692f8f_1_136"/>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294" name="Google Shape;1294;g11458692f8f_1_136"/>
          <p:cNvSpPr/>
          <p:nvPr/>
        </p:nvSpPr>
        <p:spPr>
          <a:xfrm rot="10800000" flipH="1">
            <a:off x="1075423" y="2600308"/>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295" name="Google Shape;1295;g11458692f8f_1_136"/>
          <p:cNvSpPr txBox="1"/>
          <p:nvPr/>
        </p:nvSpPr>
        <p:spPr>
          <a:xfrm>
            <a:off x="1075424" y="860577"/>
            <a:ext cx="5873400"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Training Materials:</a:t>
            </a:r>
            <a:endParaRPr sz="1400" b="1" i="0" u="none" strike="noStrike" cap="none">
              <a:solidFill>
                <a:schemeClr val="dk1"/>
              </a:solidFill>
              <a:highlight>
                <a:srgbClr val="D3D3D3"/>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r>
              <a:rPr lang="en-US" sz="1400" b="1" i="0" u="none" strike="noStrike" cap="none">
                <a:solidFill>
                  <a:srgbClr val="000000"/>
                </a:solidFill>
                <a:latin typeface="Calibri"/>
                <a:ea typeface="Calibri"/>
                <a:cs typeface="Calibri"/>
                <a:sym typeface="Calibri"/>
              </a:rPr>
              <a:t>Face to face sessions:</a:t>
            </a:r>
            <a:r>
              <a:rPr lang="en-US" sz="1400" b="0" i="0" u="none" strike="noStrike" cap="none">
                <a:solidFill>
                  <a:srgbClr val="000000"/>
                </a:solidFill>
                <a:latin typeface="Calibri"/>
                <a:ea typeface="Calibri"/>
                <a:cs typeface="Calibri"/>
                <a:sym typeface="Calibri"/>
              </a:rPr>
              <a:t> Handbooks (for trainer and trainees), ppt, videos, pictures, leaflet.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Online Training</a:t>
            </a:r>
            <a:r>
              <a:rPr lang="en-US" sz="1400" b="0" i="0" u="none" strike="noStrike" cap="none">
                <a:solidFill>
                  <a:srgbClr val="000000"/>
                </a:solidFill>
                <a:latin typeface="Calibri"/>
                <a:ea typeface="Calibri"/>
                <a:cs typeface="Calibri"/>
                <a:sym typeface="Calibri"/>
              </a:rPr>
              <a:t>: computer, tablet or mobile, ppt, videos, pictures, internet connection, our training platform and others.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g11458692f8f_1_225"/>
          <p:cNvSpPr/>
          <p:nvPr/>
        </p:nvSpPr>
        <p:spPr>
          <a:xfrm>
            <a:off x="-69502" y="2218"/>
            <a:ext cx="7382320" cy="313182"/>
          </a:xfrm>
          <a:custGeom>
            <a:avLst/>
            <a:gdLst/>
            <a:ahLst/>
            <a:cxnLst/>
            <a:rect l="l" t="t" r="r" b="b"/>
            <a:pathLst>
              <a:path w="3756906" h="152400" extrusionOk="0">
                <a:moveTo>
                  <a:pt x="0" y="0"/>
                </a:moveTo>
                <a:lnTo>
                  <a:pt x="3756906" y="0"/>
                </a:lnTo>
                <a:lnTo>
                  <a:pt x="3756906" y="152400"/>
                </a:lnTo>
                <a:lnTo>
                  <a:pt x="0" y="152400"/>
                </a:lnTo>
                <a:close/>
              </a:path>
            </a:pathLst>
          </a:custGeom>
          <a:solidFill>
            <a:srgbClr val="1B48AB"/>
          </a:solidFill>
          <a:ln>
            <a:noFill/>
          </a:ln>
        </p:spPr>
      </p:sp>
      <p:pic>
        <p:nvPicPr>
          <p:cNvPr id="1301" name="Google Shape;1301;g11458692f8f_1_225"/>
          <p:cNvPicPr preferRelativeResize="0"/>
          <p:nvPr/>
        </p:nvPicPr>
        <p:blipFill rotWithShape="1">
          <a:blip r:embed="rId3">
            <a:alphaModFix/>
          </a:blip>
          <a:srcRect/>
          <a:stretch/>
        </p:blipFill>
        <p:spPr>
          <a:xfrm>
            <a:off x="13980" y="9582983"/>
            <a:ext cx="7280990" cy="451421"/>
          </a:xfrm>
          <a:prstGeom prst="rect">
            <a:avLst/>
          </a:prstGeom>
          <a:noFill/>
          <a:ln>
            <a:noFill/>
          </a:ln>
        </p:spPr>
      </p:pic>
      <p:graphicFrame>
        <p:nvGraphicFramePr>
          <p:cNvPr id="1302" name="Google Shape;1302;g11458692f8f_1_225"/>
          <p:cNvGraphicFramePr/>
          <p:nvPr/>
        </p:nvGraphicFramePr>
        <p:xfrm>
          <a:off x="303805" y="1148405"/>
          <a:ext cx="6707575" cy="4189658"/>
        </p:xfrm>
        <a:graphic>
          <a:graphicData uri="http://schemas.openxmlformats.org/drawingml/2006/table">
            <a:tbl>
              <a:tblPr firstRow="1" firstCol="1" bandRow="1">
                <a:noFill/>
                <a:tableStyleId>{CFE9B19D-4B07-4ACC-8942-F27F118BCE7E}</a:tableStyleId>
              </a:tblPr>
              <a:tblGrid>
                <a:gridCol w="947800">
                  <a:extLst>
                    <a:ext uri="{9D8B030D-6E8A-4147-A177-3AD203B41FA5}">
                      <a16:colId xmlns:a16="http://schemas.microsoft.com/office/drawing/2014/main" val="20000"/>
                    </a:ext>
                  </a:extLst>
                </a:gridCol>
                <a:gridCol w="1724400">
                  <a:extLst>
                    <a:ext uri="{9D8B030D-6E8A-4147-A177-3AD203B41FA5}">
                      <a16:colId xmlns:a16="http://schemas.microsoft.com/office/drawing/2014/main" val="20001"/>
                    </a:ext>
                  </a:extLst>
                </a:gridCol>
                <a:gridCol w="3110475">
                  <a:extLst>
                    <a:ext uri="{9D8B030D-6E8A-4147-A177-3AD203B41FA5}">
                      <a16:colId xmlns:a16="http://schemas.microsoft.com/office/drawing/2014/main" val="20002"/>
                    </a:ext>
                  </a:extLst>
                </a:gridCol>
                <a:gridCol w="92490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1389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45 minutes </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Oppenning –</a:t>
                      </a:r>
                      <a:br>
                        <a:rPr lang="en-US" sz="1100" u="none" strike="noStrike" cap="none"/>
                      </a:br>
                      <a:r>
                        <a:rPr lang="en-US" sz="1100" u="none" strike="noStrike" cap="none"/>
                        <a:t>Pushy Salesperson activity</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For Trainers: </a:t>
                      </a:r>
                      <a:br>
                        <a:rPr lang="en-US" sz="1100" u="none" strike="noStrike" cap="none"/>
                      </a:br>
                      <a:r>
                        <a:rPr lang="en-US" sz="1100" u="none" strike="noStrike" cap="none"/>
                        <a:t>IO.2_PPT. Pushy Salesperson activity</a:t>
                      </a:r>
                      <a:endParaRPr sz="1100" u="none" strike="noStrike" cap="none"/>
                    </a:p>
                    <a:p>
                      <a:pPr marL="0" marR="0" lvl="0" indent="0" algn="l" rtl="0">
                        <a:lnSpc>
                          <a:spcPct val="107916"/>
                        </a:lnSpc>
                        <a:spcBef>
                          <a:spcPts val="800"/>
                        </a:spcBef>
                        <a:spcAft>
                          <a:spcPts val="0"/>
                        </a:spcAft>
                        <a:buClr>
                          <a:srgbClr val="000000"/>
                        </a:buClr>
                        <a:buSzPts val="1100"/>
                        <a:buFont typeface="Arial"/>
                        <a:buNone/>
                      </a:pPr>
                      <a:r>
                        <a:rPr lang="en-US" sz="1100" u="none" strike="noStrike" cap="none"/>
                        <a:t>For Trainees: </a:t>
                      </a:r>
                      <a:br>
                        <a:rPr lang="en-US" sz="1100" u="none" strike="noStrike" cap="none"/>
                      </a:br>
                      <a:r>
                        <a:rPr lang="en-US" sz="1100" u="none" strike="noStrike" cap="none"/>
                        <a:t>O.2_PPT. Pushy Salesperson activity </a:t>
                      </a:r>
                      <a:br>
                        <a:rPr lang="en-US" sz="1100" u="none" strike="noStrike" cap="none"/>
                      </a:br>
                      <a:r>
                        <a:rPr lang="en-US" sz="1100" u="none" strike="noStrike" cap="none"/>
                        <a:t>O.2_DOC. How to easy and efficient communicate my idea </a:t>
                      </a:r>
                      <a:endParaRPr sz="1100" u="none" strike="noStrike" cap="none"/>
                    </a:p>
                    <a:p>
                      <a:pPr marL="0" marR="0" lvl="0" indent="0" algn="l" rtl="0">
                        <a:lnSpc>
                          <a:spcPct val="107916"/>
                        </a:lnSpc>
                        <a:spcBef>
                          <a:spcPts val="800"/>
                        </a:spcBef>
                        <a:spcAft>
                          <a:spcPts val="0"/>
                        </a:spcAft>
                        <a:buClr>
                          <a:srgbClr val="000000"/>
                        </a:buClr>
                        <a:buSzPts val="1100"/>
                        <a:buFont typeface="Arial"/>
                        <a:buNone/>
                      </a:pP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F2F or Online Synchronous</a:t>
                      </a:r>
                      <a:endParaRPr sz="1100" u="none" strike="noStrike" cap="none"/>
                    </a:p>
                  </a:txBody>
                  <a:tcPr marL="64500" marR="64500" marT="0" marB="0"/>
                </a:tc>
                <a:extLst>
                  <a:ext uri="{0D108BD9-81ED-4DB2-BD59-A6C34878D82A}">
                    <a16:rowId xmlns:a16="http://schemas.microsoft.com/office/drawing/2014/main" val="10001"/>
                  </a:ext>
                </a:extLst>
              </a:tr>
              <a:tr h="1389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15 minutes</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Break</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4500" marR="64500" marT="0" marB="0"/>
                </a:tc>
                <a:extLst>
                  <a:ext uri="{0D108BD9-81ED-4DB2-BD59-A6C34878D82A}">
                    <a16:rowId xmlns:a16="http://schemas.microsoft.com/office/drawing/2014/main" val="10002"/>
                  </a:ext>
                </a:extLst>
              </a:tr>
              <a:tr h="1000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45 minutes </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chemeClr val="dk1"/>
                        </a:buClr>
                        <a:buSzPts val="1100"/>
                        <a:buFont typeface="Arial"/>
                        <a:buNone/>
                      </a:pPr>
                      <a:r>
                        <a:rPr lang="en-US" sz="1100" u="none" strike="noStrike" cap="none"/>
                        <a:t>Photovoice strategy</a:t>
                      </a:r>
                      <a:endParaRPr sz="1400" u="none" strike="noStrike" cap="none"/>
                    </a:p>
                    <a:p>
                      <a:pPr marL="0" marR="0" lvl="0" indent="0" algn="l" rtl="0">
                        <a:lnSpc>
                          <a:spcPct val="107916"/>
                        </a:lnSpc>
                        <a:spcBef>
                          <a:spcPts val="800"/>
                        </a:spcBef>
                        <a:spcAft>
                          <a:spcPts val="0"/>
                        </a:spcAft>
                        <a:buClr>
                          <a:schemeClr val="dk1"/>
                        </a:buClr>
                        <a:buSzPts val="1100"/>
                        <a:buFont typeface="Arial"/>
                        <a:buNone/>
                      </a:pPr>
                      <a:r>
                        <a:rPr lang="en-US" sz="1100" b="0" i="0" u="none" strike="noStrike" cap="none">
                          <a:solidFill>
                            <a:schemeClr val="dk1"/>
                          </a:solidFill>
                          <a:latin typeface="Calibri"/>
                          <a:ea typeface="Calibri"/>
                          <a:cs typeface="Calibri"/>
                          <a:sym typeface="Calibri"/>
                        </a:rPr>
                        <a:t>*For an in-depth presentation, the trainer may use Edward de Bono. "Six Thinking Hats" strategy</a:t>
                      </a:r>
                      <a:endParaRPr sz="1100" b="0" i="0" u="none" strike="noStrike" cap="none">
                        <a:solidFill>
                          <a:schemeClr val="dk1"/>
                        </a:solidFill>
                        <a:latin typeface="Calibri"/>
                        <a:ea typeface="Calibri"/>
                        <a:cs typeface="Calibri"/>
                        <a:sym typeface="Calibri"/>
                      </a:endParaRPr>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For Trainers: </a:t>
                      </a:r>
                      <a:br>
                        <a:rPr lang="en-US" sz="1100" u="none" strike="noStrike" cap="none"/>
                      </a:br>
                      <a:r>
                        <a:rPr lang="en-US" sz="1100" u="none" strike="noStrike" cap="none"/>
                        <a:t>IO.2_PPT. Photo voice as a communication strategy </a:t>
                      </a:r>
                      <a:endParaRPr sz="1100" u="none" strike="noStrike" cap="none"/>
                    </a:p>
                    <a:p>
                      <a:pPr marL="0" marR="0" lvl="0" indent="0" algn="l" rtl="0">
                        <a:lnSpc>
                          <a:spcPct val="107916"/>
                        </a:lnSpc>
                        <a:spcBef>
                          <a:spcPts val="800"/>
                        </a:spcBef>
                        <a:spcAft>
                          <a:spcPts val="0"/>
                        </a:spcAft>
                        <a:buClr>
                          <a:srgbClr val="000000"/>
                        </a:buClr>
                        <a:buSzPts val="1100"/>
                        <a:buFont typeface="Arial"/>
                        <a:buNone/>
                      </a:pPr>
                      <a:r>
                        <a:rPr lang="en-US" sz="1100" u="none" strike="noStrike" cap="none"/>
                        <a:t>For Trainees: </a:t>
                      </a:r>
                      <a:br>
                        <a:rPr lang="en-US" sz="1100" u="none" strike="noStrike" cap="none"/>
                      </a:br>
                      <a:r>
                        <a:rPr lang="en-US" sz="1100" u="none" strike="noStrike" cap="none"/>
                        <a:t>IO.2_PPT. Photo voice as a communication strategy </a:t>
                      </a:r>
                      <a:br>
                        <a:rPr lang="en-US" sz="1100" u="none" strike="noStrike" cap="none"/>
                      </a:br>
                      <a:r>
                        <a:rPr lang="en-US" sz="1100" u="none" strike="noStrike" cap="none"/>
                        <a:t>*IO.2_DOC. Written instructions on how to do Edward de Bono "Six Thinking Hats" strategy </a:t>
                      </a:r>
                      <a:br>
                        <a:rPr lang="en-US" sz="1100" u="none" strike="noStrike" cap="none"/>
                      </a:br>
                      <a:r>
                        <a:rPr lang="en-US" sz="1100" u="none" strike="noStrike" cap="none"/>
                        <a:t>6 hats in different colours </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F2F or Online Synchronous </a:t>
                      </a:r>
                      <a:endParaRPr sz="1100" u="none" strike="noStrike" cap="none"/>
                    </a:p>
                  </a:txBody>
                  <a:tcPr marL="64500" marR="64500" marT="0" marB="0"/>
                </a:tc>
                <a:extLst>
                  <a:ext uri="{0D108BD9-81ED-4DB2-BD59-A6C34878D82A}">
                    <a16:rowId xmlns:a16="http://schemas.microsoft.com/office/drawing/2014/main" val="10003"/>
                  </a:ext>
                </a:extLst>
              </a:tr>
              <a:tr h="3233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15 minutes</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chemeClr val="dk1"/>
                        </a:buClr>
                        <a:buSzPts val="1100"/>
                        <a:buFont typeface="Arial"/>
                        <a:buNone/>
                      </a:pPr>
                      <a:r>
                        <a:rPr lang="en-US" sz="1100" u="none" strike="noStrike" cap="none"/>
                        <a:t>Closure </a:t>
                      </a:r>
                      <a:endParaRPr sz="14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For Trainers: IO.2_PPT. Photo voice as a communication strategy - Homework</a:t>
                      </a:r>
                      <a:endParaRPr sz="1100" u="none" strike="noStrike" cap="none"/>
                    </a:p>
                    <a:p>
                      <a:pPr marL="0" marR="0" lvl="0" indent="0" algn="l" rtl="0">
                        <a:lnSpc>
                          <a:spcPct val="107916"/>
                        </a:lnSpc>
                        <a:spcBef>
                          <a:spcPts val="800"/>
                        </a:spcBef>
                        <a:spcAft>
                          <a:spcPts val="0"/>
                        </a:spcAft>
                        <a:buClr>
                          <a:srgbClr val="000000"/>
                        </a:buClr>
                        <a:buSzPts val="1100"/>
                        <a:buFont typeface="Arial"/>
                        <a:buNone/>
                      </a:pPr>
                      <a:r>
                        <a:rPr lang="en-US" sz="1100" u="none" strike="noStrike" cap="none"/>
                        <a:t>For Trainees: IO.2_PPT. Photo voice as a communication strategy - Homework</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F2F or Online Synchronous </a:t>
                      </a:r>
                      <a:endParaRPr sz="1100" u="none" strike="noStrike" cap="none"/>
                    </a:p>
                  </a:txBody>
                  <a:tcPr marL="64500" marR="64500" marT="0" marB="0"/>
                </a:tc>
                <a:extLst>
                  <a:ext uri="{0D108BD9-81ED-4DB2-BD59-A6C34878D82A}">
                    <a16:rowId xmlns:a16="http://schemas.microsoft.com/office/drawing/2014/main" val="10004"/>
                  </a:ext>
                </a:extLst>
              </a:tr>
              <a:tr h="2008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45 minutes</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chemeClr val="dk1"/>
                        </a:buClr>
                        <a:buSzPts val="1100"/>
                        <a:buFont typeface="Arial"/>
                        <a:buNone/>
                      </a:pPr>
                      <a:r>
                        <a:rPr lang="en-US" sz="1100" u="none" strike="noStrike" cap="none"/>
                        <a:t>Homework</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endParaRPr sz="1100" u="none" strike="noStrike" cap="none"/>
                    </a:p>
                  </a:txBody>
                  <a:tcPr marL="64500" marR="64500" marT="0" marB="0"/>
                </a:tc>
                <a:tc>
                  <a:txBody>
                    <a:bodyPr/>
                    <a:lstStyle/>
                    <a:p>
                      <a:pPr marL="0" marR="0" lvl="0" indent="0" algn="l" rtl="0">
                        <a:lnSpc>
                          <a:spcPct val="100000"/>
                        </a:lnSpc>
                        <a:spcBef>
                          <a:spcPts val="0"/>
                        </a:spcBef>
                        <a:spcAft>
                          <a:spcPts val="0"/>
                        </a:spcAft>
                        <a:buClr>
                          <a:schemeClr val="dk1"/>
                        </a:buClr>
                        <a:buSzPts val="1100"/>
                        <a:buFont typeface="Arial"/>
                        <a:buNone/>
                      </a:pPr>
                      <a:endParaRPr sz="1100" u="none" strike="noStrike" cap="none"/>
                    </a:p>
                  </a:txBody>
                  <a:tcPr marL="64500" marR="64500" marT="0" marB="0"/>
                </a:tc>
                <a:extLst>
                  <a:ext uri="{0D108BD9-81ED-4DB2-BD59-A6C34878D82A}">
                    <a16:rowId xmlns:a16="http://schemas.microsoft.com/office/drawing/2014/main" val="10005"/>
                  </a:ext>
                </a:extLst>
              </a:tr>
            </a:tbl>
          </a:graphicData>
        </a:graphic>
      </p:graphicFrame>
      <p:sp>
        <p:nvSpPr>
          <p:cNvPr id="1303" name="Google Shape;1303;g11458692f8f_1_225"/>
          <p:cNvSpPr txBox="1"/>
          <p:nvPr/>
        </p:nvSpPr>
        <p:spPr>
          <a:xfrm>
            <a:off x="81527" y="744717"/>
            <a:ext cx="1340100" cy="35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1</a:t>
            </a:r>
            <a:endParaRPr sz="1693" b="0" i="0" u="none" strike="noStrike" cap="none">
              <a:solidFill>
                <a:srgbClr val="000000"/>
              </a:solidFill>
              <a:latin typeface="Calibri"/>
              <a:ea typeface="Calibri"/>
              <a:cs typeface="Calibri"/>
              <a:sym typeface="Calibri"/>
            </a:endParaRPr>
          </a:p>
        </p:txBody>
      </p:sp>
      <p:sp>
        <p:nvSpPr>
          <p:cNvPr id="1304" name="Google Shape;1304;g11458692f8f_1_225"/>
          <p:cNvSpPr txBox="1"/>
          <p:nvPr/>
        </p:nvSpPr>
        <p:spPr>
          <a:xfrm>
            <a:off x="103712" y="343502"/>
            <a:ext cx="2192100" cy="43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57"/>
              <a:buFont typeface="Arial"/>
              <a:buNone/>
            </a:pPr>
            <a:r>
              <a:rPr lang="en-US" sz="2257" b="1" i="0" u="none" strike="noStrike" cap="none">
                <a:solidFill>
                  <a:srgbClr val="000000"/>
                </a:solidFill>
                <a:latin typeface="Calibri"/>
                <a:ea typeface="Calibri"/>
                <a:cs typeface="Calibri"/>
                <a:sym typeface="Calibri"/>
              </a:rPr>
              <a:t>TA4 - PLANNING</a:t>
            </a:r>
            <a:endParaRPr sz="2257" b="1" i="0" u="none" strike="noStrike" cap="none">
              <a:solidFill>
                <a:srgbClr val="000000"/>
              </a:solidFill>
              <a:latin typeface="Calibri"/>
              <a:ea typeface="Calibri"/>
              <a:cs typeface="Calibri"/>
              <a:sym typeface="Calibri"/>
            </a:endParaRPr>
          </a:p>
        </p:txBody>
      </p:sp>
      <p:sp>
        <p:nvSpPr>
          <p:cNvPr id="1305" name="Google Shape;1305;g11458692f8f_1_225"/>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sp>
        <p:nvSpPr>
          <p:cNvPr id="1306" name="Google Shape;1306;g11458692f8f_1_225"/>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12</a:t>
            </a:r>
            <a:endParaRPr sz="1400" b="0" i="0" u="none" strike="noStrike" cap="none">
              <a:solidFill>
                <a:srgbClr val="000000"/>
              </a:solidFill>
              <a:latin typeface="Arial"/>
              <a:ea typeface="Arial"/>
              <a:cs typeface="Arial"/>
              <a:sym typeface="Arial"/>
            </a:endParaRPr>
          </a:p>
        </p:txBody>
      </p:sp>
      <p:graphicFrame>
        <p:nvGraphicFramePr>
          <p:cNvPr id="1307" name="Google Shape;1307;g11458692f8f_1_225"/>
          <p:cNvGraphicFramePr/>
          <p:nvPr/>
        </p:nvGraphicFramePr>
        <p:xfrm>
          <a:off x="254642" y="5916711"/>
          <a:ext cx="6734050" cy="3114541"/>
        </p:xfrm>
        <a:graphic>
          <a:graphicData uri="http://schemas.openxmlformats.org/drawingml/2006/table">
            <a:tbl>
              <a:tblPr firstRow="1" firstCol="1" bandRow="1">
                <a:noFill/>
                <a:tableStyleId>{CFE9B19D-4B07-4ACC-8942-F27F118BCE7E}</a:tableStyleId>
              </a:tblPr>
              <a:tblGrid>
                <a:gridCol w="996950">
                  <a:extLst>
                    <a:ext uri="{9D8B030D-6E8A-4147-A177-3AD203B41FA5}">
                      <a16:colId xmlns:a16="http://schemas.microsoft.com/office/drawing/2014/main" val="20000"/>
                    </a:ext>
                  </a:extLst>
                </a:gridCol>
                <a:gridCol w="1048675">
                  <a:extLst>
                    <a:ext uri="{9D8B030D-6E8A-4147-A177-3AD203B41FA5}">
                      <a16:colId xmlns:a16="http://schemas.microsoft.com/office/drawing/2014/main" val="20001"/>
                    </a:ext>
                  </a:extLst>
                </a:gridCol>
                <a:gridCol w="3786225">
                  <a:extLst>
                    <a:ext uri="{9D8B030D-6E8A-4147-A177-3AD203B41FA5}">
                      <a16:colId xmlns:a16="http://schemas.microsoft.com/office/drawing/2014/main" val="20002"/>
                    </a:ext>
                  </a:extLst>
                </a:gridCol>
                <a:gridCol w="90220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1140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30 minutes</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Oppenning – </a:t>
                      </a:r>
                      <a:br>
                        <a:rPr lang="en-US" sz="1100" u="none" strike="noStrike" cap="none"/>
                      </a:br>
                      <a:r>
                        <a:rPr lang="en-US" sz="1100" u="none" strike="noStrike" cap="none"/>
                        <a:t>“Fists” activity</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For Trainers: IO.2_DOC.Fists Activity </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u="none" strike="noStrike" cap="none"/>
                        <a:t>F2F or Online Synchronous</a:t>
                      </a:r>
                      <a:endParaRPr sz="1400" b="0" u="none" strike="noStrike" cap="none"/>
                    </a:p>
                  </a:txBody>
                  <a:tcPr marL="64500" marR="64500" marT="0" marB="0"/>
                </a:tc>
                <a:extLst>
                  <a:ext uri="{0D108BD9-81ED-4DB2-BD59-A6C34878D82A}">
                    <a16:rowId xmlns:a16="http://schemas.microsoft.com/office/drawing/2014/main" val="10001"/>
                  </a:ext>
                </a:extLst>
              </a:tr>
              <a:tr h="1759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30 minutes</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10 situations activity: assertive, passive or aggressive</a:t>
                      </a:r>
                      <a:endParaRPr sz="14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For Trainers: </a:t>
                      </a:r>
                      <a:br>
                        <a:rPr lang="en-US" sz="1100" u="none" strike="noStrike" cap="none"/>
                      </a:br>
                      <a:r>
                        <a:rPr lang="en-US" sz="1100" u="none" strike="noStrike" cap="none"/>
                        <a:t>IO.2_PPT. Activity_assertive, passive or aggressive </a:t>
                      </a:r>
                      <a:br>
                        <a:rPr lang="en-US" sz="1100" u="none" strike="noStrike" cap="none"/>
                      </a:br>
                      <a:r>
                        <a:rPr lang="en-US" sz="1100" u="none" strike="noStrike" cap="none"/>
                        <a:t>Assertive, passive and aggressive pdf</a:t>
                      </a:r>
                      <a:endParaRPr sz="1100" u="none" strike="noStrike" cap="none"/>
                    </a:p>
                    <a:p>
                      <a:pPr marL="0" marR="0" lvl="0" indent="0" algn="l" rtl="0">
                        <a:lnSpc>
                          <a:spcPct val="107916"/>
                        </a:lnSpc>
                        <a:spcBef>
                          <a:spcPts val="800"/>
                        </a:spcBef>
                        <a:spcAft>
                          <a:spcPts val="0"/>
                        </a:spcAft>
                        <a:buClr>
                          <a:srgbClr val="000000"/>
                        </a:buClr>
                        <a:buSzPts val="1100"/>
                        <a:buFont typeface="Arial"/>
                        <a:buNone/>
                      </a:pPr>
                      <a:r>
                        <a:rPr lang="en-US" sz="1100" u="none" strike="noStrike" cap="none"/>
                        <a:t>For Trainees: </a:t>
                      </a:r>
                      <a:br>
                        <a:rPr lang="en-US" sz="1100" u="none" strike="noStrike" cap="none"/>
                      </a:br>
                      <a:r>
                        <a:rPr lang="en-US" sz="1100" u="none" strike="noStrike" cap="none"/>
                        <a:t>Assertive, passive and aggressive pdf. card printing for each team </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F2F  or  nline Synchronous </a:t>
                      </a:r>
                      <a:endParaRPr sz="1100" u="none" strike="noStrike" cap="none"/>
                    </a:p>
                  </a:txBody>
                  <a:tcPr marL="64500" marR="64500" marT="0" marB="0"/>
                </a:tc>
                <a:extLst>
                  <a:ext uri="{0D108BD9-81ED-4DB2-BD59-A6C34878D82A}">
                    <a16:rowId xmlns:a16="http://schemas.microsoft.com/office/drawing/2014/main" val="10002"/>
                  </a:ext>
                </a:extLst>
              </a:tr>
              <a:tr h="1000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15 minutes</a:t>
                      </a:r>
                      <a:endParaRPr sz="1100" u="none" strike="noStrike" cap="none"/>
                    </a:p>
                  </a:txBody>
                  <a:tcPr marL="64500" marR="64500" marT="0" marB="0"/>
                </a:tc>
                <a:tc>
                  <a:txBody>
                    <a:bodyPr/>
                    <a:lstStyle/>
                    <a:p>
                      <a:pPr marL="0" marR="0" lvl="0" indent="0" algn="just" rtl="0">
                        <a:lnSpc>
                          <a:spcPct val="107916"/>
                        </a:lnSpc>
                        <a:spcBef>
                          <a:spcPts val="0"/>
                        </a:spcBef>
                        <a:spcAft>
                          <a:spcPts val="0"/>
                        </a:spcAft>
                        <a:buClr>
                          <a:srgbClr val="000000"/>
                        </a:buClr>
                        <a:buSzPts val="1100"/>
                        <a:buFont typeface="Arial"/>
                        <a:buNone/>
                      </a:pPr>
                      <a:r>
                        <a:rPr lang="en-US" sz="1100" u="none" strike="noStrike" cap="none"/>
                        <a:t>Break</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endParaRPr sz="1100" u="none" strike="noStrike" cap="none"/>
                    </a:p>
                  </a:txBody>
                  <a:tcPr marL="64500" marR="64500" marT="0" marB="0"/>
                </a:tc>
                <a:tc>
                  <a:txBody>
                    <a:bodyPr/>
                    <a:lstStyle/>
                    <a:p>
                      <a:pPr marL="0" marR="0" lvl="0" indent="0" algn="l" rtl="0">
                        <a:lnSpc>
                          <a:spcPct val="100000"/>
                        </a:lnSpc>
                        <a:spcBef>
                          <a:spcPts val="0"/>
                        </a:spcBef>
                        <a:spcAft>
                          <a:spcPts val="0"/>
                        </a:spcAft>
                        <a:buClr>
                          <a:schemeClr val="dk1"/>
                        </a:buClr>
                        <a:buSzPts val="1100"/>
                        <a:buFont typeface="Arial"/>
                        <a:buNone/>
                      </a:pPr>
                      <a:endParaRPr sz="1400" u="none" strike="noStrike" cap="none"/>
                    </a:p>
                  </a:txBody>
                  <a:tcPr marL="64500" marR="64500" marT="0" marB="0"/>
                </a:tc>
                <a:extLst>
                  <a:ext uri="{0D108BD9-81ED-4DB2-BD59-A6C34878D82A}">
                    <a16:rowId xmlns:a16="http://schemas.microsoft.com/office/drawing/2014/main" val="10003"/>
                  </a:ext>
                </a:extLst>
              </a:tr>
              <a:tr h="1000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30 minutes</a:t>
                      </a:r>
                      <a:endParaRPr sz="1100" u="none" strike="noStrike" cap="none"/>
                    </a:p>
                  </a:txBody>
                  <a:tcPr marL="64500" marR="64500" marT="0" marB="0"/>
                </a:tc>
                <a:tc>
                  <a:txBody>
                    <a:bodyPr/>
                    <a:lstStyle/>
                    <a:p>
                      <a:pPr marL="0" marR="0" lvl="0" indent="0" algn="just" rtl="0">
                        <a:lnSpc>
                          <a:spcPct val="107916"/>
                        </a:lnSpc>
                        <a:spcBef>
                          <a:spcPts val="0"/>
                        </a:spcBef>
                        <a:spcAft>
                          <a:spcPts val="0"/>
                        </a:spcAft>
                        <a:buClr>
                          <a:srgbClr val="000000"/>
                        </a:buClr>
                        <a:buSzPts val="1100"/>
                        <a:buFont typeface="Arial"/>
                        <a:buNone/>
                      </a:pPr>
                      <a:r>
                        <a:rPr lang="en-US" sz="1100" u="none" strike="noStrike" cap="none"/>
                        <a:t>"We message" </a:t>
                      </a:r>
                      <a:endParaRPr sz="14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For Trainers: </a:t>
                      </a:r>
                      <a:br>
                        <a:rPr lang="en-US" sz="1100" u="none" strike="noStrike" cap="none"/>
                      </a:br>
                      <a:r>
                        <a:rPr lang="en-US" sz="1100" u="none" strike="noStrike" cap="none"/>
                        <a:t>IO.2_PPT. Activity_we message </a:t>
                      </a:r>
                      <a:endParaRPr sz="1100" u="none" strike="noStrike" cap="none"/>
                    </a:p>
                  </a:txBody>
                  <a:tcPr marL="64500" marR="64500" marT="0" marB="0">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F2F or Online Synchronous </a:t>
                      </a:r>
                      <a:endParaRPr sz="1400" u="none" strike="noStrike" cap="none"/>
                    </a:p>
                  </a:txBody>
                  <a:tcPr marL="64500" marR="64500" marT="0" marB="0">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242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30 minutes</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Communication channels</a:t>
                      </a:r>
                      <a:endParaRPr sz="1400" u="none" strike="noStrike" cap="none"/>
                    </a:p>
                  </a:txBody>
                  <a:tcPr marL="64500" marR="64500" marT="0" marB="0">
                    <a:lnR w="12700" cap="flat" cmpd="sng">
                      <a:solidFill>
                        <a:schemeClr val="lt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For Trainers: </a:t>
                      </a:r>
                      <a:br>
                        <a:rPr lang="en-US" sz="1100" u="none" strike="noStrike" cap="none"/>
                      </a:br>
                      <a:r>
                        <a:rPr lang="en-US" sz="1100" b="0" i="0" u="none" strike="noStrike" cap="none">
                          <a:solidFill>
                            <a:schemeClr val="dk1"/>
                          </a:solidFill>
                          <a:latin typeface="Calibri"/>
                          <a:ea typeface="Calibri"/>
                          <a:cs typeface="Calibri"/>
                          <a:sym typeface="Calibri"/>
                        </a:rPr>
                        <a:t>IO.2_PPT. Communication channels</a:t>
                      </a:r>
                      <a:endParaRPr sz="1100" b="0" u="none" strike="noStrike" cap="none"/>
                    </a:p>
                    <a:p>
                      <a:pPr marL="0" marR="0" lvl="0" indent="0" algn="l" rtl="0">
                        <a:lnSpc>
                          <a:spcPct val="100000"/>
                        </a:lnSpc>
                        <a:spcBef>
                          <a:spcPts val="0"/>
                        </a:spcBef>
                        <a:spcAft>
                          <a:spcPts val="0"/>
                        </a:spcAft>
                        <a:buClr>
                          <a:srgbClr val="000000"/>
                        </a:buClr>
                        <a:buSzPts val="1100"/>
                        <a:buFont typeface="Arial"/>
                        <a:buNone/>
                      </a:pPr>
                      <a:r>
                        <a:rPr lang="en-US" sz="1100" b="0" i="0" u="sng" strike="noStrike" cap="none">
                          <a:solidFill>
                            <a:schemeClr val="hlink"/>
                          </a:solidFill>
                          <a:latin typeface="Calibri"/>
                          <a:ea typeface="Calibri"/>
                          <a:cs typeface="Calibri"/>
                          <a:sym typeface="Calibri"/>
                          <a:hlinkClick r:id="rId4"/>
                        </a:rPr>
                        <a:t>Selecting Your Communication Channel</a:t>
                      </a:r>
                      <a:endParaRPr sz="1100" b="0" i="0"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u="none" strike="noStrike" cap="none"/>
                        <a:t>For Trainees:  Assertive, passive and aggressive pdf. card printing for each team </a:t>
                      </a:r>
                      <a:endParaRPr sz="1400" u="none" strike="noStrike" cap="none"/>
                    </a:p>
                  </a:txBody>
                  <a:tcPr marL="64500" marR="645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F2F or Online Synchronous </a:t>
                      </a:r>
                      <a:endParaRPr sz="1400" u="none" strike="noStrike" cap="none"/>
                    </a:p>
                  </a:txBody>
                  <a:tcPr marL="64500" marR="645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308" name="Google Shape;1308;g11458692f8f_1_225"/>
          <p:cNvSpPr txBox="1"/>
          <p:nvPr/>
        </p:nvSpPr>
        <p:spPr>
          <a:xfrm>
            <a:off x="106652" y="5535793"/>
            <a:ext cx="1340100" cy="35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2</a:t>
            </a:r>
            <a:endParaRPr sz="1693" b="0" i="0" u="none" strike="noStrike" cap="none">
              <a:solidFill>
                <a:srgbClr val="000000"/>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g11458692f8f_1_237"/>
          <p:cNvSpPr/>
          <p:nvPr/>
        </p:nvSpPr>
        <p:spPr>
          <a:xfrm>
            <a:off x="-69502" y="2218"/>
            <a:ext cx="7382320" cy="313182"/>
          </a:xfrm>
          <a:custGeom>
            <a:avLst/>
            <a:gdLst/>
            <a:ahLst/>
            <a:cxnLst/>
            <a:rect l="l" t="t" r="r" b="b"/>
            <a:pathLst>
              <a:path w="3756906" h="152400" extrusionOk="0">
                <a:moveTo>
                  <a:pt x="0" y="0"/>
                </a:moveTo>
                <a:lnTo>
                  <a:pt x="3756906" y="0"/>
                </a:lnTo>
                <a:lnTo>
                  <a:pt x="3756906" y="152400"/>
                </a:lnTo>
                <a:lnTo>
                  <a:pt x="0" y="152400"/>
                </a:lnTo>
                <a:close/>
              </a:path>
            </a:pathLst>
          </a:custGeom>
          <a:solidFill>
            <a:srgbClr val="1B48AB"/>
          </a:solidFill>
          <a:ln>
            <a:noFill/>
          </a:ln>
        </p:spPr>
      </p:sp>
      <p:pic>
        <p:nvPicPr>
          <p:cNvPr id="1314" name="Google Shape;1314;g11458692f8f_1_237"/>
          <p:cNvPicPr preferRelativeResize="0"/>
          <p:nvPr/>
        </p:nvPicPr>
        <p:blipFill rotWithShape="1">
          <a:blip r:embed="rId3">
            <a:alphaModFix/>
          </a:blip>
          <a:srcRect/>
          <a:stretch/>
        </p:blipFill>
        <p:spPr>
          <a:xfrm>
            <a:off x="13980" y="9582983"/>
            <a:ext cx="7280990" cy="451421"/>
          </a:xfrm>
          <a:prstGeom prst="rect">
            <a:avLst/>
          </a:prstGeom>
          <a:noFill/>
          <a:ln>
            <a:noFill/>
          </a:ln>
        </p:spPr>
      </p:pic>
      <p:graphicFrame>
        <p:nvGraphicFramePr>
          <p:cNvPr id="1315" name="Google Shape;1315;g11458692f8f_1_237"/>
          <p:cNvGraphicFramePr/>
          <p:nvPr/>
        </p:nvGraphicFramePr>
        <p:xfrm>
          <a:off x="303805" y="1148405"/>
          <a:ext cx="6707575" cy="3098347"/>
        </p:xfrm>
        <a:graphic>
          <a:graphicData uri="http://schemas.openxmlformats.org/drawingml/2006/table">
            <a:tbl>
              <a:tblPr firstRow="1" firstCol="1" bandRow="1">
                <a:noFill/>
                <a:tableStyleId>{CFE9B19D-4B07-4ACC-8942-F27F118BCE7E}</a:tableStyleId>
              </a:tblPr>
              <a:tblGrid>
                <a:gridCol w="947800">
                  <a:extLst>
                    <a:ext uri="{9D8B030D-6E8A-4147-A177-3AD203B41FA5}">
                      <a16:colId xmlns:a16="http://schemas.microsoft.com/office/drawing/2014/main" val="20000"/>
                    </a:ext>
                  </a:extLst>
                </a:gridCol>
                <a:gridCol w="1724400">
                  <a:extLst>
                    <a:ext uri="{9D8B030D-6E8A-4147-A177-3AD203B41FA5}">
                      <a16:colId xmlns:a16="http://schemas.microsoft.com/office/drawing/2014/main" val="20001"/>
                    </a:ext>
                  </a:extLst>
                </a:gridCol>
                <a:gridCol w="3110475">
                  <a:extLst>
                    <a:ext uri="{9D8B030D-6E8A-4147-A177-3AD203B41FA5}">
                      <a16:colId xmlns:a16="http://schemas.microsoft.com/office/drawing/2014/main" val="20002"/>
                    </a:ext>
                  </a:extLst>
                </a:gridCol>
                <a:gridCol w="92490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1389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60 minutes </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Eco-map activity</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For Trainers: </a:t>
                      </a:r>
                      <a:br>
                        <a:rPr lang="en-US" sz="1100" u="none" strike="noStrike" cap="none"/>
                      </a:br>
                      <a:r>
                        <a:rPr lang="en-US" sz="1100" b="0" i="0" u="none" strike="noStrike" cap="none">
                          <a:solidFill>
                            <a:schemeClr val="dk1"/>
                          </a:solidFill>
                          <a:latin typeface="Calibri"/>
                          <a:ea typeface="Calibri"/>
                          <a:cs typeface="Calibri"/>
                          <a:sym typeface="Calibri"/>
                        </a:rPr>
                        <a:t>IO.2_PPT. Eco-map activity</a:t>
                      </a:r>
                      <a:endParaRPr sz="1100" b="0" u="none" strike="noStrike" cap="none"/>
                    </a:p>
                    <a:p>
                      <a:pPr marL="0" marR="0" lvl="0" indent="0" algn="l" rtl="0">
                        <a:lnSpc>
                          <a:spcPct val="107916"/>
                        </a:lnSpc>
                        <a:spcBef>
                          <a:spcPts val="800"/>
                        </a:spcBef>
                        <a:spcAft>
                          <a:spcPts val="0"/>
                        </a:spcAft>
                        <a:buClr>
                          <a:srgbClr val="000000"/>
                        </a:buClr>
                        <a:buSzPts val="1100"/>
                        <a:buFont typeface="Arial"/>
                        <a:buNone/>
                      </a:pPr>
                      <a:r>
                        <a:rPr lang="en-US" sz="1100" u="none" strike="noStrike" cap="none"/>
                        <a:t>For Trainees: </a:t>
                      </a:r>
                      <a:br>
                        <a:rPr lang="en-US" sz="1100" u="none" strike="noStrike" cap="none"/>
                      </a:br>
                      <a:r>
                        <a:rPr lang="en-US" sz="1100" b="0" i="0" u="none" strike="noStrike" cap="none">
                          <a:solidFill>
                            <a:schemeClr val="dk1"/>
                          </a:solidFill>
                          <a:latin typeface="Calibri"/>
                          <a:ea typeface="Calibri"/>
                          <a:cs typeface="Calibri"/>
                          <a:sym typeface="Calibri"/>
                        </a:rPr>
                        <a:t>IO.2_PPT. Eco-map activity</a:t>
                      </a:r>
                      <a:endParaRPr sz="1400" u="none" strike="noStrike" cap="none"/>
                    </a:p>
                    <a:p>
                      <a:pPr marL="0" marR="0" lvl="0" indent="0" algn="l" rtl="0">
                        <a:lnSpc>
                          <a:spcPct val="107916"/>
                        </a:lnSpc>
                        <a:spcBef>
                          <a:spcPts val="800"/>
                        </a:spcBef>
                        <a:spcAft>
                          <a:spcPts val="0"/>
                        </a:spcAft>
                        <a:buClr>
                          <a:srgbClr val="000000"/>
                        </a:buClr>
                        <a:buSzPts val="1100"/>
                        <a:buFont typeface="Arial"/>
                        <a:buNone/>
                      </a:pP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F2F or Online Synchronous</a:t>
                      </a:r>
                      <a:endParaRPr sz="1100" u="none" strike="noStrike" cap="none"/>
                    </a:p>
                  </a:txBody>
                  <a:tcPr marL="64500" marR="64500" marT="0" marB="0"/>
                </a:tc>
                <a:extLst>
                  <a:ext uri="{0D108BD9-81ED-4DB2-BD59-A6C34878D82A}">
                    <a16:rowId xmlns:a16="http://schemas.microsoft.com/office/drawing/2014/main" val="10001"/>
                  </a:ext>
                </a:extLst>
              </a:tr>
              <a:tr h="1389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15 minutes</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Break</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4500" marR="64500" marT="0" marB="0"/>
                </a:tc>
                <a:extLst>
                  <a:ext uri="{0D108BD9-81ED-4DB2-BD59-A6C34878D82A}">
                    <a16:rowId xmlns:a16="http://schemas.microsoft.com/office/drawing/2014/main" val="10002"/>
                  </a:ext>
                </a:extLst>
              </a:tr>
              <a:tr h="1000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60 minutes </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Distribution of contacts according to involvement</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According to the purpose of the communication choose an adequate channel of communication and start sharing our story.</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Calibri"/>
                        <a:ea typeface="Calibri"/>
                        <a:cs typeface="Calibri"/>
                        <a:sym typeface="Calibri"/>
                      </a:endParaRPr>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For Trainers: </a:t>
                      </a:r>
                      <a:br>
                        <a:rPr lang="en-US" sz="1100" u="none" strike="noStrike" cap="none"/>
                      </a:br>
                      <a:r>
                        <a:rPr lang="en-US" sz="1100" b="0" i="0" u="none" strike="noStrike" cap="none">
                          <a:solidFill>
                            <a:schemeClr val="dk1"/>
                          </a:solidFill>
                          <a:latin typeface="Calibri"/>
                          <a:ea typeface="Calibri"/>
                          <a:cs typeface="Calibri"/>
                          <a:sym typeface="Calibri"/>
                        </a:rPr>
                        <a:t>IO.2_PPT. SLTA4, Session_3</a:t>
                      </a:r>
                      <a:endParaRPr sz="1100" b="0" u="none" strike="noStrike" cap="none"/>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IO.2_DOC.Table for sorting the contacts</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For Trainees: </a:t>
                      </a:r>
                      <a:br>
                        <a:rPr lang="en-US" sz="1100" u="none" strike="noStrike" cap="none">
                          <a:latin typeface="Calibri"/>
                          <a:ea typeface="Calibri"/>
                          <a:cs typeface="Calibri"/>
                          <a:sym typeface="Calibri"/>
                        </a:rPr>
                      </a:br>
                      <a:r>
                        <a:rPr lang="en-US" sz="1100" b="0" i="0" u="none" strike="noStrike" cap="none">
                          <a:solidFill>
                            <a:schemeClr val="dk1"/>
                          </a:solidFill>
                          <a:latin typeface="Calibri"/>
                          <a:ea typeface="Calibri"/>
                          <a:cs typeface="Calibri"/>
                          <a:sym typeface="Calibri"/>
                        </a:rPr>
                        <a:t>IO.2_PPT. SLTA4, Session_3</a:t>
                      </a:r>
                      <a:endParaRPr sz="1100" b="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IO.2_DOC.Table for sorting the contacts</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0000"/>
                        </a:lnSpc>
                        <a:spcBef>
                          <a:spcPts val="0"/>
                        </a:spcBef>
                        <a:spcAft>
                          <a:spcPts val="0"/>
                        </a:spcAft>
                        <a:buClr>
                          <a:schemeClr val="dk1"/>
                        </a:buClr>
                        <a:buSzPts val="1100"/>
                        <a:buFont typeface="Arial"/>
                        <a:buNone/>
                      </a:pPr>
                      <a:endParaRPr sz="1100" u="none" strike="noStrike" cap="none"/>
                    </a:p>
                    <a:p>
                      <a:pPr marL="0" marR="0" lvl="0" indent="0" algn="l" rtl="0">
                        <a:lnSpc>
                          <a:spcPct val="100000"/>
                        </a:lnSpc>
                        <a:spcBef>
                          <a:spcPts val="0"/>
                        </a:spcBef>
                        <a:spcAft>
                          <a:spcPts val="0"/>
                        </a:spcAft>
                        <a:buClr>
                          <a:schemeClr val="dk1"/>
                        </a:buClr>
                        <a:buSzPts val="1100"/>
                        <a:buFont typeface="Arial"/>
                        <a:buNone/>
                      </a:pPr>
                      <a:r>
                        <a:rPr lang="en-US" sz="1100" u="none" strike="noStrike" cap="none"/>
                        <a:t>F2F or Online Synchronous </a:t>
                      </a:r>
                      <a:endParaRPr sz="1100" u="none" strike="noStrike" cap="none"/>
                    </a:p>
                  </a:txBody>
                  <a:tcPr marL="64500" marR="64500" marT="0" marB="0"/>
                </a:tc>
                <a:extLst>
                  <a:ext uri="{0D108BD9-81ED-4DB2-BD59-A6C34878D82A}">
                    <a16:rowId xmlns:a16="http://schemas.microsoft.com/office/drawing/2014/main" val="10003"/>
                  </a:ext>
                </a:extLst>
              </a:tr>
            </a:tbl>
          </a:graphicData>
        </a:graphic>
      </p:graphicFrame>
      <p:sp>
        <p:nvSpPr>
          <p:cNvPr id="1316" name="Google Shape;1316;g11458692f8f_1_237"/>
          <p:cNvSpPr txBox="1"/>
          <p:nvPr/>
        </p:nvSpPr>
        <p:spPr>
          <a:xfrm>
            <a:off x="81527" y="744717"/>
            <a:ext cx="1340100" cy="35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3</a:t>
            </a:r>
            <a:endParaRPr sz="1693" b="0" i="0" u="none" strike="noStrike" cap="none">
              <a:solidFill>
                <a:srgbClr val="000000"/>
              </a:solidFill>
              <a:latin typeface="Calibri"/>
              <a:ea typeface="Calibri"/>
              <a:cs typeface="Calibri"/>
              <a:sym typeface="Calibri"/>
            </a:endParaRPr>
          </a:p>
        </p:txBody>
      </p:sp>
      <p:sp>
        <p:nvSpPr>
          <p:cNvPr id="1317" name="Google Shape;1317;g11458692f8f_1_237"/>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sp>
        <p:nvSpPr>
          <p:cNvPr id="1318" name="Google Shape;1318;g11458692f8f_1_237"/>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12</a:t>
            </a:r>
            <a:endParaRPr sz="1400" b="0" i="0" u="none" strike="noStrike" cap="none">
              <a:solidFill>
                <a:srgbClr val="000000"/>
              </a:solidFill>
              <a:latin typeface="Arial"/>
              <a:ea typeface="Arial"/>
              <a:cs typeface="Arial"/>
              <a:sym typeface="Arial"/>
            </a:endParaRPr>
          </a:p>
        </p:txBody>
      </p:sp>
      <p:graphicFrame>
        <p:nvGraphicFramePr>
          <p:cNvPr id="1319" name="Google Shape;1319;g11458692f8f_1_237"/>
          <p:cNvGraphicFramePr/>
          <p:nvPr/>
        </p:nvGraphicFramePr>
        <p:xfrm>
          <a:off x="254642" y="4814886"/>
          <a:ext cx="6734050" cy="4207620"/>
        </p:xfrm>
        <a:graphic>
          <a:graphicData uri="http://schemas.openxmlformats.org/drawingml/2006/table">
            <a:tbl>
              <a:tblPr firstRow="1" firstCol="1" bandRow="1">
                <a:noFill/>
                <a:tableStyleId>{CFE9B19D-4B07-4ACC-8942-F27F118BCE7E}</a:tableStyleId>
              </a:tblPr>
              <a:tblGrid>
                <a:gridCol w="996950">
                  <a:extLst>
                    <a:ext uri="{9D8B030D-6E8A-4147-A177-3AD203B41FA5}">
                      <a16:colId xmlns:a16="http://schemas.microsoft.com/office/drawing/2014/main" val="20000"/>
                    </a:ext>
                  </a:extLst>
                </a:gridCol>
                <a:gridCol w="1048675">
                  <a:extLst>
                    <a:ext uri="{9D8B030D-6E8A-4147-A177-3AD203B41FA5}">
                      <a16:colId xmlns:a16="http://schemas.microsoft.com/office/drawing/2014/main" val="20001"/>
                    </a:ext>
                  </a:extLst>
                </a:gridCol>
                <a:gridCol w="3714775">
                  <a:extLst>
                    <a:ext uri="{9D8B030D-6E8A-4147-A177-3AD203B41FA5}">
                      <a16:colId xmlns:a16="http://schemas.microsoft.com/office/drawing/2014/main" val="20002"/>
                    </a:ext>
                  </a:extLst>
                </a:gridCol>
                <a:gridCol w="97365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1140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45 minutes</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Elevator pitch</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For Trainers: </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IO.2_PPT.      elevator pitch. video</a:t>
                      </a:r>
                      <a:endParaRPr sz="1100" b="0" u="none" strike="noStrike" cap="none"/>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Elevator pitch and persons with disability </a:t>
                      </a:r>
                      <a:r>
                        <a:rPr lang="en-US" sz="1100" b="0" i="0" u="sng" strike="noStrike" cap="none">
                          <a:solidFill>
                            <a:schemeClr val="hlink"/>
                          </a:solidFill>
                          <a:latin typeface="Calibri"/>
                          <a:ea typeface="Calibri"/>
                          <a:cs typeface="Calibri"/>
                          <a:sym typeface="Calibri"/>
                          <a:hlinkClick r:id="rId4"/>
                        </a:rPr>
                        <a:t>https://youtu.be/0SySKkrnVD4</a:t>
                      </a:r>
                      <a:endParaRPr sz="1100" b="0" u="none" strike="noStrike" cap="none"/>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Elevator pitch and SDG </a:t>
                      </a:r>
                      <a:r>
                        <a:rPr lang="en-US" sz="1100" b="0" i="0" u="sng" strike="noStrike" cap="none">
                          <a:solidFill>
                            <a:schemeClr val="hlink"/>
                          </a:solidFill>
                          <a:latin typeface="Calibri"/>
                          <a:ea typeface="Calibri"/>
                          <a:cs typeface="Calibri"/>
                          <a:sym typeface="Calibri"/>
                          <a:hlinkClick r:id="rId5"/>
                        </a:rPr>
                        <a:t>https://www.youtube.com/watch?v=zsNFMZrtfWY</a:t>
                      </a:r>
                      <a:r>
                        <a:rPr lang="en-US" sz="1100" b="0" i="0" u="none" strike="noStrike" cap="none">
                          <a:solidFill>
                            <a:schemeClr val="dk1"/>
                          </a:solidFill>
                          <a:latin typeface="Calibri"/>
                          <a:ea typeface="Calibri"/>
                          <a:cs typeface="Calibri"/>
                          <a:sym typeface="Calibri"/>
                        </a:rPr>
                        <a:t> </a:t>
                      </a:r>
                      <a:endParaRPr sz="1100" b="0" u="none" strike="noStrike" cap="none"/>
                    </a:p>
                    <a:p>
                      <a:pPr marL="0" marR="0" lvl="0" indent="0" algn="l" rtl="0">
                        <a:lnSpc>
                          <a:spcPct val="100000"/>
                        </a:lnSpc>
                        <a:spcBef>
                          <a:spcPts val="0"/>
                        </a:spcBef>
                        <a:spcAft>
                          <a:spcPts val="0"/>
                        </a:spcAft>
                        <a:buClr>
                          <a:srgbClr val="000000"/>
                        </a:buClr>
                        <a:buSzPts val="1100"/>
                        <a:buFont typeface="Arial"/>
                        <a:buNone/>
                      </a:pPr>
                      <a:br>
                        <a:rPr lang="en-US" sz="1100" u="none" strike="noStrike" cap="none"/>
                      </a:br>
                      <a:r>
                        <a:rPr lang="en-US" sz="1100" u="none" strike="noStrike" cap="none"/>
                        <a:t>For Trainees: </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IO.2_PPT. elevator pitch. video</a:t>
                      </a:r>
                      <a:endParaRPr sz="1100" b="0" u="none" strike="noStrike" cap="none"/>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IO.2_DOC. Step by step to an elevator pitch</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u="none" strike="noStrike" cap="none"/>
                        <a:t>F2F or Online Synchronous or </a:t>
                      </a:r>
                      <a:r>
                        <a:rPr lang="en-US" sz="1100" b="0" i="0" u="none" strike="noStrike" cap="none">
                          <a:solidFill>
                            <a:schemeClr val="dk1"/>
                          </a:solidFill>
                          <a:latin typeface="Calibri"/>
                          <a:ea typeface="Calibri"/>
                          <a:cs typeface="Calibri"/>
                          <a:sym typeface="Calibri"/>
                        </a:rPr>
                        <a:t>Online Asynchronous</a:t>
                      </a:r>
                      <a:endParaRPr sz="1100" b="0" u="none" strike="noStrike" cap="none"/>
                    </a:p>
                  </a:txBody>
                  <a:tcPr marL="64500" marR="64500" marT="0" marB="0"/>
                </a:tc>
                <a:extLst>
                  <a:ext uri="{0D108BD9-81ED-4DB2-BD59-A6C34878D82A}">
                    <a16:rowId xmlns:a16="http://schemas.microsoft.com/office/drawing/2014/main" val="10001"/>
                  </a:ext>
                </a:extLst>
              </a:tr>
              <a:tr h="1759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15 minutes</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Break</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4500" marR="64500" marT="0" marB="0"/>
                </a:tc>
                <a:extLst>
                  <a:ext uri="{0D108BD9-81ED-4DB2-BD59-A6C34878D82A}">
                    <a16:rowId xmlns:a16="http://schemas.microsoft.com/office/drawing/2014/main" val="10002"/>
                  </a:ext>
                </a:extLst>
              </a:tr>
              <a:tr h="1759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45 minutes</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Let's make a podcast</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For Trainers: </a:t>
                      </a:r>
                      <a:br>
                        <a:rPr lang="en-US" sz="1100" u="none" strike="noStrike" cap="none"/>
                      </a:br>
                      <a:r>
                        <a:rPr lang="en-US" sz="1100" b="0" i="0" u="none" strike="noStrike" cap="none">
                          <a:solidFill>
                            <a:schemeClr val="dk1"/>
                          </a:solidFill>
                          <a:latin typeface="Calibri"/>
                          <a:ea typeface="Calibri"/>
                          <a:cs typeface="Calibri"/>
                          <a:sym typeface="Calibri"/>
                        </a:rPr>
                        <a:t>IO.2_PPT. let's make a podcast</a:t>
                      </a:r>
                      <a:endParaRPr sz="1100" b="0" u="none" strike="noStrike" cap="none"/>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Audio podcast on the Sustainable Development Goals (SDGs) and higher education done by UN </a:t>
                      </a:r>
                      <a:r>
                        <a:rPr lang="en-US" sz="1100" b="0" i="0" u="sng" strike="noStrike" cap="none">
                          <a:solidFill>
                            <a:schemeClr val="hlink"/>
                          </a:solidFill>
                          <a:latin typeface="Calibri"/>
                          <a:ea typeface="Calibri"/>
                          <a:cs typeface="Calibri"/>
                          <a:sym typeface="Calibri"/>
                          <a:hlinkClick r:id="rId6"/>
                        </a:rPr>
                        <a:t>https://www.unodc.org/e4j/en/tertiary/global-podcast-series/episode-1.html</a:t>
                      </a:r>
                      <a:r>
                        <a:rPr lang="en-US" sz="1100" b="0" i="0" u="none" strike="noStrike" cap="none">
                          <a:solidFill>
                            <a:schemeClr val="dk1"/>
                          </a:solidFill>
                          <a:latin typeface="Calibri"/>
                          <a:ea typeface="Calibri"/>
                          <a:cs typeface="Calibri"/>
                          <a:sym typeface="Calibri"/>
                        </a:rPr>
                        <a:t>  </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b="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For Trainees: </a:t>
                      </a:r>
                      <a:br>
                        <a:rPr lang="en-US" sz="1100" u="none" strike="noStrike" cap="none"/>
                      </a:br>
                      <a:r>
                        <a:rPr lang="en-US" sz="1100" b="0" i="0" u="none" strike="noStrike" cap="none">
                          <a:solidFill>
                            <a:schemeClr val="dk1"/>
                          </a:solidFill>
                          <a:latin typeface="Calibri"/>
                          <a:ea typeface="Calibri"/>
                          <a:cs typeface="Calibri"/>
                          <a:sym typeface="Calibri"/>
                        </a:rPr>
                        <a:t>IO.2_PPT. let’s make a podcast</a:t>
                      </a:r>
                      <a:endParaRPr sz="1100" b="0" u="none" strike="noStrike" cap="none"/>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IO.2_DOC. Step by step to a podcast</a:t>
                      </a:r>
                      <a:endParaRPr sz="1100" b="0" u="none" strike="noStrike" cap="none"/>
                    </a:p>
                    <a:p>
                      <a:pPr marL="0" marR="0" lvl="0" indent="0" algn="l" rtl="0">
                        <a:lnSpc>
                          <a:spcPct val="100000"/>
                        </a:lnSpc>
                        <a:spcBef>
                          <a:spcPts val="0"/>
                        </a:spcBef>
                        <a:spcAft>
                          <a:spcPts val="0"/>
                        </a:spcAft>
                        <a:buClr>
                          <a:srgbClr val="000000"/>
                        </a:buClr>
                        <a:buSzPts val="1100"/>
                        <a:buFont typeface="Arial"/>
                        <a:buNone/>
                      </a:pPr>
                      <a:br>
                        <a:rPr lang="en-US" sz="1100" u="none" strike="noStrike" cap="none"/>
                      </a:b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F2F  or  nline Synchronous </a:t>
                      </a:r>
                      <a:endParaRPr sz="1100" u="none" strike="noStrike" cap="none"/>
                    </a:p>
                  </a:txBody>
                  <a:tcPr marL="64500" marR="64500" marT="0" marB="0"/>
                </a:tc>
                <a:extLst>
                  <a:ext uri="{0D108BD9-81ED-4DB2-BD59-A6C34878D82A}">
                    <a16:rowId xmlns:a16="http://schemas.microsoft.com/office/drawing/2014/main" val="10003"/>
                  </a:ext>
                </a:extLst>
              </a:tr>
            </a:tbl>
          </a:graphicData>
        </a:graphic>
      </p:graphicFrame>
      <p:sp>
        <p:nvSpPr>
          <p:cNvPr id="1320" name="Google Shape;1320;g11458692f8f_1_237"/>
          <p:cNvSpPr txBox="1"/>
          <p:nvPr/>
        </p:nvSpPr>
        <p:spPr>
          <a:xfrm>
            <a:off x="228576" y="4457696"/>
            <a:ext cx="1340100" cy="35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4</a:t>
            </a:r>
            <a:endParaRPr sz="1693" b="0" i="0" u="none" strike="noStrike" cap="none">
              <a:solidFill>
                <a:srgbClr val="000000"/>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pic>
        <p:nvPicPr>
          <p:cNvPr id="1325" name="Google Shape;1325;g11458692f8f_1_24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326" name="Google Shape;1326;g11458692f8f_1_24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327" name="Google Shape;1327;g11458692f8f_1_24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13</a:t>
            </a:r>
            <a:endParaRPr sz="1400" b="0" i="0" u="none" strike="noStrike" cap="none">
              <a:solidFill>
                <a:srgbClr val="000000"/>
              </a:solidFill>
              <a:latin typeface="Arial"/>
              <a:ea typeface="Arial"/>
              <a:cs typeface="Arial"/>
              <a:sym typeface="Arial"/>
            </a:endParaRPr>
          </a:p>
        </p:txBody>
      </p:sp>
      <p:sp>
        <p:nvSpPr>
          <p:cNvPr id="1328" name="Google Shape;1328;g11458692f8f_1_24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329" name="Google Shape;1329;g11458692f8f_1_248"/>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330" name="Google Shape;1330;g11458692f8f_1_248"/>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331" name="Google Shape;1331;g11458692f8f_1_248"/>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1332" name="Google Shape;1332;g11458692f8f_1_248"/>
          <p:cNvSpPr txBox="1"/>
          <p:nvPr/>
        </p:nvSpPr>
        <p:spPr>
          <a:xfrm>
            <a:off x="723324" y="954000"/>
            <a:ext cx="5109000" cy="1104328"/>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Content:</a:t>
            </a:r>
            <a:endParaRPr sz="1400" b="0" i="0" u="none" strike="noStrike" cap="none">
              <a:solidFill>
                <a:schemeClr val="dk1"/>
              </a:solidFill>
              <a:latin typeface="Calibri"/>
              <a:ea typeface="Calibri"/>
              <a:cs typeface="Calibri"/>
              <a:sym typeface="Calibri"/>
            </a:endParaRPr>
          </a:p>
          <a:p>
            <a:pPr marL="468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GD. Review the LISTs made in the TA3 and make reflections about how to start communicating with the stakeholders. Brainstorming. </a:t>
            </a:r>
            <a:endParaRPr sz="1400" b="0" i="0" u="none" strike="noStrike" cap="none">
              <a:solidFill>
                <a:srgbClr val="000000"/>
              </a:solidFill>
              <a:latin typeface="Arial"/>
              <a:ea typeface="Arial"/>
              <a:cs typeface="Arial"/>
              <a:sym typeface="Arial"/>
            </a:endParaRPr>
          </a:p>
          <a:p>
            <a:pPr marL="468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LDA. 5 best histories in my community.</a:t>
            </a:r>
            <a:endParaRPr sz="1400" b="0" i="0" u="none" strike="noStrike" cap="none">
              <a:solidFill>
                <a:srgbClr val="000000"/>
              </a:solidFill>
              <a:latin typeface="Calibri"/>
              <a:ea typeface="Calibri"/>
              <a:cs typeface="Calibri"/>
              <a:sym typeface="Calibri"/>
            </a:endParaRPr>
          </a:p>
        </p:txBody>
      </p:sp>
      <p:sp>
        <p:nvSpPr>
          <p:cNvPr id="1333" name="Google Shape;1333;g11458692f8f_1_248"/>
          <p:cNvSpPr txBox="1"/>
          <p:nvPr/>
        </p:nvSpPr>
        <p:spPr>
          <a:xfrm>
            <a:off x="6057942" y="1164462"/>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1334" name="Google Shape;1334;g11458692f8f_1_248"/>
          <p:cNvSpPr txBox="1"/>
          <p:nvPr/>
        </p:nvSpPr>
        <p:spPr>
          <a:xfrm>
            <a:off x="723331" y="2661300"/>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SESSION OPENING</a:t>
            </a:r>
            <a:endParaRPr sz="1400" b="0" i="0" u="none" strike="noStrike" cap="none">
              <a:solidFill>
                <a:srgbClr val="0070C0"/>
              </a:solidFill>
              <a:latin typeface="Times New Roman"/>
              <a:ea typeface="Times New Roman"/>
              <a:cs typeface="Times New Roman"/>
              <a:sym typeface="Times New Roman"/>
            </a:endParaRPr>
          </a:p>
        </p:txBody>
      </p:sp>
      <p:sp>
        <p:nvSpPr>
          <p:cNvPr id="1335" name="Google Shape;1335;g11458692f8f_1_248"/>
          <p:cNvSpPr/>
          <p:nvPr/>
        </p:nvSpPr>
        <p:spPr>
          <a:xfrm>
            <a:off x="1037812" y="8769610"/>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336" name="Google Shape;1336;g11458692f8f_1_248"/>
          <p:cNvSpPr/>
          <p:nvPr/>
        </p:nvSpPr>
        <p:spPr>
          <a:xfrm>
            <a:off x="1137710" y="221864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337" name="Google Shape;1337;g11458692f8f_1_248"/>
          <p:cNvSpPr/>
          <p:nvPr/>
        </p:nvSpPr>
        <p:spPr>
          <a:xfrm>
            <a:off x="5906917" y="1100110"/>
            <a:ext cx="45691" cy="936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338" name="Google Shape;1338;g11458692f8f_1_248"/>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339" name="Google Shape;1339;g11458692f8f_1_248"/>
          <p:cNvSpPr txBox="1"/>
          <p:nvPr/>
        </p:nvSpPr>
        <p:spPr>
          <a:xfrm>
            <a:off x="6099281" y="1435252"/>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 HOURS</a:t>
            </a:r>
            <a:endParaRPr sz="1400" b="0" i="0" u="none" strike="noStrike" cap="none">
              <a:solidFill>
                <a:schemeClr val="dk1"/>
              </a:solidFill>
              <a:latin typeface="Calibri"/>
              <a:ea typeface="Calibri"/>
              <a:cs typeface="Calibri"/>
              <a:sym typeface="Calibri"/>
            </a:endParaRPr>
          </a:p>
        </p:txBody>
      </p:sp>
      <p:sp>
        <p:nvSpPr>
          <p:cNvPr id="1340" name="Google Shape;1340;g11458692f8f_1_248"/>
          <p:cNvSpPr txBox="1"/>
          <p:nvPr/>
        </p:nvSpPr>
        <p:spPr>
          <a:xfrm>
            <a:off x="797925" y="3100620"/>
            <a:ext cx="5000400" cy="57147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Methodology </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68000" marR="0" lvl="1" indent="-288000" algn="l" rtl="0">
              <a:lnSpc>
                <a:spcPct val="100000"/>
              </a:lnSpc>
              <a:spcBef>
                <a:spcPts val="12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F2F or Online Synchronous </a:t>
            </a:r>
            <a:endParaRPr sz="1400" b="0" i="0" u="none" strike="noStrike" cap="none">
              <a:solidFill>
                <a:srgbClr val="000000"/>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a:t>
            </a:r>
            <a:endParaRPr sz="1400" b="0" i="0" u="none" strike="noStrike" cap="none">
              <a:solidFill>
                <a:srgbClr val="000000"/>
              </a:solidFill>
              <a:latin typeface="Arial"/>
              <a:ea typeface="Arial"/>
              <a:cs typeface="Arial"/>
              <a:sym typeface="Arial"/>
            </a:endParaRPr>
          </a:p>
          <a:p>
            <a:pPr marL="360000" marR="0" lvl="0" indent="-180000" algn="l" rtl="0">
              <a:lnSpc>
                <a:spcPct val="100000"/>
              </a:lnSpc>
              <a:spcBef>
                <a:spcPts val="120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1. 	The trainer salutes everybody during the start of the session. Participants are invited to share their experience between sessions, if there are some queries present, the trainer notes them on the board so to answer them, if appropriate during the SLT4 or future sessions. </a:t>
            </a:r>
            <a:endParaRPr sz="1400" b="0" i="0" u="none" strike="noStrike" cap="none">
              <a:solidFill>
                <a:srgbClr val="000000"/>
              </a:solidFill>
              <a:latin typeface="Arial"/>
              <a:ea typeface="Arial"/>
              <a:cs typeface="Arial"/>
              <a:sym typeface="Arial"/>
            </a:endParaRPr>
          </a:p>
          <a:p>
            <a:pPr marL="360000" marR="0" lvl="0" indent="-18000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2.	 The trainer will propose an icebreaking activity to facilitate participants to recognize challenges and importance of communication. Pushy Salesperson activity will start with having participants sell something that nobody wants to buy like a pushy salesperson. First, you can start this activity by showing any infomercial from your home country. Then, you can lead by example and try to sell a product to your participants. Finally, it’s your participants turn to become pushy salespeople. </a:t>
            </a:r>
            <a:endParaRPr sz="1400" b="0" i="0" u="none" strike="noStrike" cap="none">
              <a:solidFill>
                <a:srgbClr val="000000"/>
              </a:solidFill>
              <a:latin typeface="Arial"/>
              <a:ea typeface="Arial"/>
              <a:cs typeface="Arial"/>
              <a:sym typeface="Arial"/>
            </a:endParaRPr>
          </a:p>
          <a:p>
            <a:pPr marL="360000" marR="0" lvl="0" indent="-18000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3. 	After 10 minutes, the trainer recaps by leading a debate on how the activity has been performed, what was hard, what was the hardest, what was easiest, where were the major challenges/problems, how did they find solutions, etc.</a:t>
            </a:r>
            <a:endParaRPr sz="1400" b="0" i="0" u="none" strike="noStrike" cap="none">
              <a:solidFill>
                <a:srgbClr val="000000"/>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341" name="Google Shape;1341;g11458692f8f_1_248"/>
          <p:cNvSpPr/>
          <p:nvPr/>
        </p:nvSpPr>
        <p:spPr>
          <a:xfrm flipH="1">
            <a:off x="5906934" y="2445100"/>
            <a:ext cx="45691" cy="6156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342" name="Google Shape;1342;g11458692f8f_1_248"/>
          <p:cNvSpPr txBox="1"/>
          <p:nvPr/>
        </p:nvSpPr>
        <p:spPr>
          <a:xfrm>
            <a:off x="6061217" y="4784970"/>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45 MINUTES</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pic>
        <p:nvPicPr>
          <p:cNvPr id="1347" name="Google Shape;1347;g11458692f8f_1_269"/>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348" name="Google Shape;1348;g11458692f8f_1_269"/>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349" name="Google Shape;1349;g11458692f8f_1_269"/>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13</a:t>
            </a:r>
            <a:endParaRPr sz="1400" b="0" i="0" u="none" strike="noStrike" cap="none">
              <a:solidFill>
                <a:srgbClr val="000000"/>
              </a:solidFill>
              <a:latin typeface="Arial"/>
              <a:ea typeface="Arial"/>
              <a:cs typeface="Arial"/>
              <a:sym typeface="Arial"/>
            </a:endParaRPr>
          </a:p>
        </p:txBody>
      </p:sp>
      <p:sp>
        <p:nvSpPr>
          <p:cNvPr id="1350" name="Google Shape;1350;g11458692f8f_1_269"/>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351" name="Google Shape;1351;g11458692f8f_1_269"/>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352" name="Google Shape;1352;g11458692f8f_1_269"/>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353" name="Google Shape;1353;g11458692f8f_1_269"/>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1354" name="Google Shape;1354;g11458692f8f_1_269"/>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355" name="Google Shape;1355;g11458692f8f_1_269"/>
          <p:cNvSpPr txBox="1"/>
          <p:nvPr/>
        </p:nvSpPr>
        <p:spPr>
          <a:xfrm>
            <a:off x="868056" y="1017768"/>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356" name="Google Shape;1356;g11458692f8f_1_269"/>
          <p:cNvSpPr txBox="1"/>
          <p:nvPr/>
        </p:nvSpPr>
        <p:spPr>
          <a:xfrm>
            <a:off x="795679" y="6457960"/>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357" name="Google Shape;1357;g11458692f8f_1_269"/>
          <p:cNvSpPr txBox="1"/>
          <p:nvPr/>
        </p:nvSpPr>
        <p:spPr>
          <a:xfrm>
            <a:off x="868050" y="6743712"/>
            <a:ext cx="5760300" cy="2192611"/>
          </a:xfrm>
          <a:prstGeom prst="rect">
            <a:avLst/>
          </a:prstGeom>
          <a:noFill/>
          <a:ln>
            <a:noFill/>
          </a:ln>
        </p:spPr>
        <p:txBody>
          <a:bodyPr spcFirstLastPara="1" wrap="square" lIns="91425" tIns="45700" rIns="91425" bIns="45700" anchor="t" anchorCtr="0">
            <a:spAutoFit/>
          </a:bodyPr>
          <a:lstStyle/>
          <a:p>
            <a:pPr marL="0" marR="0" lvl="0" indent="0" algn="l" rtl="0">
              <a:lnSpc>
                <a:spcPct val="107916"/>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IO.2_PPT. Pushy Salesperson activity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r>
              <a:rPr lang="en-US" sz="1400" b="0" i="0" u="none" strike="noStrike" cap="none">
                <a:solidFill>
                  <a:schemeClr val="dk1"/>
                </a:solidFill>
                <a:latin typeface="Calibri"/>
                <a:ea typeface="Calibri"/>
                <a:cs typeface="Calibri"/>
                <a:sym typeface="Calibri"/>
              </a:rPr>
              <a:t>For Trainees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IO.2_PPT. Pushy Salesperson activity</a:t>
            </a:r>
            <a:endParaRPr sz="1400" b="0" i="0" u="none" strike="noStrike" cap="none">
              <a:solidFill>
                <a:srgbClr val="000000"/>
              </a:solidFill>
              <a:latin typeface="Arial"/>
              <a:ea typeface="Arial"/>
              <a:cs typeface="Arial"/>
              <a:sym typeface="Arial"/>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IO.2_DOC. How to easy and efficient communicate my idea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358" name="Google Shape;1358;g11458692f8f_1_269"/>
          <p:cNvSpPr txBox="1"/>
          <p:nvPr/>
        </p:nvSpPr>
        <p:spPr>
          <a:xfrm>
            <a:off x="868050" y="1242986"/>
            <a:ext cx="5847900" cy="5047495"/>
          </a:xfrm>
          <a:prstGeom prst="rect">
            <a:avLst/>
          </a:prstGeom>
          <a:noFill/>
          <a:ln>
            <a:noFill/>
          </a:ln>
        </p:spPr>
        <p:txBody>
          <a:bodyPr spcFirstLastPara="1" wrap="square" lIns="91425" tIns="45700" rIns="91425" bIns="45700" anchor="t" anchorCtr="0">
            <a:spAutoFit/>
          </a:bodyPr>
          <a:lstStyle/>
          <a:p>
            <a:pPr marL="468000" marR="0" lvl="0" indent="-28800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Communication with communities different to us asks from a person to see the picture from the perspective of the listener, so to avoid misunderstandings.</a:t>
            </a:r>
            <a:endParaRPr sz="1400" b="0" i="0" u="none" strike="noStrike" cap="none">
              <a:solidFill>
                <a:srgbClr val="000000"/>
              </a:solidFill>
              <a:latin typeface="Calibri"/>
              <a:ea typeface="Calibri"/>
              <a:cs typeface="Calibri"/>
              <a:sym typeface="Calibri"/>
            </a:endParaRPr>
          </a:p>
          <a:p>
            <a:pPr marL="468000" marR="0" lvl="0" indent="-28800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To convey a message that we want to share with included stakeholders we need to be clear in the meaning of what’s being said but also, we need to pay attention that the person, stakeholder we are communicating to feel heard and understood.</a:t>
            </a:r>
            <a:endParaRPr sz="1400" b="1" i="0" u="none" strike="noStrike" cap="none">
              <a:solidFill>
                <a:srgbClr val="000000"/>
              </a:solidFill>
              <a:latin typeface="Calibri"/>
              <a:ea typeface="Calibri"/>
              <a:cs typeface="Calibri"/>
              <a:sym typeface="Calibri"/>
            </a:endParaRPr>
          </a:p>
          <a:p>
            <a:pPr marL="468000" marR="0" lvl="0" indent="-28800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When we are talking about specific needs and the need for changes, we want to implement, sometimes stakeholders can be hesitant to accept what we want. So we need to develop our skills in saying what we want in a way that is understandable for the stakeholders. A pushy salesperson is one of the ways this may be developed. As we are working with persons with different capabilities, this activity may be challenging to explain to the participants so it can be done in the following ways:</a:t>
            </a:r>
            <a:endParaRPr sz="1400" b="0" i="0" u="none" strike="noStrike" cap="none">
              <a:solidFill>
                <a:srgbClr val="000000"/>
              </a:solidFill>
              <a:latin typeface="Arial"/>
              <a:ea typeface="Arial"/>
              <a:cs typeface="Arial"/>
              <a:sym typeface="Arial"/>
            </a:endParaRPr>
          </a:p>
          <a:p>
            <a:pPr marL="576000" marR="0" lvl="2" indent="-144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the trainer can be a pushy salesman selling unwanted goods to the participants;</a:t>
            </a:r>
            <a:endParaRPr sz="1400" b="0" i="0" u="none" strike="noStrike" cap="none">
              <a:solidFill>
                <a:srgbClr val="000000"/>
              </a:solidFill>
              <a:latin typeface="Arial"/>
              <a:ea typeface="Arial"/>
              <a:cs typeface="Arial"/>
              <a:sym typeface="Arial"/>
            </a:endParaRPr>
          </a:p>
          <a:p>
            <a:pPr marL="576000" marR="0" lvl="1" indent="-144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the trainer can enable one participant to be a sales person who will sell to the group unwanted goods;</a:t>
            </a:r>
            <a:endParaRPr sz="1400" b="0" i="0" u="none" strike="noStrike" cap="none">
              <a:solidFill>
                <a:srgbClr val="000000"/>
              </a:solidFill>
              <a:latin typeface="Arial"/>
              <a:ea typeface="Arial"/>
              <a:cs typeface="Arial"/>
              <a:sym typeface="Arial"/>
            </a:endParaRPr>
          </a:p>
          <a:p>
            <a:pPr marL="576000" marR="0" lvl="1" indent="-144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the trainer can divide the participants in 2 groups, and one group can sell unwanted goods to another;</a:t>
            </a:r>
            <a:endParaRPr sz="1400" b="0" i="0" u="none" strike="noStrike" cap="none">
              <a:solidFill>
                <a:srgbClr val="000000"/>
              </a:solidFill>
              <a:latin typeface="Arial"/>
              <a:ea typeface="Arial"/>
              <a:cs typeface="Arial"/>
              <a:sym typeface="Arial"/>
            </a:endParaRPr>
          </a:p>
          <a:p>
            <a:pPr marL="576000" marR="0" lvl="1" indent="-144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the trainer can divide the participants in pairs and one person can selL to another.</a:t>
            </a:r>
            <a:endParaRPr sz="1400" b="0" i="0" u="none" strike="noStrike" cap="none">
              <a:solidFill>
                <a:srgbClr val="000000"/>
              </a:solidFill>
              <a:latin typeface="Calibri"/>
              <a:ea typeface="Calibri"/>
              <a:cs typeface="Calibri"/>
              <a:sym typeface="Calibri"/>
            </a:endParaRPr>
          </a:p>
        </p:txBody>
      </p:sp>
      <p:sp>
        <p:nvSpPr>
          <p:cNvPr id="1359" name="Google Shape;1359;g11458692f8f_1_269"/>
          <p:cNvSpPr/>
          <p:nvPr/>
        </p:nvSpPr>
        <p:spPr>
          <a:xfrm>
            <a:off x="955741" y="860110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360" name="Google Shape;1360;g11458692f8f_1_269"/>
          <p:cNvSpPr txBox="1"/>
          <p:nvPr/>
        </p:nvSpPr>
        <p:spPr>
          <a:xfrm>
            <a:off x="799529" y="878326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1361" name="Google Shape;1361;g11458692f8f_1_269"/>
          <p:cNvSpPr/>
          <p:nvPr/>
        </p:nvSpPr>
        <p:spPr>
          <a:xfrm flipH="1">
            <a:off x="5818593" y="8771117"/>
            <a:ext cx="45691" cy="288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362" name="Google Shape;1362;g11458692f8f_1_269"/>
          <p:cNvSpPr txBox="1"/>
          <p:nvPr/>
        </p:nvSpPr>
        <p:spPr>
          <a:xfrm>
            <a:off x="5957917" y="8761217"/>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1363" name="Google Shape;1363;g11458692f8f_1_269"/>
          <p:cNvSpPr/>
          <p:nvPr/>
        </p:nvSpPr>
        <p:spPr>
          <a:xfrm>
            <a:off x="955741" y="6315084"/>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364" name="Google Shape;1364;g11458692f8f_1_269"/>
          <p:cNvSpPr/>
          <p:nvPr/>
        </p:nvSpPr>
        <p:spPr>
          <a:xfrm>
            <a:off x="955741" y="9197077"/>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pic>
        <p:nvPicPr>
          <p:cNvPr id="1369" name="Google Shape;1369;g11458692f8f_1_290"/>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370" name="Google Shape;1370;g11458692f8f_1_290"/>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371" name="Google Shape;1371;g11458692f8f_1_290"/>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14</a:t>
            </a:r>
            <a:endParaRPr sz="1400" b="0" i="0" u="none" strike="noStrike" cap="none">
              <a:solidFill>
                <a:srgbClr val="000000"/>
              </a:solidFill>
              <a:latin typeface="Arial"/>
              <a:ea typeface="Arial"/>
              <a:cs typeface="Arial"/>
              <a:sym typeface="Arial"/>
            </a:endParaRPr>
          </a:p>
        </p:txBody>
      </p:sp>
      <p:sp>
        <p:nvSpPr>
          <p:cNvPr id="1372" name="Google Shape;1372;g11458692f8f_1_290"/>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373" name="Google Shape;1373;g11458692f8f_1_290"/>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374" name="Google Shape;1374;g11458692f8f_1_290"/>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375" name="Google Shape;1375;g11458692f8f_1_290"/>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1376" name="Google Shape;1376;g11458692f8f_1_290"/>
          <p:cNvSpPr/>
          <p:nvPr/>
        </p:nvSpPr>
        <p:spPr>
          <a:xfrm>
            <a:off x="955741" y="814358"/>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377" name="Google Shape;1377;g11458692f8f_1_290"/>
          <p:cNvSpPr txBox="1"/>
          <p:nvPr/>
        </p:nvSpPr>
        <p:spPr>
          <a:xfrm>
            <a:off x="723324" y="1314424"/>
            <a:ext cx="4981200" cy="57861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Methodology </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12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 F2F or Online Synchronous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Description:</a:t>
            </a:r>
            <a:endParaRPr sz="1400" b="0" i="0" u="none" strike="noStrike" cap="none">
              <a:solidFill>
                <a:srgbClr val="000000"/>
              </a:solidFill>
              <a:latin typeface="Arial"/>
              <a:ea typeface="Arial"/>
              <a:cs typeface="Arial"/>
              <a:sym typeface="Arial"/>
            </a:endParaRPr>
          </a:p>
          <a:p>
            <a:pPr marL="360000" marR="0" lvl="0" indent="-288000" algn="just" rtl="0">
              <a:lnSpc>
                <a:spcPct val="100000"/>
              </a:lnSpc>
              <a:spcBef>
                <a:spcPts val="120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1. After finishing the first activity, and raising awareness of communication, means and challenges, participants are informed of the photovoice strategy. Using creative tools such as Photovoice can help change makers understand the lived experiences of disadvantaged communities and give a voice to underprivileged individuals. </a:t>
            </a:r>
            <a:endParaRPr sz="1400" b="0" i="0" u="none" strike="noStrike" cap="none">
              <a:solidFill>
                <a:srgbClr val="000000"/>
              </a:solidFill>
              <a:latin typeface="Arial"/>
              <a:ea typeface="Arial"/>
              <a:cs typeface="Arial"/>
              <a:sym typeface="Arial"/>
            </a:endParaRPr>
          </a:p>
          <a:p>
            <a:pPr marL="360000" marR="0" lvl="0" indent="-28800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2. Using photovoice, a process in which people (usually those with limited power due to different circumstances) use video and/or photo images to capture aspects of their environment and experiences and share them with others so as to communicate their wants/needs. Idea is to use the pictures with captions composed by the photographers, to bring the realities of the photographers to spur change. Photo voice as a communication strategy will be explained to the participants using the PPT presentation.  *For an in-depth presentation, the trainer may use Edward de Bono. "Six Thinking Hats" strategy</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3. Participants will practice using photovoice as a strategy during session</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4. The trainer will ask 2-4 participants to share their photos and support learning of the use of the strategy</a:t>
            </a:r>
            <a:endParaRPr sz="1400" b="0" i="0" u="none" strike="noStrike" cap="none">
              <a:solidFill>
                <a:srgbClr val="000000"/>
              </a:solidFill>
              <a:latin typeface="Calibri"/>
              <a:ea typeface="Calibri"/>
              <a:cs typeface="Calibri"/>
              <a:sym typeface="Calibri"/>
            </a:endParaRPr>
          </a:p>
        </p:txBody>
      </p:sp>
      <p:sp>
        <p:nvSpPr>
          <p:cNvPr id="1378" name="Google Shape;1378;g11458692f8f_1_290"/>
          <p:cNvSpPr/>
          <p:nvPr/>
        </p:nvSpPr>
        <p:spPr>
          <a:xfrm>
            <a:off x="5814291" y="957234"/>
            <a:ext cx="49993" cy="6048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379" name="Google Shape;1379;g11458692f8f_1_290"/>
          <p:cNvSpPr/>
          <p:nvPr/>
        </p:nvSpPr>
        <p:spPr>
          <a:xfrm>
            <a:off x="692294" y="7147868"/>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400" b="0" i="0" u="none" strike="noStrike" cap="none">
              <a:solidFill>
                <a:srgbClr val="000000"/>
              </a:solidFill>
              <a:latin typeface="Arial"/>
              <a:ea typeface="Arial"/>
              <a:cs typeface="Arial"/>
              <a:sym typeface="Arial"/>
            </a:endParaRPr>
          </a:p>
        </p:txBody>
      </p:sp>
      <p:sp>
        <p:nvSpPr>
          <p:cNvPr id="1380" name="Google Shape;1380;g11458692f8f_1_290"/>
          <p:cNvSpPr txBox="1"/>
          <p:nvPr/>
        </p:nvSpPr>
        <p:spPr>
          <a:xfrm>
            <a:off x="5870748" y="3314688"/>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45 MINUTES</a:t>
            </a:r>
            <a:endParaRPr sz="1400" b="0" i="0" u="none" strike="noStrike" cap="none">
              <a:solidFill>
                <a:schemeClr val="dk1"/>
              </a:solidFill>
              <a:latin typeface="Calibri"/>
              <a:ea typeface="Calibri"/>
              <a:cs typeface="Calibri"/>
              <a:sym typeface="Calibri"/>
            </a:endParaRPr>
          </a:p>
        </p:txBody>
      </p:sp>
      <p:sp>
        <p:nvSpPr>
          <p:cNvPr id="1381" name="Google Shape;1381;g11458692f8f_1_290"/>
          <p:cNvSpPr txBox="1"/>
          <p:nvPr/>
        </p:nvSpPr>
        <p:spPr>
          <a:xfrm>
            <a:off x="723331" y="7315216"/>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382" name="Google Shape;1382;g11458692f8f_1_290"/>
          <p:cNvSpPr txBox="1"/>
          <p:nvPr/>
        </p:nvSpPr>
        <p:spPr>
          <a:xfrm>
            <a:off x="724075" y="7600969"/>
            <a:ext cx="6100200" cy="2185183"/>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As the photovoice will be used to explore ways to communicate with the stakeholders about the topics relevant to them and connected to SDG, participants may be invited to use Edward de Bono. "Six Thinking Hats" strategy to explore Photovoice as a strategy they could use. The trainer gives 6 different hats (by color) which inside have an instruction on how the person who will be wearing the hat will be thinking. This technique invites participants to acquire a look at a problem in six different ways. </a:t>
            </a:r>
            <a:endParaRPr sz="14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1383" name="Google Shape;1383;g11458692f8f_1_290"/>
          <p:cNvSpPr txBox="1"/>
          <p:nvPr/>
        </p:nvSpPr>
        <p:spPr>
          <a:xfrm>
            <a:off x="728642" y="957234"/>
            <a:ext cx="3153900" cy="227485"/>
          </a:xfrm>
          <a:prstGeom prst="rect">
            <a:avLst/>
          </a:prstGeom>
          <a:noFill/>
          <a:ln>
            <a:noFill/>
          </a:ln>
        </p:spPr>
        <p:txBody>
          <a:bodyPr spcFirstLastPara="1" wrap="square" lIns="0" tIns="11925"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1</a:t>
            </a:r>
            <a:r>
              <a:rPr lang="en-US" sz="1400" b="1"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pic>
        <p:nvPicPr>
          <p:cNvPr id="1388" name="Google Shape;1388;g11458692f8f_1_30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389" name="Google Shape;1389;g11458692f8f_1_30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390" name="Google Shape;1390;g11458692f8f_1_30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14</a:t>
            </a:r>
            <a:endParaRPr sz="1400" b="0" i="0" u="none" strike="noStrike" cap="none">
              <a:solidFill>
                <a:srgbClr val="000000"/>
              </a:solidFill>
              <a:latin typeface="Arial"/>
              <a:ea typeface="Arial"/>
              <a:cs typeface="Arial"/>
              <a:sym typeface="Arial"/>
            </a:endParaRPr>
          </a:p>
        </p:txBody>
      </p:sp>
      <p:sp>
        <p:nvSpPr>
          <p:cNvPr id="1391" name="Google Shape;1391;g11458692f8f_1_30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392" name="Google Shape;1392;g11458692f8f_1_308"/>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393" name="Google Shape;1393;g11458692f8f_1_308"/>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394" name="Google Shape;1394;g11458692f8f_1_308"/>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1395" name="Google Shape;1395;g11458692f8f_1_308"/>
          <p:cNvSpPr/>
          <p:nvPr/>
        </p:nvSpPr>
        <p:spPr>
          <a:xfrm>
            <a:off x="955741" y="87098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396" name="Google Shape;1396;g11458692f8f_1_308"/>
          <p:cNvSpPr/>
          <p:nvPr/>
        </p:nvSpPr>
        <p:spPr>
          <a:xfrm>
            <a:off x="1044044" y="6457960"/>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397" name="Google Shape;1397;g11458692f8f_1_308"/>
          <p:cNvSpPr txBox="1"/>
          <p:nvPr/>
        </p:nvSpPr>
        <p:spPr>
          <a:xfrm>
            <a:off x="795679" y="6669836"/>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398" name="Google Shape;1398;g11458692f8f_1_308"/>
          <p:cNvSpPr txBox="1"/>
          <p:nvPr/>
        </p:nvSpPr>
        <p:spPr>
          <a:xfrm>
            <a:off x="724075" y="1028672"/>
            <a:ext cx="6098700" cy="5355282"/>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Participants are gathered in a group of 6 and they are given a hat per person. If there is more personal in a group, one can write responses of the persons who are at the table. Every group needs a big piece of paper and something to write. Text in the hats is the following:</a:t>
            </a:r>
            <a:endParaRPr sz="1400" b="0" i="0" u="none" strike="noStrike" cap="none">
              <a:solidFill>
                <a:srgbClr val="000000"/>
              </a:solidFill>
              <a:latin typeface="Arial"/>
              <a:ea typeface="Arial"/>
              <a:cs typeface="Arial"/>
              <a:sym typeface="Arial"/>
            </a:endParaRPr>
          </a:p>
          <a:p>
            <a:pPr marL="360000" marR="0" lvl="1" indent="-2880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White hat: Presents the facts so the text on the paper in the hat is “State the facts about the Photovoice at hand”</a:t>
            </a:r>
            <a:endParaRPr sz="1400" b="0" i="0" u="none" strike="noStrike" cap="none">
              <a:solidFill>
                <a:srgbClr val="000000"/>
              </a:solidFill>
              <a:latin typeface="Arial"/>
              <a:ea typeface="Arial"/>
              <a:cs typeface="Arial"/>
              <a:sym typeface="Arial"/>
            </a:endParaRPr>
          </a:p>
          <a:p>
            <a:pPr marL="360000" marR="0" lvl="0" indent="-2880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Yellow hat: Analyzes the positives so the text on the paper in the hat is “You are so happy about using Photovoice and your positive ideas could be?”</a:t>
            </a:r>
            <a:endParaRPr sz="1400" b="0" i="0" u="none" strike="noStrike" cap="none">
              <a:solidFill>
                <a:srgbClr val="000000"/>
              </a:solidFill>
              <a:latin typeface="Arial"/>
              <a:ea typeface="Arial"/>
              <a:cs typeface="Arial"/>
              <a:sym typeface="Arial"/>
            </a:endParaRPr>
          </a:p>
          <a:p>
            <a:pPr marL="360000" marR="0" lvl="0" indent="-2880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Black hat: Analyzes the negatives and plays devil’s advocate so the text on the paper in the hat is “You are so angry about the using Photovoice, you do not like it so you need to make everybody not interested in the problem so you state all the things why this is bad and why you do not want to use it?”</a:t>
            </a:r>
            <a:endParaRPr sz="1400" b="0" i="0" u="none" strike="noStrike" cap="none">
              <a:solidFill>
                <a:srgbClr val="000000"/>
              </a:solidFill>
              <a:latin typeface="Arial"/>
              <a:ea typeface="Arial"/>
              <a:cs typeface="Arial"/>
              <a:sym typeface="Arial"/>
            </a:endParaRPr>
          </a:p>
          <a:p>
            <a:pPr marL="360000" marR="0" lvl="0" indent="-2880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Red hat: Expresses their feelings and intuitions so the text on the paper in the hat is “You are so emotionally engaged about using Photovoice. You like having pictures as they are memories at hand for you and you need to help others see all that, what would you say?”</a:t>
            </a:r>
            <a:endParaRPr sz="1400" b="0" i="0" u="none" strike="noStrike" cap="none">
              <a:solidFill>
                <a:srgbClr val="000000"/>
              </a:solidFill>
              <a:latin typeface="Arial"/>
              <a:ea typeface="Arial"/>
              <a:cs typeface="Arial"/>
              <a:sym typeface="Arial"/>
            </a:endParaRPr>
          </a:p>
          <a:p>
            <a:pPr marL="360000" marR="0" lvl="0" indent="-2880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Green hat: Be creative and find new ideas and avenues so the text on the paper in the hat is “You are so creative about using Photovoice. You like having pictures as it shows your creative potential. You need to help others see all that, what would you say?”</a:t>
            </a:r>
            <a:endParaRPr sz="1400" b="0" i="0" u="none" strike="noStrike" cap="none">
              <a:solidFill>
                <a:srgbClr val="000000"/>
              </a:solidFill>
              <a:latin typeface="Arial"/>
              <a:ea typeface="Arial"/>
              <a:cs typeface="Arial"/>
              <a:sym typeface="Arial"/>
            </a:endParaRPr>
          </a:p>
          <a:p>
            <a:pPr marL="360000" marR="0" lvl="0" indent="-2880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Blue hat: Person who ensures that everyone is sticking to their roles, so the text on the paper in the hat is “You need to make everybody work on the task at hand, asking them questions, writing things on the big paper, supporting them to get the job done”</a:t>
            </a:r>
            <a:endParaRPr sz="1400" b="0" i="0" u="none" strike="noStrike" cap="none">
              <a:solidFill>
                <a:srgbClr val="000000"/>
              </a:solidFill>
              <a:latin typeface="Arial"/>
              <a:ea typeface="Arial"/>
              <a:cs typeface="Arial"/>
              <a:sym typeface="Arial"/>
            </a:endParaRPr>
          </a:p>
        </p:txBody>
      </p:sp>
      <p:sp>
        <p:nvSpPr>
          <p:cNvPr id="1399" name="Google Shape;1399;g11458692f8f_1_308"/>
          <p:cNvSpPr txBox="1"/>
          <p:nvPr/>
        </p:nvSpPr>
        <p:spPr>
          <a:xfrm>
            <a:off x="871518" y="7029465"/>
            <a:ext cx="5801100" cy="2654735"/>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360000" marR="0" lvl="0" indent="-2880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IO.2_PPT. Photo voice as a communication strategy</a:t>
            </a: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Trainees</a:t>
            </a:r>
            <a:endParaRPr sz="1400" b="0" i="0" u="none" strike="noStrike" cap="none">
              <a:solidFill>
                <a:schemeClr val="dk1"/>
              </a:solidFill>
              <a:latin typeface="Calibri"/>
              <a:ea typeface="Calibri"/>
              <a:cs typeface="Calibri"/>
              <a:sym typeface="Calibri"/>
            </a:endParaRPr>
          </a:p>
          <a:p>
            <a:pPr marL="360000" marR="0" lvl="0" indent="-2880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IO.2_PPT. Photo voice as a communication strategy</a:t>
            </a:r>
            <a:endParaRPr sz="1400" b="0" i="0" u="none" strike="noStrike" cap="none">
              <a:solidFill>
                <a:srgbClr val="000000"/>
              </a:solidFill>
              <a:latin typeface="Arial"/>
              <a:ea typeface="Arial"/>
              <a:cs typeface="Arial"/>
              <a:sym typeface="Arial"/>
            </a:endParaRPr>
          </a:p>
          <a:p>
            <a:pPr marL="360000" marR="0" lvl="0" indent="-2880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*IO.2_DOC.  Written instructions on how to do Edward de Bono. "Six Thinking Hats" strategy</a:t>
            </a:r>
            <a:endParaRPr sz="1400" b="0" i="0" u="none" strike="noStrike" cap="none">
              <a:solidFill>
                <a:srgbClr val="000000"/>
              </a:solidFill>
              <a:latin typeface="Arial"/>
              <a:ea typeface="Arial"/>
              <a:cs typeface="Arial"/>
              <a:sym typeface="Arial"/>
            </a:endParaRPr>
          </a:p>
          <a:p>
            <a:pPr marL="360000" marR="0" lvl="0" indent="-2880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6 hats in different colours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endParaRPr sz="1400" b="0" i="0" u="none" strike="noStrike" cap="none">
              <a:solidFill>
                <a:schemeClr val="dk1"/>
              </a:solidFill>
              <a:latin typeface="Calibri"/>
              <a:ea typeface="Calibri"/>
              <a:cs typeface="Calibri"/>
              <a:sym typeface="Calibri"/>
            </a:endParaRPr>
          </a:p>
        </p:txBody>
      </p:sp>
      <p:sp>
        <p:nvSpPr>
          <p:cNvPr id="1400" name="Google Shape;1400;g11458692f8f_1_308"/>
          <p:cNvSpPr/>
          <p:nvPr/>
        </p:nvSpPr>
        <p:spPr>
          <a:xfrm>
            <a:off x="1044044" y="9244042"/>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7"/>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388" name="Google Shape;388;p7"/>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389" name="Google Shape;389;p7"/>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390" name="Google Shape;390;p7"/>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391" name="Google Shape;391;p7"/>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392" name="Google Shape;392;p7"/>
          <p:cNvSpPr txBox="1"/>
          <p:nvPr/>
        </p:nvSpPr>
        <p:spPr>
          <a:xfrm>
            <a:off x="950835" y="921987"/>
            <a:ext cx="5873444" cy="569386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3. The Sustainable Service in DS Learning Journey.</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Once the trainees know what SDGs and Service-Learning are, we will propose them to </a:t>
            </a:r>
            <a:r>
              <a:rPr lang="en-US" sz="1400" b="1" i="0" u="none" strike="noStrike" cap="none">
                <a:solidFill>
                  <a:schemeClr val="dk1"/>
                </a:solidFill>
                <a:latin typeface="Calibri"/>
                <a:ea typeface="Calibri"/>
                <a:cs typeface="Calibri"/>
                <a:sym typeface="Calibri"/>
              </a:rPr>
              <a:t>follow the main sequence or structure of Service-Learning Projects</a:t>
            </a:r>
            <a:r>
              <a:rPr lang="en-US" sz="1400" b="0" i="0" u="none" strike="noStrike" cap="none">
                <a:solidFill>
                  <a:schemeClr val="dk1"/>
                </a:solidFill>
                <a:latin typeface="Calibri"/>
                <a:ea typeface="Calibri"/>
                <a:cs typeface="Calibri"/>
                <a:sym typeface="Calibri"/>
              </a:rPr>
              <a:t>, that way they:</a:t>
            </a:r>
            <a:endParaRPr sz="14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Will identify needs in their community with an SDG focus (SLTA3. IDENTIFYING NEEDS IN MY COMMUNITY);</a:t>
            </a:r>
            <a:endParaRPr sz="1400" b="0"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Once they have selected the SDG issues affecting their communities, in SLTA 4, they will address those community needs by engaging different actors in the community and selecting the most important and proposing together possible solutions (SLTA 4. ADDRESSING COMMUNITY NEEDS THROUGH COMMUNITY ENGAGEMENT);</a:t>
            </a:r>
            <a:endParaRPr sz="14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Once they have engaged different actors in the community and have selected an issue to be addressed, they, in SLTA 5, will define the Service (SLTA 5. DEFINING THE SERVICE), setting objectives and plans to address the selected issue;</a:t>
            </a:r>
            <a:endParaRPr sz="14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Once the service is defined, trainees will implement the defined Service experientially in SLTA 6 (DEPLOYING AND ASSESSING THE SERVICE). They will try to achieve the service objectives by following the implementation plan and assessing all steps to find information that could help to evaluate the level of achievement of objectives and future possible improvements;</a:t>
            </a:r>
            <a:endParaRPr sz="14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Finally, once the service is done, and all trainees have passed for all the SL stages while being trained, the Communication and Celebration moment will arrive in SLTA 7 (COMMUNICATING THE RESULTS).</a:t>
            </a:r>
            <a:endParaRPr sz="1400" b="0" i="0" u="none" strike="noStrike" cap="none">
              <a:solidFill>
                <a:schemeClr val="dk1"/>
              </a:solidFill>
              <a:latin typeface="Calibri"/>
              <a:ea typeface="Calibri"/>
              <a:cs typeface="Calibri"/>
              <a:sym typeface="Calibri"/>
            </a:endParaRPr>
          </a:p>
          <a:p>
            <a:pPr marL="342900" marR="0" lvl="0" indent="-254000" algn="just"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93" name="Google Shape;393;p7"/>
          <p:cNvSpPr/>
          <p:nvPr/>
        </p:nvSpPr>
        <p:spPr>
          <a:xfrm rot="-5400000">
            <a:off x="211999" y="2343349"/>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394" name="Google Shape;394;p7"/>
          <p:cNvSpPr/>
          <p:nvPr/>
        </p:nvSpPr>
        <p:spPr>
          <a:xfrm rot="-5400000">
            <a:off x="211999" y="1760883"/>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395" name="Google Shape;395;p7"/>
          <p:cNvSpPr/>
          <p:nvPr/>
        </p:nvSpPr>
        <p:spPr>
          <a:xfrm rot="-5400000">
            <a:off x="216906" y="119340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396" name="Google Shape;396;p7"/>
          <p:cNvSpPr/>
          <p:nvPr/>
        </p:nvSpPr>
        <p:spPr>
          <a:xfrm rot="-5400000">
            <a:off x="216906" y="63972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04"/>
        <p:cNvGrpSpPr/>
        <p:nvPr/>
      </p:nvGrpSpPr>
      <p:grpSpPr>
        <a:xfrm>
          <a:off x="0" y="0"/>
          <a:ext cx="0" cy="0"/>
          <a:chOff x="0" y="0"/>
          <a:chExt cx="0" cy="0"/>
        </a:xfrm>
      </p:grpSpPr>
      <p:pic>
        <p:nvPicPr>
          <p:cNvPr id="1405" name="Google Shape;1405;g11458692f8f_1_324"/>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406" name="Google Shape;1406;g11458692f8f_1_324"/>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407" name="Google Shape;1407;g11458692f8f_1_324"/>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14</a:t>
            </a:r>
            <a:endParaRPr sz="1400" b="0" i="0" u="none" strike="noStrike" cap="none">
              <a:solidFill>
                <a:srgbClr val="000000"/>
              </a:solidFill>
              <a:latin typeface="Arial"/>
              <a:ea typeface="Arial"/>
              <a:cs typeface="Arial"/>
              <a:sym typeface="Arial"/>
            </a:endParaRPr>
          </a:p>
        </p:txBody>
      </p:sp>
      <p:sp>
        <p:nvSpPr>
          <p:cNvPr id="1408" name="Google Shape;1408;g11458692f8f_1_324"/>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409" name="Google Shape;1409;g11458692f8f_1_324"/>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410" name="Google Shape;1410;g11458692f8f_1_324"/>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411" name="Google Shape;1411;g11458692f8f_1_324"/>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1412" name="Google Shape;1412;g11458692f8f_1_324"/>
          <p:cNvSpPr/>
          <p:nvPr/>
        </p:nvSpPr>
        <p:spPr>
          <a:xfrm>
            <a:off x="955741" y="87098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13" name="Google Shape;1413;g11458692f8f_1_324"/>
          <p:cNvSpPr txBox="1"/>
          <p:nvPr/>
        </p:nvSpPr>
        <p:spPr>
          <a:xfrm>
            <a:off x="723324" y="1385032"/>
            <a:ext cx="5077415" cy="3512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Methodology </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12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 F2F or Online Synchronous </a:t>
            </a:r>
            <a:endParaRPr sz="1400" b="0" i="0" u="none" strike="noStrike" cap="none">
              <a:solidFill>
                <a:srgbClr val="000000"/>
              </a:solidFill>
              <a:latin typeface="Arial"/>
              <a:ea typeface="Arial"/>
              <a:cs typeface="Arial"/>
              <a:sym typeface="Arial"/>
            </a:endParaRPr>
          </a:p>
          <a:p>
            <a:pPr marL="0" marR="0" lvl="0" indent="0" algn="just" rtl="0">
              <a:lnSpc>
                <a:spcPct val="107916"/>
              </a:lnSpc>
              <a:spcBef>
                <a:spcPts val="0"/>
              </a:spcBef>
              <a:spcAft>
                <a:spcPts val="0"/>
              </a:spcAft>
              <a:buClr>
                <a:schemeClr val="dk1"/>
              </a:buClr>
              <a:buSzPts val="1100"/>
              <a:buFont typeface="Arial"/>
              <a:buNone/>
            </a:pPr>
            <a:endParaRPr sz="1400" b="1" i="0" u="none" strike="noStrike" cap="none">
              <a:solidFill>
                <a:schemeClr val="dk1"/>
              </a:solidFill>
              <a:latin typeface="Calibri"/>
              <a:ea typeface="Calibri"/>
              <a:cs typeface="Calibri"/>
              <a:sym typeface="Calibri"/>
            </a:endParaRPr>
          </a:p>
          <a:p>
            <a:pPr marL="0" marR="0" lvl="0" indent="0" algn="just" rtl="0">
              <a:lnSpc>
                <a:spcPct val="107916"/>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Description:</a:t>
            </a:r>
            <a:endParaRPr sz="1400" b="1"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The trainer explains the homework activity to participants. Participants are invited to use photovoice to explore practices in their community. The explanation is done through a short presentation. This would mean that they use photovoice to target the following problems:</a:t>
            </a:r>
            <a:endParaRPr sz="1400" b="0" i="0" u="none" strike="noStrike" cap="none">
              <a:solidFill>
                <a:srgbClr val="000000"/>
              </a:solidFill>
              <a:latin typeface="Arial"/>
              <a:ea typeface="Arial"/>
              <a:cs typeface="Arial"/>
              <a:sym typeface="Arial"/>
            </a:endParaRPr>
          </a:p>
          <a:p>
            <a:pPr marL="360000" marR="0" lvl="1" indent="-18000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 present how the community efficiently communicates with stakeholders chosen during the SLTA 3, training session 1 &amp; 4 </a:t>
            </a:r>
            <a:endParaRPr sz="1400" b="0" i="0" u="none" strike="noStrike" cap="none">
              <a:solidFill>
                <a:srgbClr val="000000"/>
              </a:solidFill>
              <a:latin typeface="Arial"/>
              <a:ea typeface="Arial"/>
              <a:cs typeface="Arial"/>
              <a:sym typeface="Arial"/>
            </a:endParaRPr>
          </a:p>
          <a:p>
            <a:pPr marL="360000" marR="0" lvl="1" indent="-18000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b. present the SDG problems participants want to target</a:t>
            </a:r>
            <a:endParaRPr sz="1400" b="0" i="0" u="none" strike="noStrike" cap="none">
              <a:solidFill>
                <a:srgbClr val="000000"/>
              </a:solidFill>
              <a:latin typeface="Arial"/>
              <a:ea typeface="Arial"/>
              <a:cs typeface="Arial"/>
              <a:sym typeface="Arial"/>
            </a:endParaRPr>
          </a:p>
          <a:p>
            <a:pPr marL="360000" marR="0" lvl="0" indent="-18000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 present the possible solutions for SDG problems participants want to target.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The trainer summons students to the next training session.</a:t>
            </a:r>
            <a:endParaRPr sz="1400" b="0" i="0" u="none" strike="noStrike" cap="none">
              <a:solidFill>
                <a:srgbClr val="000000"/>
              </a:solidFill>
              <a:latin typeface="Calibri"/>
              <a:ea typeface="Calibri"/>
              <a:cs typeface="Calibri"/>
              <a:sym typeface="Calibri"/>
            </a:endParaRPr>
          </a:p>
        </p:txBody>
      </p:sp>
      <p:sp>
        <p:nvSpPr>
          <p:cNvPr id="1414" name="Google Shape;1414;g11458692f8f_1_324"/>
          <p:cNvSpPr/>
          <p:nvPr/>
        </p:nvSpPr>
        <p:spPr>
          <a:xfrm>
            <a:off x="5784104" y="1480756"/>
            <a:ext cx="45719" cy="3312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15" name="Google Shape;1415;g11458692f8f_1_324"/>
          <p:cNvSpPr/>
          <p:nvPr/>
        </p:nvSpPr>
        <p:spPr>
          <a:xfrm>
            <a:off x="692294" y="4944964"/>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16" name="Google Shape;1416;g11458692f8f_1_324"/>
          <p:cNvSpPr txBox="1"/>
          <p:nvPr/>
        </p:nvSpPr>
        <p:spPr>
          <a:xfrm>
            <a:off x="5870748" y="2672450"/>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1417" name="Google Shape;1417;g11458692f8f_1_324"/>
          <p:cNvSpPr/>
          <p:nvPr/>
        </p:nvSpPr>
        <p:spPr>
          <a:xfrm>
            <a:off x="692294" y="7076429"/>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18" name="Google Shape;1418;g11458692f8f_1_324"/>
          <p:cNvSpPr txBox="1"/>
          <p:nvPr/>
        </p:nvSpPr>
        <p:spPr>
          <a:xfrm>
            <a:off x="723331" y="1071870"/>
            <a:ext cx="3153900" cy="242554"/>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CLOSURE</a:t>
            </a:r>
            <a:r>
              <a:rPr lang="en-US" sz="1400" b="1" i="0" u="none" strike="noStrike" cap="none">
                <a:solidFill>
                  <a:srgbClr val="000000"/>
                </a:solidFill>
                <a:latin typeface="Arial"/>
                <a:ea typeface="Arial"/>
                <a:cs typeface="Arial"/>
                <a:sym typeface="Arial"/>
              </a:rPr>
              <a:t>:</a:t>
            </a:r>
            <a:endParaRPr sz="1400" b="0" i="0" u="none" strike="noStrike" cap="none">
              <a:solidFill>
                <a:srgbClr val="0070C0"/>
              </a:solidFill>
              <a:latin typeface="Times New Roman"/>
              <a:ea typeface="Times New Roman"/>
              <a:cs typeface="Times New Roman"/>
              <a:sym typeface="Times New Roman"/>
            </a:endParaRPr>
          </a:p>
        </p:txBody>
      </p:sp>
      <p:sp>
        <p:nvSpPr>
          <p:cNvPr id="1419" name="Google Shape;1419;g11458692f8f_1_324"/>
          <p:cNvSpPr txBox="1"/>
          <p:nvPr/>
        </p:nvSpPr>
        <p:spPr>
          <a:xfrm>
            <a:off x="800080" y="5516468"/>
            <a:ext cx="5801100" cy="1655872"/>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IO.2_PPT. Photo voice as a communication strategy - Homework</a:t>
            </a:r>
            <a:endParaRPr sz="1400" b="0" i="0" u="none" strike="noStrike" cap="none">
              <a:solidFill>
                <a:srgbClr val="000000"/>
              </a:solidFill>
              <a:latin typeface="Arial"/>
              <a:ea typeface="Arial"/>
              <a:cs typeface="Arial"/>
              <a:sym typeface="Arial"/>
            </a:endParaRPr>
          </a:p>
          <a:p>
            <a:pPr marL="457200" marR="0" lvl="0" indent="-317500" algn="l" rtl="0">
              <a:lnSpc>
                <a:spcPct val="107916"/>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Trainees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IO.2_PPT. Photovoice as a communication strategy - Homework</a:t>
            </a: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420" name="Google Shape;1420;g11458692f8f_1_324"/>
          <p:cNvSpPr txBox="1"/>
          <p:nvPr/>
        </p:nvSpPr>
        <p:spPr>
          <a:xfrm>
            <a:off x="719284" y="5100638"/>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g11458692f8f_1_343"/>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1426" name="Google Shape;1426;g11458692f8f_1_343"/>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427" name="Google Shape;1427;g11458692f8f_1_343"/>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428" name="Google Shape;1428;g11458692f8f_1_343"/>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1429" name="Google Shape;1429;g11458692f8f_1_343"/>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430" name="Google Shape;1430;g11458692f8f_1_343"/>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431" name="Google Shape;1431;g11458692f8f_1_343"/>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1432" name="Google Shape;1432;g11458692f8f_1_343"/>
          <p:cNvSpPr txBox="1"/>
          <p:nvPr/>
        </p:nvSpPr>
        <p:spPr>
          <a:xfrm>
            <a:off x="723325" y="954000"/>
            <a:ext cx="5005977" cy="1535215"/>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Content:</a:t>
            </a:r>
            <a:endParaRPr sz="1400" b="0" i="0" u="none" strike="noStrike" cap="none">
              <a:solidFill>
                <a:schemeClr val="dk1"/>
              </a:solidFill>
              <a:latin typeface="Calibri"/>
              <a:ea typeface="Calibri"/>
              <a:cs typeface="Calibri"/>
              <a:sym typeface="Calibri"/>
            </a:endParaRPr>
          </a:p>
          <a:p>
            <a:pPr marL="360000" marR="0" lvl="0" indent="-179999"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GD. Description of your near community, what are the ways of communicating to members of the community and how members can communicate with stakeholders, institutions, officials.</a:t>
            </a:r>
            <a:endParaRPr sz="1400" b="0" i="0" u="none" strike="noStrike" cap="none">
              <a:solidFill>
                <a:srgbClr val="000000"/>
              </a:solidFill>
              <a:latin typeface="Arial"/>
              <a:ea typeface="Arial"/>
              <a:cs typeface="Arial"/>
              <a:sym typeface="Arial"/>
            </a:endParaRPr>
          </a:p>
          <a:p>
            <a:pPr marL="360000" marR="0" lvl="0" indent="-179999"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PA. Identify resources, strengths to highlight and weaknesses to improve communication.</a:t>
            </a:r>
            <a:endParaRPr sz="1400" b="0" i="0" u="none" strike="noStrike" cap="none">
              <a:solidFill>
                <a:srgbClr val="000000"/>
              </a:solidFill>
              <a:latin typeface="Calibri"/>
              <a:ea typeface="Calibri"/>
              <a:cs typeface="Calibri"/>
              <a:sym typeface="Calibri"/>
            </a:endParaRPr>
          </a:p>
        </p:txBody>
      </p:sp>
      <p:sp>
        <p:nvSpPr>
          <p:cNvPr id="1433" name="Google Shape;1433;g11458692f8f_1_343"/>
          <p:cNvSpPr txBox="1"/>
          <p:nvPr/>
        </p:nvSpPr>
        <p:spPr>
          <a:xfrm>
            <a:off x="6057942" y="1314424"/>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1434" name="Google Shape;1434;g11458692f8f_1_343"/>
          <p:cNvSpPr txBox="1"/>
          <p:nvPr/>
        </p:nvSpPr>
        <p:spPr>
          <a:xfrm>
            <a:off x="723331" y="2714944"/>
            <a:ext cx="3153900" cy="242554"/>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1:</a:t>
            </a:r>
            <a:endParaRPr sz="1400" b="1" i="0" u="none" strike="noStrike" cap="none">
              <a:solidFill>
                <a:srgbClr val="0070C0"/>
              </a:solidFill>
              <a:latin typeface="Times New Roman"/>
              <a:ea typeface="Times New Roman"/>
              <a:cs typeface="Times New Roman"/>
              <a:sym typeface="Times New Roman"/>
            </a:endParaRPr>
          </a:p>
        </p:txBody>
      </p:sp>
      <p:sp>
        <p:nvSpPr>
          <p:cNvPr id="1435" name="Google Shape;1435;g11458692f8f_1_343"/>
          <p:cNvSpPr/>
          <p:nvPr/>
        </p:nvSpPr>
        <p:spPr>
          <a:xfrm>
            <a:off x="1168801" y="257206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36" name="Google Shape;1436;g11458692f8f_1_343"/>
          <p:cNvSpPr/>
          <p:nvPr/>
        </p:nvSpPr>
        <p:spPr>
          <a:xfrm>
            <a:off x="5906916" y="976577"/>
            <a:ext cx="45691" cy="1440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37" name="Google Shape;1437;g11458692f8f_1_343"/>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38" name="Google Shape;1438;g11458692f8f_1_343"/>
          <p:cNvSpPr txBox="1"/>
          <p:nvPr/>
        </p:nvSpPr>
        <p:spPr>
          <a:xfrm>
            <a:off x="6099281" y="1585214"/>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 HOURS</a:t>
            </a:r>
            <a:endParaRPr sz="1400" b="0" i="0" u="none" strike="noStrike" cap="none">
              <a:solidFill>
                <a:schemeClr val="dk1"/>
              </a:solidFill>
              <a:latin typeface="Calibri"/>
              <a:ea typeface="Calibri"/>
              <a:cs typeface="Calibri"/>
              <a:sym typeface="Calibri"/>
            </a:endParaRPr>
          </a:p>
        </p:txBody>
      </p:sp>
      <p:sp>
        <p:nvSpPr>
          <p:cNvPr id="1439" name="Google Shape;1439;g11458692f8f_1_343"/>
          <p:cNvSpPr txBox="1"/>
          <p:nvPr/>
        </p:nvSpPr>
        <p:spPr>
          <a:xfrm>
            <a:off x="635625" y="3100375"/>
            <a:ext cx="5271300" cy="6615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Methodology </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68000" marR="0" lvl="1" indent="-288000" algn="l" rtl="0">
              <a:lnSpc>
                <a:spcPct val="100000"/>
              </a:lnSpc>
              <a:spcBef>
                <a:spcPts val="6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F2F or Online Synchronous </a:t>
            </a:r>
            <a:endParaRPr sz="1400" b="0" i="0" u="none" strike="noStrike" cap="none">
              <a:solidFill>
                <a:srgbClr val="000000"/>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 </a:t>
            </a:r>
            <a:endParaRPr sz="1400" b="1" i="0" u="none" strike="noStrike" cap="none">
              <a:solidFill>
                <a:schemeClr val="dk1"/>
              </a:solidFill>
              <a:latin typeface="Calibri"/>
              <a:ea typeface="Calibri"/>
              <a:cs typeface="Calibri"/>
              <a:sym typeface="Calibri"/>
            </a:endParaRPr>
          </a:p>
          <a:p>
            <a:pPr marL="457200" marR="0" lvl="0" indent="-317500" algn="l" rtl="0">
              <a:lnSpc>
                <a:spcPct val="100000"/>
              </a:lnSpc>
              <a:spcBef>
                <a:spcPts val="60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The trainer will greet all participants and start the meeting by asking the participant to share the results of photovoice as a homework activity. Participants are encouraged to use the photovoice strategy (making photos that explain their needs, challenges, solutions in their family and community) during their daily life. Participants are explained that this activity as any skill needs the practice to be better so if they use it more, they can see. </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First activity will be the group activity named “Fists” that will help the participants to become aware of how they communicate with each other about their goals/needs/demands, whether they are assertive, passive or aggressive in their communication.  </a:t>
            </a:r>
            <a:r>
              <a:rPr lang="en-US" sz="1400" b="0" i="0" u="sng" strike="noStrike" cap="none">
                <a:solidFill>
                  <a:srgbClr val="000000"/>
                </a:solidFill>
                <a:latin typeface="Calibri"/>
                <a:ea typeface="Calibri"/>
                <a:cs typeface="Calibri"/>
                <a:sym typeface="Calibri"/>
              </a:rPr>
              <a:t>Fists</a:t>
            </a:r>
            <a:r>
              <a:rPr lang="en-US" sz="1400" b="0" i="0" u="none" strike="noStrike" cap="none">
                <a:solidFill>
                  <a:srgbClr val="000000"/>
                </a:solidFill>
                <a:latin typeface="Calibri"/>
                <a:ea typeface="Calibri"/>
                <a:cs typeface="Calibri"/>
                <a:sym typeface="Calibri"/>
              </a:rPr>
              <a:t>: Divide the group into pairs. The pair will get two different sets of instructions</a:t>
            </a:r>
            <a:r>
              <a:rPr lang="en-US" sz="1400" b="1" i="0" u="none" strike="noStrike" cap="none">
                <a:solidFill>
                  <a:srgbClr val="000000"/>
                </a:solidFill>
                <a:latin typeface="Calibri"/>
                <a:ea typeface="Calibri"/>
                <a:cs typeface="Calibri"/>
                <a:sym typeface="Calibri"/>
              </a:rPr>
              <a:t>. </a:t>
            </a:r>
            <a:r>
              <a:rPr lang="en-US" sz="1400" b="0" i="0" u="none" strike="noStrike" cap="none">
                <a:solidFill>
                  <a:srgbClr val="000000"/>
                </a:solidFill>
                <a:latin typeface="Calibri"/>
                <a:ea typeface="Calibri"/>
                <a:cs typeface="Calibri"/>
                <a:sym typeface="Calibri"/>
              </a:rPr>
              <a:t>Person 1 instructions will read: Person 2 will make a fist. You MUST get that first open. Person 2 instructions will read: Person 1 is going to attempt to get you to open your fist. You must NOT open your fist unless he/she asks you politely and assertively. Most people will try to pry the first open. It is an opportunity to efficiently explain assertive communication. We will realize how powerful knowledge of good communication skills is.</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Discuss with the participants how the directions influenced their actions. Did they consider a peaceful way of asking? Why or why not?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r>
              <a:rPr lang="en-US" sz="1400" b="0" i="0" u="none" strike="noStrike" cap="none">
                <a:solidFill>
                  <a:schemeClr val="dk1"/>
                </a:solidFill>
                <a:latin typeface="Calibri"/>
                <a:ea typeface="Calibri"/>
                <a:cs typeface="Calibri"/>
                <a:sym typeface="Calibri"/>
              </a:rPr>
              <a:t> </a:t>
            </a:r>
            <a:endParaRPr sz="1400" b="1" i="0" u="none" strike="noStrike" cap="none">
              <a:solidFill>
                <a:schemeClr val="dk1"/>
              </a:solidFill>
              <a:latin typeface="Times New Roman"/>
              <a:ea typeface="Times New Roman"/>
              <a:cs typeface="Times New Roman"/>
              <a:sym typeface="Times New Roman"/>
            </a:endParaRPr>
          </a:p>
        </p:txBody>
      </p:sp>
      <p:sp>
        <p:nvSpPr>
          <p:cNvPr id="1440" name="Google Shape;1440;g11458692f8f_1_343"/>
          <p:cNvSpPr/>
          <p:nvPr/>
        </p:nvSpPr>
        <p:spPr>
          <a:xfrm>
            <a:off x="5906916" y="2671746"/>
            <a:ext cx="45691" cy="6408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41" name="Google Shape;1441;g11458692f8f_1_343"/>
          <p:cNvSpPr txBox="1"/>
          <p:nvPr/>
        </p:nvSpPr>
        <p:spPr>
          <a:xfrm>
            <a:off x="6034339" y="5721846"/>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 MINUTES</a:t>
            </a:r>
            <a:endParaRPr sz="1400" b="0" i="0" u="none" strike="noStrike" cap="none">
              <a:solidFill>
                <a:schemeClr val="dk1"/>
              </a:solidFill>
              <a:latin typeface="Calibri"/>
              <a:ea typeface="Calibri"/>
              <a:cs typeface="Calibri"/>
              <a:sym typeface="Calibri"/>
            </a:endParaRPr>
          </a:p>
        </p:txBody>
      </p:sp>
      <p:sp>
        <p:nvSpPr>
          <p:cNvPr id="1442" name="Google Shape;1442;g11458692f8f_1_343"/>
          <p:cNvSpPr/>
          <p:nvPr/>
        </p:nvSpPr>
        <p:spPr>
          <a:xfrm>
            <a:off x="984199" y="9244042"/>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g11458692f8f_1_364"/>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1448" name="Google Shape;1448;g11458692f8f_1_364"/>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449" name="Google Shape;1449;g11458692f8f_1_364"/>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450" name="Google Shape;1450;g11458692f8f_1_364"/>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1451" name="Google Shape;1451;g11458692f8f_1_364"/>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452" name="Google Shape;1452;g11458692f8f_1_364"/>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453" name="Google Shape;1453;g11458692f8f_1_364"/>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1454" name="Google Shape;1454;g11458692f8f_1_364"/>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55" name="Google Shape;1455;g11458692f8f_1_364"/>
          <p:cNvSpPr txBox="1"/>
          <p:nvPr/>
        </p:nvSpPr>
        <p:spPr>
          <a:xfrm>
            <a:off x="609600" y="1036924"/>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0000"/>
              </a:solidFill>
              <a:latin typeface="Arial"/>
              <a:ea typeface="Arial"/>
              <a:cs typeface="Arial"/>
              <a:sym typeface="Arial"/>
            </a:endParaRPr>
          </a:p>
        </p:txBody>
      </p:sp>
      <p:sp>
        <p:nvSpPr>
          <p:cNvPr id="1456" name="Google Shape;1456;g11458692f8f_1_364"/>
          <p:cNvSpPr txBox="1"/>
          <p:nvPr/>
        </p:nvSpPr>
        <p:spPr>
          <a:xfrm>
            <a:off x="686125" y="1457300"/>
            <a:ext cx="6114747"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Depending on the group skillfulness and their capabilities, the trainer may perform the activity in several ways:</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AutoNum type="alphaLcPeriod"/>
            </a:pPr>
            <a:r>
              <a:rPr lang="en-US" sz="1400" b="0" i="0" u="none" strike="noStrike" cap="none">
                <a:solidFill>
                  <a:srgbClr val="000000"/>
                </a:solidFill>
                <a:latin typeface="Calibri"/>
                <a:ea typeface="Calibri"/>
                <a:cs typeface="Calibri"/>
                <a:sym typeface="Calibri"/>
              </a:rPr>
              <a:t>a trainer can decide to choose just one activity (fist or 10 situations)</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AutoNum type="alphaLcPeriod"/>
            </a:pPr>
            <a:r>
              <a:rPr lang="en-US" sz="1400" b="0" i="0" u="none" strike="noStrike" cap="none">
                <a:solidFill>
                  <a:srgbClr val="000000"/>
                </a:solidFill>
                <a:latin typeface="Calibri"/>
                <a:ea typeface="Calibri"/>
                <a:cs typeface="Calibri"/>
                <a:sym typeface="Calibri"/>
              </a:rPr>
              <a:t>trainer performance 2 activities (fist and 10 situations); </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AutoNum type="alphaLcPeriod"/>
            </a:pPr>
            <a:r>
              <a:rPr lang="en-US" sz="1400" b="0" i="0" u="none" strike="noStrike" cap="none">
                <a:solidFill>
                  <a:srgbClr val="000000"/>
                </a:solidFill>
                <a:latin typeface="Calibri"/>
                <a:ea typeface="Calibri"/>
                <a:cs typeface="Calibri"/>
                <a:sym typeface="Calibri"/>
              </a:rPr>
              <a:t>trainer may perform activity fist as it is, but activity 10 situations may be reduced to just 3-5 situations. </a:t>
            </a:r>
            <a:endParaRPr sz="1400" b="0" i="0" u="none" strike="noStrike" cap="none">
              <a:solidFill>
                <a:srgbClr val="000000"/>
              </a:solidFill>
              <a:latin typeface="Calibri"/>
              <a:ea typeface="Calibri"/>
              <a:cs typeface="Calibri"/>
              <a:sym typeface="Calibri"/>
            </a:endParaRPr>
          </a:p>
        </p:txBody>
      </p:sp>
      <p:sp>
        <p:nvSpPr>
          <p:cNvPr id="1457" name="Google Shape;1457;g11458692f8f_1_364"/>
          <p:cNvSpPr txBox="1"/>
          <p:nvPr/>
        </p:nvSpPr>
        <p:spPr>
          <a:xfrm>
            <a:off x="789452" y="3057752"/>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458" name="Google Shape;1458;g11458692f8f_1_364"/>
          <p:cNvSpPr txBox="1"/>
          <p:nvPr/>
        </p:nvSpPr>
        <p:spPr>
          <a:xfrm>
            <a:off x="692299" y="3343504"/>
            <a:ext cx="6285900" cy="9713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3600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rgbClr val="000000"/>
                </a:solidFill>
                <a:latin typeface="Calibri"/>
                <a:ea typeface="Calibri"/>
                <a:cs typeface="Calibri"/>
                <a:sym typeface="Calibri"/>
              </a:rPr>
              <a:t>IO.2_DOC.Fists Activity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 </a:t>
            </a:r>
            <a:endParaRPr sz="1400" b="0" i="0" u="none" strike="noStrike" cap="none">
              <a:solidFill>
                <a:schemeClr val="dk1"/>
              </a:solidFill>
              <a:latin typeface="Times New Roman"/>
              <a:ea typeface="Times New Roman"/>
              <a:cs typeface="Times New Roman"/>
              <a:sym typeface="Times New Roman"/>
            </a:endParaRPr>
          </a:p>
        </p:txBody>
      </p:sp>
      <p:sp>
        <p:nvSpPr>
          <p:cNvPr id="1459" name="Google Shape;1459;g11458692f8f_1_364"/>
          <p:cNvSpPr txBox="1"/>
          <p:nvPr/>
        </p:nvSpPr>
        <p:spPr>
          <a:xfrm>
            <a:off x="762000" y="4386258"/>
            <a:ext cx="4995000" cy="3362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Methodology </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60000" marR="0" lvl="1" indent="-288000" algn="l" rtl="0">
              <a:lnSpc>
                <a:spcPct val="100000"/>
              </a:lnSpc>
              <a:spcBef>
                <a:spcPts val="6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F2F or Online Synchronous </a:t>
            </a:r>
            <a:endParaRPr sz="1400" b="0" i="0" u="none" strike="noStrike" cap="none">
              <a:solidFill>
                <a:srgbClr val="000000"/>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 </a:t>
            </a:r>
            <a:endParaRPr sz="1400" b="1" i="0" u="none" strike="noStrike" cap="none">
              <a:solidFill>
                <a:schemeClr val="dk1"/>
              </a:solidFill>
              <a:latin typeface="Calibri"/>
              <a:ea typeface="Calibri"/>
              <a:cs typeface="Calibri"/>
              <a:sym typeface="Calibri"/>
            </a:endParaRPr>
          </a:p>
          <a:p>
            <a:pPr marL="457200" marR="0" lvl="0" indent="-317500" algn="l" rtl="0">
              <a:lnSpc>
                <a:spcPct val="100000"/>
              </a:lnSpc>
              <a:spcBef>
                <a:spcPts val="60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In the next (2nd) activity, participants will be divided into teams. The ppt presentation will show 10 situations (or less) and the answer to each of them. Each group will need to judge separately whether the response to the given situation was assertive, passive or aggressive, and raise the answer card that the team has chosen.</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The trainer will moderate the discussion in case the answers are different, clarifying what would be and why the correct answer would be.</a:t>
            </a:r>
            <a:endParaRPr sz="1400" b="0" i="0" u="none" strike="noStrike" cap="none">
              <a:solidFill>
                <a:srgbClr val="000000"/>
              </a:solidFill>
              <a:latin typeface="Arial"/>
              <a:ea typeface="Arial"/>
              <a:cs typeface="Arial"/>
              <a:sym typeface="Arial"/>
            </a:endParaRPr>
          </a:p>
          <a:p>
            <a:pPr marL="0" marR="0" lvl="0" indent="0" algn="just" rtl="0">
              <a:lnSpc>
                <a:spcPct val="107916"/>
              </a:lnSpc>
              <a:spcBef>
                <a:spcPts val="800"/>
              </a:spcBef>
              <a:spcAft>
                <a:spcPts val="60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460" name="Google Shape;1460;g11458692f8f_1_364"/>
          <p:cNvSpPr/>
          <p:nvPr/>
        </p:nvSpPr>
        <p:spPr>
          <a:xfrm>
            <a:off x="1168801" y="288606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61" name="Google Shape;1461;g11458692f8f_1_364"/>
          <p:cNvSpPr/>
          <p:nvPr/>
        </p:nvSpPr>
        <p:spPr>
          <a:xfrm>
            <a:off x="1168801" y="402906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62" name="Google Shape;1462;g11458692f8f_1_364"/>
          <p:cNvSpPr txBox="1"/>
          <p:nvPr/>
        </p:nvSpPr>
        <p:spPr>
          <a:xfrm>
            <a:off x="789452" y="4171944"/>
            <a:ext cx="3153900" cy="242554"/>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2:</a:t>
            </a:r>
            <a:endParaRPr sz="1400" b="1" i="0" u="none" strike="noStrike" cap="none">
              <a:solidFill>
                <a:srgbClr val="0070C0"/>
              </a:solidFill>
              <a:latin typeface="Times New Roman"/>
              <a:ea typeface="Times New Roman"/>
              <a:cs typeface="Times New Roman"/>
              <a:sym typeface="Times New Roman"/>
            </a:endParaRPr>
          </a:p>
        </p:txBody>
      </p:sp>
      <p:sp>
        <p:nvSpPr>
          <p:cNvPr id="1463" name="Google Shape;1463;g11458692f8f_1_364"/>
          <p:cNvSpPr/>
          <p:nvPr/>
        </p:nvSpPr>
        <p:spPr>
          <a:xfrm>
            <a:off x="5906916" y="4219216"/>
            <a:ext cx="45691" cy="3096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64" name="Google Shape;1464;g11458692f8f_1_364"/>
          <p:cNvSpPr txBox="1"/>
          <p:nvPr/>
        </p:nvSpPr>
        <p:spPr>
          <a:xfrm>
            <a:off x="6034339" y="5721846"/>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 MINUTES</a:t>
            </a:r>
            <a:endParaRPr sz="1400" b="0" i="0" u="none" strike="noStrike" cap="none">
              <a:solidFill>
                <a:schemeClr val="dk1"/>
              </a:solidFill>
              <a:latin typeface="Calibri"/>
              <a:ea typeface="Calibri"/>
              <a:cs typeface="Calibri"/>
              <a:sym typeface="Calibri"/>
            </a:endParaRPr>
          </a:p>
        </p:txBody>
      </p:sp>
      <p:sp>
        <p:nvSpPr>
          <p:cNvPr id="1465" name="Google Shape;1465;g11458692f8f_1_364"/>
          <p:cNvSpPr txBox="1"/>
          <p:nvPr/>
        </p:nvSpPr>
        <p:spPr>
          <a:xfrm>
            <a:off x="609600" y="7529530"/>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0000"/>
              </a:solidFill>
              <a:latin typeface="Arial"/>
              <a:ea typeface="Arial"/>
              <a:cs typeface="Arial"/>
              <a:sym typeface="Arial"/>
            </a:endParaRPr>
          </a:p>
        </p:txBody>
      </p:sp>
      <p:sp>
        <p:nvSpPr>
          <p:cNvPr id="1466" name="Google Shape;1466;g11458692f8f_1_364"/>
          <p:cNvSpPr txBox="1"/>
          <p:nvPr/>
        </p:nvSpPr>
        <p:spPr>
          <a:xfrm>
            <a:off x="800080" y="7877560"/>
            <a:ext cx="6114747"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Depending on the group skillfulness and their capabilities, the trainer may perform the activity in several ways:</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AutoNum type="alphaLcPeriod"/>
            </a:pPr>
            <a:r>
              <a:rPr lang="en-US" sz="1400" b="0" i="0" u="none" strike="noStrike" cap="none">
                <a:solidFill>
                  <a:srgbClr val="000000"/>
                </a:solidFill>
                <a:latin typeface="Calibri"/>
                <a:ea typeface="Calibri"/>
                <a:cs typeface="Calibri"/>
                <a:sym typeface="Calibri"/>
              </a:rPr>
              <a:t>a trainer can decide to choose just one activity (fist or 10 situations)</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AutoNum type="alphaLcPeriod"/>
            </a:pPr>
            <a:r>
              <a:rPr lang="en-US" sz="1400" b="0" i="0" u="none" strike="noStrike" cap="none">
                <a:solidFill>
                  <a:srgbClr val="000000"/>
                </a:solidFill>
                <a:latin typeface="Calibri"/>
                <a:ea typeface="Calibri"/>
                <a:cs typeface="Calibri"/>
                <a:sym typeface="Calibri"/>
              </a:rPr>
              <a:t>trainer performance 2 activities (fist and 10 situations); </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AutoNum type="alphaLcPeriod"/>
            </a:pPr>
            <a:r>
              <a:rPr lang="en-US" sz="1400" b="0" i="0" u="none" strike="noStrike" cap="none">
                <a:solidFill>
                  <a:srgbClr val="000000"/>
                </a:solidFill>
                <a:latin typeface="Calibri"/>
                <a:ea typeface="Calibri"/>
                <a:cs typeface="Calibri"/>
                <a:sym typeface="Calibri"/>
              </a:rPr>
              <a:t>trainer may perform activity fist as it is, but activity 10 situations may be reduced to just 3-5 situations. </a:t>
            </a:r>
            <a:endParaRPr sz="1400" b="0" i="0" u="none" strike="noStrike" cap="none">
              <a:solidFill>
                <a:srgbClr val="000000"/>
              </a:solidFill>
              <a:latin typeface="Calibri"/>
              <a:ea typeface="Calibri"/>
              <a:cs typeface="Calibri"/>
              <a:sym typeface="Calibri"/>
            </a:endParaRPr>
          </a:p>
        </p:txBody>
      </p:sp>
      <p:sp>
        <p:nvSpPr>
          <p:cNvPr id="1467" name="Google Shape;1467;g11458692f8f_1_364"/>
          <p:cNvSpPr/>
          <p:nvPr/>
        </p:nvSpPr>
        <p:spPr>
          <a:xfrm>
            <a:off x="907999" y="9244042"/>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68" name="Google Shape;1468;g11458692f8f_1_364"/>
          <p:cNvSpPr/>
          <p:nvPr/>
        </p:nvSpPr>
        <p:spPr>
          <a:xfrm>
            <a:off x="907999" y="752953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3" name="Google Shape;1473;g11458692f8f_1_389"/>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1474" name="Google Shape;1474;g11458692f8f_1_389"/>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475" name="Google Shape;1475;g11458692f8f_1_389"/>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476" name="Google Shape;1476;g11458692f8f_1_389"/>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1477" name="Google Shape;1477;g11458692f8f_1_389"/>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478" name="Google Shape;1478;g11458692f8f_1_389"/>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479" name="Google Shape;1479;g11458692f8f_1_389"/>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1480" name="Google Shape;1480;g11458692f8f_1_389"/>
          <p:cNvSpPr/>
          <p:nvPr/>
        </p:nvSpPr>
        <p:spPr>
          <a:xfrm>
            <a:off x="1092601" y="367187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81" name="Google Shape;1481;g11458692f8f_1_389"/>
          <p:cNvSpPr/>
          <p:nvPr/>
        </p:nvSpPr>
        <p:spPr>
          <a:xfrm>
            <a:off x="5853611" y="3276440"/>
            <a:ext cx="45691" cy="324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82" name="Google Shape;1482;g11458692f8f_1_389"/>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83" name="Google Shape;1483;g11458692f8f_1_389"/>
          <p:cNvSpPr/>
          <p:nvPr/>
        </p:nvSpPr>
        <p:spPr>
          <a:xfrm>
            <a:off x="5853611" y="3886192"/>
            <a:ext cx="45691" cy="3456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84" name="Google Shape;1484;g11458692f8f_1_389"/>
          <p:cNvSpPr txBox="1"/>
          <p:nvPr/>
        </p:nvSpPr>
        <p:spPr>
          <a:xfrm>
            <a:off x="6034339" y="5460292"/>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 MINUTES</a:t>
            </a:r>
            <a:endParaRPr sz="1400" b="0" i="0" u="none" strike="noStrike" cap="none">
              <a:solidFill>
                <a:schemeClr val="dk1"/>
              </a:solidFill>
              <a:latin typeface="Calibri"/>
              <a:ea typeface="Calibri"/>
              <a:cs typeface="Calibri"/>
              <a:sym typeface="Calibri"/>
            </a:endParaRPr>
          </a:p>
        </p:txBody>
      </p:sp>
      <p:sp>
        <p:nvSpPr>
          <p:cNvPr id="1485" name="Google Shape;1485;g11458692f8f_1_389"/>
          <p:cNvSpPr/>
          <p:nvPr/>
        </p:nvSpPr>
        <p:spPr>
          <a:xfrm>
            <a:off x="984199" y="8915268"/>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86" name="Google Shape;1486;g11458692f8f_1_389"/>
          <p:cNvSpPr txBox="1"/>
          <p:nvPr/>
        </p:nvSpPr>
        <p:spPr>
          <a:xfrm>
            <a:off x="692312" y="3324740"/>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1487" name="Google Shape;1487;g11458692f8f_1_389"/>
          <p:cNvSpPr txBox="1"/>
          <p:nvPr/>
        </p:nvSpPr>
        <p:spPr>
          <a:xfrm>
            <a:off x="5890309" y="3284540"/>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1488" name="Google Shape;1488;g11458692f8f_1_389"/>
          <p:cNvSpPr txBox="1"/>
          <p:nvPr/>
        </p:nvSpPr>
        <p:spPr>
          <a:xfrm>
            <a:off x="800080" y="1242986"/>
            <a:ext cx="5801100" cy="2086759"/>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IO.2_PPT. Activity_assertive, passive or aggressive</a:t>
            </a:r>
            <a:endParaRPr sz="1400" b="0" i="0" u="none" strike="noStrike" cap="none">
              <a:solidFill>
                <a:srgbClr val="000000"/>
              </a:solidFill>
              <a:latin typeface="Arial"/>
              <a:ea typeface="Arial"/>
              <a:cs typeface="Arial"/>
              <a:sym typeface="Arial"/>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Assertive, passive and aggressive pdf. card (printing </a:t>
            </a:r>
            <a:r>
              <a:rPr lang="en-US" sz="1400" b="0" i="0" u="none" strike="noStrike" cap="none">
                <a:solidFill>
                  <a:srgbClr val="000000"/>
                </a:solidFill>
                <a:latin typeface="Calibri"/>
                <a:ea typeface="Calibri"/>
                <a:cs typeface="Calibri"/>
                <a:sym typeface="Calibri"/>
              </a:rPr>
              <a:t>for each team)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 </a:t>
            </a:r>
            <a:r>
              <a:rPr lang="en-US" sz="1400" b="0" i="0" u="none" strike="noStrike" cap="none">
                <a:solidFill>
                  <a:schemeClr val="dk1"/>
                </a:solidFill>
                <a:latin typeface="Calibri"/>
                <a:ea typeface="Calibri"/>
                <a:cs typeface="Calibri"/>
                <a:sym typeface="Calibri"/>
              </a:rPr>
              <a:t>For Trainees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Assertive, passive and aggressive pdf. card printing for each team </a:t>
            </a: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489" name="Google Shape;1489;g11458692f8f_1_389"/>
          <p:cNvSpPr txBox="1"/>
          <p:nvPr/>
        </p:nvSpPr>
        <p:spPr>
          <a:xfrm>
            <a:off x="719284" y="1028672"/>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490" name="Google Shape;1490;g11458692f8f_1_389"/>
          <p:cNvSpPr/>
          <p:nvPr/>
        </p:nvSpPr>
        <p:spPr>
          <a:xfrm>
            <a:off x="1168801" y="3171812"/>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91" name="Google Shape;1491;g11458692f8f_1_389"/>
          <p:cNvSpPr txBox="1"/>
          <p:nvPr/>
        </p:nvSpPr>
        <p:spPr>
          <a:xfrm>
            <a:off x="762000" y="4243382"/>
            <a:ext cx="5110200" cy="379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Methodology </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60000" marR="0" lvl="1" indent="-288000" algn="l" rtl="0">
              <a:lnSpc>
                <a:spcPct val="100000"/>
              </a:lnSpc>
              <a:spcBef>
                <a:spcPts val="6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F2F or Online Synchronous </a:t>
            </a:r>
            <a:endParaRPr sz="1400" b="0" i="0" u="none" strike="noStrike" cap="none">
              <a:solidFill>
                <a:srgbClr val="000000"/>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 </a:t>
            </a:r>
            <a:endParaRPr sz="1400" b="1" i="0" u="none" strike="noStrike" cap="none">
              <a:solidFill>
                <a:schemeClr val="dk1"/>
              </a:solidFill>
              <a:latin typeface="Calibri"/>
              <a:ea typeface="Calibri"/>
              <a:cs typeface="Calibri"/>
              <a:sym typeface="Calibri"/>
            </a:endParaRPr>
          </a:p>
          <a:p>
            <a:pPr marL="457200" marR="0" lvl="0" indent="-317500" algn="l" rtl="0">
              <a:lnSpc>
                <a:spcPct val="100000"/>
              </a:lnSpc>
              <a:spcBef>
                <a:spcPts val="60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After becoming aware of the importance of assertive communication through previous activities, participants will apply what they have learned to the previously defined problem in the community (see TA3 TRAINING SESSION 1). </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According to the instructions on the ppt and with the guidance of the trainer, the participants will compose an assertive</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"We message" (like a "Me-message") which will contain their explanation of the situation, emotional state and personal reason related to establishing needs that are close to and aligned with the SDG targets and were defined in TA3.</a:t>
            </a:r>
            <a:endParaRPr sz="1400" b="0" i="0" u="none" strike="noStrike" cap="none">
              <a:solidFill>
                <a:srgbClr val="000000"/>
              </a:solidFill>
              <a:latin typeface="Arial"/>
              <a:ea typeface="Arial"/>
              <a:cs typeface="Arial"/>
              <a:sym typeface="Arial"/>
            </a:endParaRPr>
          </a:p>
          <a:p>
            <a:pPr marL="0" marR="0" lvl="0" indent="0" algn="just" rtl="0">
              <a:lnSpc>
                <a:spcPct val="107916"/>
              </a:lnSpc>
              <a:spcBef>
                <a:spcPts val="800"/>
              </a:spcBef>
              <a:spcAft>
                <a:spcPts val="60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492" name="Google Shape;1492;g11458692f8f_1_389"/>
          <p:cNvSpPr txBox="1"/>
          <p:nvPr/>
        </p:nvSpPr>
        <p:spPr>
          <a:xfrm>
            <a:off x="692312" y="3886192"/>
            <a:ext cx="3153900" cy="242554"/>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3:</a:t>
            </a:r>
            <a:endParaRPr sz="1400" b="1" i="0" u="none" strike="noStrike" cap="none">
              <a:solidFill>
                <a:srgbClr val="0070C0"/>
              </a:solidFill>
              <a:latin typeface="Times New Roman"/>
              <a:ea typeface="Times New Roman"/>
              <a:cs typeface="Times New Roman"/>
              <a:sym typeface="Times New Roman"/>
            </a:endParaRPr>
          </a:p>
        </p:txBody>
      </p:sp>
      <p:sp>
        <p:nvSpPr>
          <p:cNvPr id="1493" name="Google Shape;1493;g11458692f8f_1_389"/>
          <p:cNvSpPr/>
          <p:nvPr/>
        </p:nvSpPr>
        <p:spPr>
          <a:xfrm>
            <a:off x="1092601" y="7672406"/>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494" name="Google Shape;1494;g11458692f8f_1_389"/>
          <p:cNvSpPr txBox="1"/>
          <p:nvPr/>
        </p:nvSpPr>
        <p:spPr>
          <a:xfrm>
            <a:off x="952480" y="8062802"/>
            <a:ext cx="5801100" cy="752612"/>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IO.2_PPT. Activity_we message</a:t>
            </a:r>
            <a:endParaRPr sz="1400" b="0" i="0" u="none" strike="noStrike" cap="none">
              <a:solidFill>
                <a:srgbClr val="000000"/>
              </a:solidFill>
              <a:latin typeface="Arial"/>
              <a:ea typeface="Arial"/>
              <a:cs typeface="Arial"/>
              <a:sym typeface="Arial"/>
            </a:endParaRPr>
          </a:p>
        </p:txBody>
      </p:sp>
      <p:sp>
        <p:nvSpPr>
          <p:cNvPr id="1495" name="Google Shape;1495;g11458692f8f_1_389"/>
          <p:cNvSpPr txBox="1"/>
          <p:nvPr/>
        </p:nvSpPr>
        <p:spPr>
          <a:xfrm>
            <a:off x="871684" y="7848488"/>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500" name="Google Shape;1500;g11458692f8f_1_415"/>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1501" name="Google Shape;1501;g11458692f8f_1_415"/>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502" name="Google Shape;1502;g11458692f8f_1_415"/>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503" name="Google Shape;1503;g11458692f8f_1_415"/>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1504" name="Google Shape;1504;g11458692f8f_1_415"/>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505" name="Google Shape;1505;g11458692f8f_1_415"/>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506" name="Google Shape;1506;g11458692f8f_1_415"/>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1507" name="Google Shape;1507;g11458692f8f_1_415"/>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08" name="Google Shape;1508;g11458692f8f_1_415"/>
          <p:cNvSpPr/>
          <p:nvPr/>
        </p:nvSpPr>
        <p:spPr>
          <a:xfrm>
            <a:off x="5980972" y="1028672"/>
            <a:ext cx="45691" cy="4860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09" name="Google Shape;1509;g11458692f8f_1_415"/>
          <p:cNvSpPr txBox="1"/>
          <p:nvPr/>
        </p:nvSpPr>
        <p:spPr>
          <a:xfrm>
            <a:off x="6086492" y="2602772"/>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 MINUTES</a:t>
            </a:r>
            <a:endParaRPr sz="1400" b="0" i="0" u="none" strike="noStrike" cap="none">
              <a:solidFill>
                <a:schemeClr val="dk1"/>
              </a:solidFill>
              <a:latin typeface="Calibri"/>
              <a:ea typeface="Calibri"/>
              <a:cs typeface="Calibri"/>
              <a:sym typeface="Calibri"/>
            </a:endParaRPr>
          </a:p>
        </p:txBody>
      </p:sp>
      <p:sp>
        <p:nvSpPr>
          <p:cNvPr id="1510" name="Google Shape;1510;g11458692f8f_1_415"/>
          <p:cNvSpPr/>
          <p:nvPr/>
        </p:nvSpPr>
        <p:spPr>
          <a:xfrm>
            <a:off x="984199" y="8915268"/>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11" name="Google Shape;1511;g11458692f8f_1_415"/>
          <p:cNvSpPr txBox="1"/>
          <p:nvPr/>
        </p:nvSpPr>
        <p:spPr>
          <a:xfrm>
            <a:off x="889361" y="1385862"/>
            <a:ext cx="4839900" cy="4870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Methodology </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60000" marR="0" lvl="1" indent="-288000" algn="l" rtl="0">
              <a:lnSpc>
                <a:spcPct val="100000"/>
              </a:lnSpc>
              <a:spcBef>
                <a:spcPts val="6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F2F or Online Synchronous </a:t>
            </a:r>
            <a:endParaRPr sz="1400" b="0" i="0" u="none" strike="noStrike" cap="none">
              <a:solidFill>
                <a:srgbClr val="000000"/>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 </a:t>
            </a:r>
            <a:endParaRPr sz="1400" b="1" i="0" u="none" strike="noStrike" cap="none">
              <a:solidFill>
                <a:schemeClr val="dk1"/>
              </a:solidFill>
              <a:latin typeface="Calibri"/>
              <a:ea typeface="Calibri"/>
              <a:cs typeface="Calibri"/>
              <a:sym typeface="Calibri"/>
            </a:endParaRPr>
          </a:p>
          <a:p>
            <a:pPr marL="457200" marR="0" lvl="0" indent="-317500" algn="l" rtl="0">
              <a:lnSpc>
                <a:spcPct val="100000"/>
              </a:lnSpc>
              <a:spcBef>
                <a:spcPts val="60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The ppt will present various forms of communication channels that can be used to communicate with stakeholders, institutions and officials.</a:t>
            </a:r>
            <a:endParaRPr sz="1400" b="0" i="0" u="none" strike="noStrike" cap="none">
              <a:solidFill>
                <a:srgbClr val="000000"/>
              </a:solidFill>
              <a:latin typeface="Arial"/>
              <a:ea typeface="Arial"/>
              <a:cs typeface="Arial"/>
              <a:sym typeface="Arial"/>
            </a:endParaRPr>
          </a:p>
          <a:p>
            <a:pPr marL="3600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Participants will be aware of:</a:t>
            </a:r>
            <a:endParaRPr sz="1400" b="0" i="0" u="none" strike="noStrike" cap="none">
              <a:solidFill>
                <a:srgbClr val="000000"/>
              </a:solidFill>
              <a:latin typeface="Arial"/>
              <a:ea typeface="Arial"/>
              <a:cs typeface="Arial"/>
              <a:sym typeface="Arial"/>
            </a:endParaRPr>
          </a:p>
          <a:p>
            <a:pPr marL="540000" marR="0" lvl="0" indent="-179999"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What communication channels do they know and use?</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(Which communication channels are challenging for them?)</a:t>
            </a:r>
            <a:endParaRPr sz="1400" b="0" i="0" u="none" strike="noStrike" cap="none">
              <a:solidFill>
                <a:srgbClr val="000000"/>
              </a:solidFill>
              <a:latin typeface="Arial"/>
              <a:ea typeface="Arial"/>
              <a:cs typeface="Arial"/>
              <a:sym typeface="Arial"/>
            </a:endParaRPr>
          </a:p>
          <a:p>
            <a:pPr marL="540000" marR="0" lvl="0" indent="-179999"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When do they use which communication channel? </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(The answers will come from a game of pairing communication channels, purpose and audience).</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2. The conclusion will result from a dialogue on the benefits of individual communication channels and will focus on the most appropriate communication channel for communication in their community depending on the purpose of communication and the audience to which the message is addressed.</a:t>
            </a:r>
            <a:endParaRPr sz="1400" b="0" i="0" u="none" strike="noStrike" cap="none">
              <a:solidFill>
                <a:srgbClr val="000000"/>
              </a:solidFill>
              <a:latin typeface="Arial"/>
              <a:ea typeface="Arial"/>
              <a:cs typeface="Arial"/>
              <a:sym typeface="Arial"/>
            </a:endParaRPr>
          </a:p>
          <a:p>
            <a:pPr marL="0" marR="0" lvl="0" indent="0" algn="just" rtl="0">
              <a:lnSpc>
                <a:spcPct val="107916"/>
              </a:lnSpc>
              <a:spcBef>
                <a:spcPts val="800"/>
              </a:spcBef>
              <a:spcAft>
                <a:spcPts val="60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512" name="Google Shape;1512;g11458692f8f_1_415"/>
          <p:cNvSpPr txBox="1"/>
          <p:nvPr/>
        </p:nvSpPr>
        <p:spPr>
          <a:xfrm>
            <a:off x="819673" y="1028672"/>
            <a:ext cx="3153900" cy="242554"/>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4:</a:t>
            </a:r>
            <a:endParaRPr sz="1400" b="1" i="0" u="none" strike="noStrike" cap="none">
              <a:solidFill>
                <a:srgbClr val="0070C0"/>
              </a:solidFill>
              <a:latin typeface="Times New Roman"/>
              <a:ea typeface="Times New Roman"/>
              <a:cs typeface="Times New Roman"/>
              <a:sym typeface="Times New Roman"/>
            </a:endParaRPr>
          </a:p>
        </p:txBody>
      </p:sp>
      <p:sp>
        <p:nvSpPr>
          <p:cNvPr id="1513" name="Google Shape;1513;g11458692f8f_1_415"/>
          <p:cNvSpPr/>
          <p:nvPr/>
        </p:nvSpPr>
        <p:spPr>
          <a:xfrm>
            <a:off x="1219962" y="615828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14" name="Google Shape;1514;g11458692f8f_1_415"/>
          <p:cNvSpPr txBox="1"/>
          <p:nvPr/>
        </p:nvSpPr>
        <p:spPr>
          <a:xfrm>
            <a:off x="952480" y="6801222"/>
            <a:ext cx="5801100" cy="1871316"/>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360000" marR="0" lvl="0" indent="-2880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a:t>
            </a:r>
            <a:r>
              <a:rPr lang="en-US" sz="1400" b="0" i="0" u="none" strike="noStrike" cap="none">
                <a:solidFill>
                  <a:srgbClr val="000000"/>
                </a:solidFill>
                <a:latin typeface="Calibri"/>
                <a:ea typeface="Calibri"/>
                <a:cs typeface="Calibri"/>
                <a:sym typeface="Calibri"/>
              </a:rPr>
              <a:t>O.2_PPT. Communication channels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Calibri"/>
                <a:ea typeface="Calibri"/>
                <a:cs typeface="Calibri"/>
                <a:sym typeface="Calibri"/>
                <a:hlinkClick r:id="rId6"/>
              </a:rPr>
              <a:t>Selecting Your Communication Channel</a:t>
            </a:r>
            <a:endParaRPr sz="1400" b="0" i="0" u="sng" strike="noStrike" cap="none">
              <a:solidFill>
                <a:srgbClr val="000000"/>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Trainees</a:t>
            </a:r>
            <a:endParaRPr sz="1400" b="0" i="0" u="none" strike="noStrike" cap="none">
              <a:solidFill>
                <a:srgbClr val="000000"/>
              </a:solidFill>
              <a:latin typeface="Arial"/>
              <a:ea typeface="Arial"/>
              <a:cs typeface="Arial"/>
              <a:sym typeface="Arial"/>
            </a:endParaRPr>
          </a:p>
          <a:p>
            <a:pPr marL="360000" marR="0" lvl="0" indent="-2880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IO.2_PPT. Communication channels</a:t>
            </a:r>
            <a:br>
              <a:rPr lang="en-US" sz="1400" b="0" i="0" u="none" strike="noStrike" cap="none">
                <a:solidFill>
                  <a:schemeClr val="dk1"/>
                </a:solidFill>
                <a:latin typeface="Calibri"/>
                <a:ea typeface="Calibri"/>
                <a:cs typeface="Calibri"/>
                <a:sym typeface="Calibri"/>
              </a:rPr>
            </a:br>
            <a:endParaRPr sz="1400" b="0" i="0" u="none" strike="noStrike" cap="none">
              <a:solidFill>
                <a:schemeClr val="dk1"/>
              </a:solidFill>
              <a:latin typeface="Calibri"/>
              <a:ea typeface="Calibri"/>
              <a:cs typeface="Calibri"/>
              <a:sym typeface="Calibri"/>
            </a:endParaRPr>
          </a:p>
        </p:txBody>
      </p:sp>
      <p:sp>
        <p:nvSpPr>
          <p:cNvPr id="1515" name="Google Shape;1515;g11458692f8f_1_415"/>
          <p:cNvSpPr txBox="1"/>
          <p:nvPr/>
        </p:nvSpPr>
        <p:spPr>
          <a:xfrm>
            <a:off x="871684" y="6430104"/>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g11458692f8f_1_434"/>
          <p:cNvSpPr/>
          <p:nvPr/>
        </p:nvSpPr>
        <p:spPr>
          <a:xfrm rot="10800000">
            <a:off x="78369"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1521" name="Google Shape;1521;g11458692f8f_1_434"/>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522" name="Google Shape;1522;g11458692f8f_1_434"/>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523" name="Google Shape;1523;g11458692f8f_1_434"/>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1524" name="Google Shape;1524;g11458692f8f_1_434"/>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525" name="Google Shape;1525;g11458692f8f_1_434"/>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526" name="Google Shape;1526;g11458692f8f_1_434"/>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3</a:t>
            </a:r>
            <a:endParaRPr sz="3200" b="0" i="0" u="none" strike="noStrike" cap="none">
              <a:solidFill>
                <a:srgbClr val="000000"/>
              </a:solidFill>
              <a:latin typeface="Times New Roman"/>
              <a:ea typeface="Times New Roman"/>
              <a:cs typeface="Times New Roman"/>
              <a:sym typeface="Times New Roman"/>
            </a:endParaRPr>
          </a:p>
        </p:txBody>
      </p:sp>
      <p:sp>
        <p:nvSpPr>
          <p:cNvPr id="1527" name="Google Shape;1527;g11458692f8f_1_434"/>
          <p:cNvSpPr txBox="1"/>
          <p:nvPr/>
        </p:nvSpPr>
        <p:spPr>
          <a:xfrm>
            <a:off x="723331" y="953998"/>
            <a:ext cx="4771800" cy="706399"/>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GD and EA. Identify stakeholders who could be involved in the SL process. </a:t>
            </a:r>
            <a:endParaRPr sz="1400" b="0" i="0" u="none" strike="noStrike" cap="none">
              <a:solidFill>
                <a:srgbClr val="000000"/>
              </a:solidFill>
              <a:latin typeface="Calibri"/>
              <a:ea typeface="Calibri"/>
              <a:cs typeface="Calibri"/>
              <a:sym typeface="Calibri"/>
            </a:endParaRPr>
          </a:p>
        </p:txBody>
      </p:sp>
      <p:sp>
        <p:nvSpPr>
          <p:cNvPr id="1528" name="Google Shape;1528;g11458692f8f_1_434"/>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1529" name="Google Shape;1529;g11458692f8f_1_434"/>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30" name="Google Shape;1530;g11458692f8f_1_434"/>
          <p:cNvSpPr/>
          <p:nvPr/>
        </p:nvSpPr>
        <p:spPr>
          <a:xfrm>
            <a:off x="5909383"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31" name="Google Shape;1531;g11458692f8f_1_434"/>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32" name="Google Shape;1532;g11458692f8f_1_434"/>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1533" name="Google Shape;1533;g11458692f8f_1_434"/>
          <p:cNvSpPr txBox="1"/>
          <p:nvPr/>
        </p:nvSpPr>
        <p:spPr>
          <a:xfrm>
            <a:off x="585766" y="2035787"/>
            <a:ext cx="5286300" cy="5983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Methodology </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60000" marR="0" lvl="1" indent="-288000" algn="l" rtl="0">
              <a:lnSpc>
                <a:spcPct val="100000"/>
              </a:lnSpc>
              <a:spcBef>
                <a:spcPts val="6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F2F or Online Synchronous </a:t>
            </a:r>
            <a:endParaRPr sz="1400" b="0" i="0" u="none" strike="noStrike" cap="none">
              <a:solidFill>
                <a:srgbClr val="000000"/>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 </a:t>
            </a:r>
            <a:endParaRPr sz="1400" b="1"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60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A brief introduction to the activity: We will use a stakeholder map from TA3 with special emphasis on stakeholders affected by the needs we identified. Once we have identified who we want to contact, we need to work out how we are going to reach them. For the best chance of success, we have to use our professional and personal networks. We will start with who we know. We will do this by creating eco maps with our users.</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Eco-map activity:</a:t>
            </a:r>
            <a:endParaRPr sz="1400" b="0" i="0" u="none" strike="noStrike" cap="none">
              <a:solidFill>
                <a:srgbClr val="000000"/>
              </a:solidFill>
              <a:latin typeface="Arial"/>
              <a:ea typeface="Arial"/>
              <a:cs typeface="Arial"/>
              <a:sym typeface="Arial"/>
            </a:endParaRPr>
          </a:p>
          <a:p>
            <a:pPr marL="3600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Eco-maps are a visual map of a person's connections to the external world.</a:t>
            </a:r>
            <a:endParaRPr sz="1400" b="0" i="0" u="none" strike="noStrike" cap="none">
              <a:solidFill>
                <a:srgbClr val="000000"/>
              </a:solidFill>
              <a:latin typeface="Arial"/>
              <a:ea typeface="Arial"/>
              <a:cs typeface="Arial"/>
              <a:sym typeface="Arial"/>
            </a:endParaRPr>
          </a:p>
          <a:p>
            <a:pPr marL="3600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They provide a useful tool for insight of person and family, social and community relationships and into an individual support network.</a:t>
            </a:r>
            <a:endParaRPr sz="1400" b="0" i="0" u="none" strike="noStrike" cap="none">
              <a:solidFill>
                <a:srgbClr val="000000"/>
              </a:solidFill>
              <a:latin typeface="Arial"/>
              <a:ea typeface="Arial"/>
              <a:cs typeface="Arial"/>
              <a:sym typeface="Arial"/>
            </a:endParaRPr>
          </a:p>
          <a:p>
            <a:pPr marL="36000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The trainer will guide the participants through the process of creating an ecomap. Guidelines for drafting with instructions will be on ppt. The trainer guides the participants in a way that covers most of the systems in which the person operates. Examples of systems: extended family, culture, health care, church, friends, work, social welfare, recreation, school, courts…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Calibri"/>
                <a:ea typeface="Calibri"/>
                <a:cs typeface="Calibri"/>
                <a:sym typeface="Calibri"/>
              </a:rPr>
            </a:br>
            <a:endParaRPr sz="1400" b="1" i="0" u="none" strike="noStrike" cap="none">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534" name="Google Shape;1534;g11458692f8f_1_434"/>
          <p:cNvSpPr/>
          <p:nvPr/>
        </p:nvSpPr>
        <p:spPr>
          <a:xfrm>
            <a:off x="5909383" y="2058092"/>
            <a:ext cx="45691" cy="5184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35" name="Google Shape;1535;g11458692f8f_1_434"/>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60 MINUTES</a:t>
            </a:r>
            <a:endParaRPr sz="1400" b="0" i="0" u="none" strike="noStrike" cap="none">
              <a:solidFill>
                <a:schemeClr val="dk1"/>
              </a:solidFill>
              <a:latin typeface="Calibri"/>
              <a:ea typeface="Calibri"/>
              <a:cs typeface="Calibri"/>
              <a:sym typeface="Calibri"/>
            </a:endParaRPr>
          </a:p>
        </p:txBody>
      </p:sp>
      <p:sp>
        <p:nvSpPr>
          <p:cNvPr id="1536" name="Google Shape;1536;g11458692f8f_1_434"/>
          <p:cNvSpPr txBox="1"/>
          <p:nvPr/>
        </p:nvSpPr>
        <p:spPr>
          <a:xfrm>
            <a:off x="692311" y="857295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1537" name="Google Shape;1537;g11458692f8f_1_434"/>
          <p:cNvSpPr txBox="1"/>
          <p:nvPr/>
        </p:nvSpPr>
        <p:spPr>
          <a:xfrm>
            <a:off x="737914" y="8747975"/>
            <a:ext cx="6488100" cy="3078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g11458692f8f_1_434"/>
          <p:cNvSpPr txBox="1"/>
          <p:nvPr/>
        </p:nvSpPr>
        <p:spPr>
          <a:xfrm>
            <a:off x="737923" y="8756829"/>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1539" name="Google Shape;1539;g11458692f8f_1_434"/>
          <p:cNvSpPr/>
          <p:nvPr/>
        </p:nvSpPr>
        <p:spPr>
          <a:xfrm>
            <a:off x="1168801" y="7386654"/>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40" name="Google Shape;1540;g11458692f8f_1_434"/>
          <p:cNvSpPr/>
          <p:nvPr/>
        </p:nvSpPr>
        <p:spPr>
          <a:xfrm>
            <a:off x="1165201" y="9244042"/>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41" name="Google Shape;1541;g11458692f8f_1_434"/>
          <p:cNvSpPr txBox="1"/>
          <p:nvPr/>
        </p:nvSpPr>
        <p:spPr>
          <a:xfrm>
            <a:off x="819673" y="1929126"/>
            <a:ext cx="3153900" cy="242554"/>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1:</a:t>
            </a:r>
            <a:endParaRPr sz="1400" b="1" i="0" u="none" strike="noStrike" cap="none">
              <a:solidFill>
                <a:srgbClr val="0070C0"/>
              </a:solidFill>
              <a:latin typeface="Times New Roman"/>
              <a:ea typeface="Times New Roman"/>
              <a:cs typeface="Times New Roman"/>
              <a:sym typeface="Times New Roman"/>
            </a:endParaRPr>
          </a:p>
        </p:txBody>
      </p:sp>
      <p:sp>
        <p:nvSpPr>
          <p:cNvPr id="1542" name="Google Shape;1542;g11458692f8f_1_434"/>
          <p:cNvSpPr txBox="1"/>
          <p:nvPr/>
        </p:nvSpPr>
        <p:spPr>
          <a:xfrm>
            <a:off x="663050" y="7386654"/>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0000"/>
              </a:solidFill>
              <a:latin typeface="Arial"/>
              <a:ea typeface="Arial"/>
              <a:cs typeface="Arial"/>
              <a:sym typeface="Arial"/>
            </a:endParaRPr>
          </a:p>
        </p:txBody>
      </p:sp>
      <p:sp>
        <p:nvSpPr>
          <p:cNvPr id="1543" name="Google Shape;1543;g11458692f8f_1_434"/>
          <p:cNvSpPr txBox="1"/>
          <p:nvPr/>
        </p:nvSpPr>
        <p:spPr>
          <a:xfrm>
            <a:off x="741425" y="7743844"/>
            <a:ext cx="6059447" cy="1477297"/>
          </a:xfrm>
          <a:prstGeom prst="rect">
            <a:avLst/>
          </a:prstGeom>
          <a:noFill/>
          <a:ln>
            <a:noFill/>
          </a:ln>
        </p:spPr>
        <p:txBody>
          <a:bodyPr spcFirstLastPara="1" wrap="square" lIns="91425" tIns="91425" rIns="91425" bIns="91425" anchor="t" anchorCtr="0">
            <a:spAutoFit/>
          </a:bodyPr>
          <a:lstStyle/>
          <a:p>
            <a:pPr marL="360000" marR="0" lvl="0" indent="-288000" algn="just"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during the TA3 stakeholder map was developed. A stakeholder map is a map of institutions that will do or support us in implementing solutions for the problems. During this session, we are making an eco-map which is a map of our contacts, persons who are close to us or we know them. This map will be used  as a bridge to connect and include stakeholders in our plan. So, prepare for the stakeholder map from TA3.</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Google Shape;1548;g11458692f8f_1_461"/>
          <p:cNvSpPr/>
          <p:nvPr/>
        </p:nvSpPr>
        <p:spPr>
          <a:xfrm rot="10800000">
            <a:off x="78369"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1549" name="Google Shape;1549;g11458692f8f_1_461"/>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550" name="Google Shape;1550;g11458692f8f_1_461"/>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551" name="Google Shape;1551;g11458692f8f_1_461"/>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1552" name="Google Shape;1552;g11458692f8f_1_461"/>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553" name="Google Shape;1553;g11458692f8f_1_461"/>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554" name="Google Shape;1554;g11458692f8f_1_461"/>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3</a:t>
            </a:r>
            <a:endParaRPr sz="3200" b="0" i="0" u="none" strike="noStrike" cap="none">
              <a:solidFill>
                <a:srgbClr val="000000"/>
              </a:solidFill>
              <a:latin typeface="Times New Roman"/>
              <a:ea typeface="Times New Roman"/>
              <a:cs typeface="Times New Roman"/>
              <a:sym typeface="Times New Roman"/>
            </a:endParaRPr>
          </a:p>
        </p:txBody>
      </p:sp>
      <p:sp>
        <p:nvSpPr>
          <p:cNvPr id="1555" name="Google Shape;1555;g11458692f8f_1_461"/>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1556" name="Google Shape;1556;g11458692f8f_1_461"/>
          <p:cNvSpPr txBox="1"/>
          <p:nvPr/>
        </p:nvSpPr>
        <p:spPr>
          <a:xfrm>
            <a:off x="723331" y="183911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1557" name="Google Shape;1557;g11458692f8f_1_461"/>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58" name="Google Shape;1558;g11458692f8f_1_461"/>
          <p:cNvSpPr txBox="1"/>
          <p:nvPr/>
        </p:nvSpPr>
        <p:spPr>
          <a:xfrm>
            <a:off x="684560" y="2035786"/>
            <a:ext cx="5271300" cy="5385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a:p>
            <a:pPr marL="91440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59" name="Google Shape;1559;g11458692f8f_1_461"/>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60" name="Google Shape;1560;g11458692f8f_1_461"/>
          <p:cNvSpPr txBox="1"/>
          <p:nvPr/>
        </p:nvSpPr>
        <p:spPr>
          <a:xfrm>
            <a:off x="737914" y="8747975"/>
            <a:ext cx="6488100" cy="3078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g11458692f8f_1_461"/>
          <p:cNvSpPr txBox="1"/>
          <p:nvPr/>
        </p:nvSpPr>
        <p:spPr>
          <a:xfrm>
            <a:off x="723337" y="4043919"/>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1562" name="Google Shape;1562;g11458692f8f_1_461"/>
          <p:cNvSpPr txBox="1"/>
          <p:nvPr/>
        </p:nvSpPr>
        <p:spPr>
          <a:xfrm>
            <a:off x="737931" y="7839682"/>
            <a:ext cx="6488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63" name="Google Shape;1563;g11458692f8f_1_461"/>
          <p:cNvSpPr/>
          <p:nvPr/>
        </p:nvSpPr>
        <p:spPr>
          <a:xfrm>
            <a:off x="5906918" y="3972993"/>
            <a:ext cx="45691" cy="36925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64" name="Google Shape;1564;g11458692f8f_1_461"/>
          <p:cNvSpPr txBox="1"/>
          <p:nvPr/>
        </p:nvSpPr>
        <p:spPr>
          <a:xfrm>
            <a:off x="6044072" y="4003719"/>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1565" name="Google Shape;1565;g11458692f8f_1_461"/>
          <p:cNvSpPr txBox="1"/>
          <p:nvPr/>
        </p:nvSpPr>
        <p:spPr>
          <a:xfrm>
            <a:off x="6136472" y="7756445"/>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1566" name="Google Shape;1566;g11458692f8f_1_461"/>
          <p:cNvSpPr/>
          <p:nvPr/>
        </p:nvSpPr>
        <p:spPr>
          <a:xfrm>
            <a:off x="5928522" y="4672010"/>
            <a:ext cx="45691" cy="4284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67" name="Google Shape;1567;g11458692f8f_1_461"/>
          <p:cNvSpPr txBox="1"/>
          <p:nvPr/>
        </p:nvSpPr>
        <p:spPr>
          <a:xfrm>
            <a:off x="6136476" y="6846975"/>
            <a:ext cx="137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60 MINUTES</a:t>
            </a:r>
            <a:endParaRPr sz="1400" b="0" i="0" u="none" strike="noStrike" cap="none">
              <a:solidFill>
                <a:schemeClr val="dk1"/>
              </a:solidFill>
              <a:latin typeface="Calibri"/>
              <a:ea typeface="Calibri"/>
              <a:cs typeface="Calibri"/>
              <a:sym typeface="Calibri"/>
            </a:endParaRPr>
          </a:p>
        </p:txBody>
      </p:sp>
      <p:sp>
        <p:nvSpPr>
          <p:cNvPr id="1568" name="Google Shape;1568;g11458692f8f_1_461"/>
          <p:cNvSpPr/>
          <p:nvPr/>
        </p:nvSpPr>
        <p:spPr>
          <a:xfrm>
            <a:off x="1126101" y="145730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69" name="Google Shape;1569;g11458692f8f_1_461"/>
          <p:cNvSpPr/>
          <p:nvPr/>
        </p:nvSpPr>
        <p:spPr>
          <a:xfrm>
            <a:off x="1168801" y="4457696"/>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70" name="Google Shape;1570;g11458692f8f_1_461"/>
          <p:cNvSpPr txBox="1"/>
          <p:nvPr/>
        </p:nvSpPr>
        <p:spPr>
          <a:xfrm>
            <a:off x="741425" y="742920"/>
            <a:ext cx="6402900" cy="615523"/>
          </a:xfrm>
          <a:prstGeom prst="rect">
            <a:avLst/>
          </a:prstGeom>
          <a:noFill/>
          <a:ln>
            <a:noFill/>
          </a:ln>
        </p:spPr>
        <p:txBody>
          <a:bodyPr spcFirstLastPara="1" wrap="square" lIns="91425" tIns="91425" rIns="91425" bIns="91425" anchor="t" anchorCtr="0">
            <a:spAutoFit/>
          </a:bodyPr>
          <a:lstStyle/>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It is necessary to prepare the materials for making eco maps in advance (paper, pencil, stencil for making circles and rulers). </a:t>
            </a:r>
            <a:endParaRPr sz="1400" b="0" i="0" u="none" strike="noStrike" cap="none">
              <a:solidFill>
                <a:srgbClr val="000000"/>
              </a:solidFill>
              <a:latin typeface="Calibri"/>
              <a:ea typeface="Calibri"/>
              <a:cs typeface="Calibri"/>
              <a:sym typeface="Calibri"/>
            </a:endParaRPr>
          </a:p>
        </p:txBody>
      </p:sp>
      <p:sp>
        <p:nvSpPr>
          <p:cNvPr id="1571" name="Google Shape;1571;g11458692f8f_1_461"/>
          <p:cNvSpPr txBox="1"/>
          <p:nvPr/>
        </p:nvSpPr>
        <p:spPr>
          <a:xfrm>
            <a:off x="814875" y="1600176"/>
            <a:ext cx="3000000" cy="415148"/>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MATERIALS</a:t>
            </a:r>
            <a:endParaRPr sz="1400" b="1" i="0" u="none" strike="noStrike" cap="none">
              <a:solidFill>
                <a:srgbClr val="0070C0"/>
              </a:solidFill>
              <a:latin typeface="Times New Roman"/>
              <a:ea typeface="Times New Roman"/>
              <a:cs typeface="Times New Roman"/>
              <a:sym typeface="Times New Roman"/>
            </a:endParaRPr>
          </a:p>
        </p:txBody>
      </p:sp>
      <p:sp>
        <p:nvSpPr>
          <p:cNvPr id="1572" name="Google Shape;1572;g11458692f8f_1_461"/>
          <p:cNvSpPr/>
          <p:nvPr/>
        </p:nvSpPr>
        <p:spPr>
          <a:xfrm>
            <a:off x="1165201" y="3814754"/>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73" name="Google Shape;1573;g11458692f8f_1_461"/>
          <p:cNvSpPr txBox="1"/>
          <p:nvPr/>
        </p:nvSpPr>
        <p:spPr>
          <a:xfrm>
            <a:off x="952480" y="2028804"/>
            <a:ext cx="5801100" cy="1518783"/>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360000" marR="0" lvl="0" indent="-288000" algn="l" rtl="0">
              <a:lnSpc>
                <a:spcPct val="107916"/>
              </a:lnSpc>
              <a:spcBef>
                <a:spcPts val="800"/>
              </a:spcBef>
              <a:spcAft>
                <a:spcPts val="0"/>
              </a:spcAft>
              <a:buClr>
                <a:schemeClr val="dk1"/>
              </a:buClr>
              <a:buSzPts val="1400"/>
              <a:buFont typeface="Calibri"/>
              <a:buChar char="●"/>
            </a:pPr>
            <a:r>
              <a:rPr lang="en-US" sz="1400" b="0" i="0" u="none" strike="noStrike" cap="none">
                <a:solidFill>
                  <a:srgbClr val="000000"/>
                </a:solidFill>
                <a:latin typeface="Calibri"/>
                <a:ea typeface="Calibri"/>
                <a:cs typeface="Calibri"/>
                <a:sym typeface="Calibri"/>
              </a:rPr>
              <a:t>IO.2_PPT. Eco-map activity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 </a:t>
            </a:r>
            <a:r>
              <a:rPr lang="en-US" sz="1400" b="0" i="0" u="none" strike="noStrike" cap="none">
                <a:solidFill>
                  <a:schemeClr val="dk1"/>
                </a:solidFill>
                <a:latin typeface="Calibri"/>
                <a:ea typeface="Calibri"/>
                <a:cs typeface="Calibri"/>
                <a:sym typeface="Calibri"/>
              </a:rPr>
              <a:t>For Trainees</a:t>
            </a:r>
            <a:endParaRPr sz="1400" b="0" i="0" u="none" strike="noStrike" cap="none">
              <a:solidFill>
                <a:srgbClr val="000000"/>
              </a:solidFill>
              <a:latin typeface="Arial"/>
              <a:ea typeface="Arial"/>
              <a:cs typeface="Arial"/>
              <a:sym typeface="Arial"/>
            </a:endParaRPr>
          </a:p>
          <a:p>
            <a:pPr marL="360000" marR="0" lvl="0" indent="-288000" algn="l" rtl="0">
              <a:lnSpc>
                <a:spcPct val="107916"/>
              </a:lnSpc>
              <a:spcBef>
                <a:spcPts val="800"/>
              </a:spcBef>
              <a:spcAft>
                <a:spcPts val="0"/>
              </a:spcAft>
              <a:buClr>
                <a:schemeClr val="dk1"/>
              </a:buClr>
              <a:buSzPts val="1400"/>
              <a:buFont typeface="Calibri"/>
              <a:buChar char="●"/>
            </a:pPr>
            <a:r>
              <a:rPr lang="en-US" sz="1400" b="0" i="0" u="none" strike="noStrike" cap="none">
                <a:solidFill>
                  <a:srgbClr val="000000"/>
                </a:solidFill>
                <a:latin typeface="Calibri"/>
                <a:ea typeface="Calibri"/>
                <a:cs typeface="Calibri"/>
                <a:sym typeface="Calibri"/>
              </a:rPr>
              <a:t>IO.2_PPT. Eco-map activity</a:t>
            </a:r>
            <a:endParaRPr sz="1400" b="0" i="0" u="none" strike="noStrike" cap="none">
              <a:solidFill>
                <a:srgbClr val="000000"/>
              </a:solidFill>
              <a:latin typeface="Arial"/>
              <a:ea typeface="Arial"/>
              <a:cs typeface="Arial"/>
              <a:sym typeface="Arial"/>
            </a:endParaRPr>
          </a:p>
        </p:txBody>
      </p:sp>
      <p:sp>
        <p:nvSpPr>
          <p:cNvPr id="1574" name="Google Shape;1574;g11458692f8f_1_461"/>
          <p:cNvSpPr txBox="1"/>
          <p:nvPr/>
        </p:nvSpPr>
        <p:spPr>
          <a:xfrm>
            <a:off x="585766" y="5386390"/>
            <a:ext cx="5286300" cy="3397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Methodology </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60000" marR="0" lvl="1" indent="-288000" algn="l" rtl="0">
              <a:lnSpc>
                <a:spcPct val="100000"/>
              </a:lnSpc>
              <a:spcBef>
                <a:spcPts val="6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F2F or Online Synchronous </a:t>
            </a:r>
            <a:endParaRPr sz="1400" b="0" i="0" u="none" strike="noStrike" cap="none">
              <a:solidFill>
                <a:srgbClr val="000000"/>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 </a:t>
            </a:r>
            <a:endParaRPr sz="1400" b="1" i="0" u="none" strike="noStrike" cap="none">
              <a:solidFill>
                <a:schemeClr val="dk1"/>
              </a:solidFill>
              <a:latin typeface="Calibri"/>
              <a:ea typeface="Calibri"/>
              <a:cs typeface="Calibri"/>
              <a:sym typeface="Calibri"/>
            </a:endParaRPr>
          </a:p>
          <a:p>
            <a:pPr marL="457200" marR="0" lvl="0" indent="-317500" algn="l" rtl="0">
              <a:lnSpc>
                <a:spcPct val="100000"/>
              </a:lnSpc>
              <a:spcBef>
                <a:spcPts val="600"/>
              </a:spcBef>
              <a:spcAft>
                <a:spcPts val="0"/>
              </a:spcAft>
              <a:buClr>
                <a:srgbClr val="000000"/>
              </a:buClr>
              <a:buSzPts val="1400"/>
              <a:buFont typeface="Calibri"/>
              <a:buAutoNum type="arabicPeriod"/>
            </a:pPr>
            <a:r>
              <a:rPr lang="en-US" sz="1400" b="0" i="0" u="none" strike="noStrike" cap="none">
                <a:solidFill>
                  <a:srgbClr val="000000"/>
                </a:solidFill>
                <a:latin typeface="Calibri"/>
                <a:ea typeface="Calibri"/>
                <a:cs typeface="Calibri"/>
                <a:sym typeface="Calibri"/>
              </a:rPr>
              <a:t>Participants will sort their own contacts from ECO map (persons who could possibly be connected for transmitting the message to stakeholders or even the stakeholders) according to a possible way of how they could be involved or we want them to be involved in our project:</a:t>
            </a:r>
            <a:endParaRPr sz="1400" b="0" i="0" u="none" strike="noStrike" cap="none">
              <a:solidFill>
                <a:srgbClr val="000000"/>
              </a:solidFill>
              <a:latin typeface="Arial"/>
              <a:ea typeface="Arial"/>
              <a:cs typeface="Arial"/>
              <a:sym typeface="Arial"/>
            </a:endParaRPr>
          </a:p>
          <a:p>
            <a:pPr marL="468000" marR="0" lvl="1" indent="-10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being informed</a:t>
            </a:r>
            <a:endParaRPr sz="1400" b="0" i="0" u="none" strike="noStrike" cap="none">
              <a:solidFill>
                <a:srgbClr val="000000"/>
              </a:solidFill>
              <a:latin typeface="Arial"/>
              <a:ea typeface="Arial"/>
              <a:cs typeface="Arial"/>
              <a:sym typeface="Arial"/>
            </a:endParaRPr>
          </a:p>
          <a:p>
            <a:pPr marL="468000" marR="0" lvl="1" indent="-10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being asked </a:t>
            </a:r>
            <a:endParaRPr sz="1400" b="0" i="0" u="none" strike="noStrike" cap="none">
              <a:solidFill>
                <a:srgbClr val="000000"/>
              </a:solidFill>
              <a:latin typeface="Arial"/>
              <a:ea typeface="Arial"/>
              <a:cs typeface="Arial"/>
              <a:sym typeface="Arial"/>
            </a:endParaRPr>
          </a:p>
          <a:p>
            <a:pPr marL="468000" marR="0" lvl="1" indent="-10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commenting on decisions</a:t>
            </a:r>
            <a:endParaRPr sz="1400" b="0" i="0" u="none" strike="noStrike" cap="none">
              <a:solidFill>
                <a:srgbClr val="000000"/>
              </a:solidFill>
              <a:latin typeface="Arial"/>
              <a:ea typeface="Arial"/>
              <a:cs typeface="Arial"/>
              <a:sym typeface="Arial"/>
            </a:endParaRPr>
          </a:p>
          <a:p>
            <a:pPr marL="468000" marR="0" lvl="1" indent="-10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developing solutions</a:t>
            </a:r>
            <a:endParaRPr sz="1400" b="0" i="0" u="none" strike="noStrike" cap="none">
              <a:solidFill>
                <a:srgbClr val="000000"/>
              </a:solidFill>
              <a:latin typeface="Arial"/>
              <a:ea typeface="Arial"/>
              <a:cs typeface="Arial"/>
              <a:sym typeface="Arial"/>
            </a:endParaRPr>
          </a:p>
          <a:p>
            <a:pPr marL="468000" marR="0" lvl="1" indent="-10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delivering services.</a:t>
            </a:r>
            <a:endParaRPr sz="1400" b="0" i="0" u="none" strike="noStrike" cap="none">
              <a:solidFill>
                <a:srgbClr val="000000"/>
              </a:solidFill>
              <a:latin typeface="Calibri"/>
              <a:ea typeface="Calibri"/>
              <a:cs typeface="Calibri"/>
              <a:sym typeface="Calibri"/>
            </a:endParaRPr>
          </a:p>
        </p:txBody>
      </p:sp>
      <p:sp>
        <p:nvSpPr>
          <p:cNvPr id="1575" name="Google Shape;1575;g11458692f8f_1_461"/>
          <p:cNvSpPr txBox="1"/>
          <p:nvPr/>
        </p:nvSpPr>
        <p:spPr>
          <a:xfrm>
            <a:off x="819673" y="5065415"/>
            <a:ext cx="3153900" cy="242554"/>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2:</a:t>
            </a:r>
            <a:endParaRPr sz="1400" b="1" i="0" u="none" strike="noStrike" cap="none">
              <a:solidFill>
                <a:srgbClr val="0070C0"/>
              </a:solidFill>
              <a:latin typeface="Times New Roman"/>
              <a:ea typeface="Times New Roman"/>
              <a:cs typeface="Times New Roman"/>
              <a:sym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g11458692f8f_1_492"/>
          <p:cNvSpPr/>
          <p:nvPr/>
        </p:nvSpPr>
        <p:spPr>
          <a:xfrm rot="10800000">
            <a:off x="78369"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pic>
        <p:nvPicPr>
          <p:cNvPr id="1581" name="Google Shape;1581;g11458692f8f_1_492"/>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582" name="Google Shape;1582;g11458692f8f_1_492"/>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583" name="Google Shape;1583;g11458692f8f_1_492"/>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1584" name="Google Shape;1584;g11458692f8f_1_492"/>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585" name="Google Shape;1585;g11458692f8f_1_492"/>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586" name="Google Shape;1586;g11458692f8f_1_492"/>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3</a:t>
            </a:r>
            <a:endParaRPr sz="3200" b="0" i="0" u="none" strike="noStrike" cap="none">
              <a:solidFill>
                <a:srgbClr val="000000"/>
              </a:solidFill>
              <a:latin typeface="Times New Roman"/>
              <a:ea typeface="Times New Roman"/>
              <a:cs typeface="Times New Roman"/>
              <a:sym typeface="Times New Roman"/>
            </a:endParaRPr>
          </a:p>
        </p:txBody>
      </p:sp>
      <p:sp>
        <p:nvSpPr>
          <p:cNvPr id="1587" name="Google Shape;1587;g11458692f8f_1_492"/>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1588" name="Google Shape;1588;g11458692f8f_1_492"/>
          <p:cNvSpPr txBox="1"/>
          <p:nvPr/>
        </p:nvSpPr>
        <p:spPr>
          <a:xfrm>
            <a:off x="723331" y="183911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1589" name="Google Shape;1589;g11458692f8f_1_492"/>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0" name="Google Shape;1590;g11458692f8f_1_492"/>
          <p:cNvSpPr txBox="1"/>
          <p:nvPr/>
        </p:nvSpPr>
        <p:spPr>
          <a:xfrm>
            <a:off x="684560" y="2035786"/>
            <a:ext cx="5271300" cy="5385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a:p>
            <a:pPr marL="91440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91" name="Google Shape;1591;g11458692f8f_1_492"/>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592" name="Google Shape;1592;g11458692f8f_1_492"/>
          <p:cNvSpPr txBox="1"/>
          <p:nvPr/>
        </p:nvSpPr>
        <p:spPr>
          <a:xfrm>
            <a:off x="737914" y="8747975"/>
            <a:ext cx="6488100" cy="3078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g11458692f8f_1_492"/>
          <p:cNvSpPr txBox="1"/>
          <p:nvPr/>
        </p:nvSpPr>
        <p:spPr>
          <a:xfrm>
            <a:off x="737931" y="7839682"/>
            <a:ext cx="6488100" cy="307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594" name="Google Shape;1594;g11458692f8f_1_492"/>
          <p:cNvSpPr txBox="1"/>
          <p:nvPr/>
        </p:nvSpPr>
        <p:spPr>
          <a:xfrm>
            <a:off x="6136472" y="7756445"/>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1595" name="Google Shape;1595;g11458692f8f_1_492"/>
          <p:cNvSpPr/>
          <p:nvPr/>
        </p:nvSpPr>
        <p:spPr>
          <a:xfrm>
            <a:off x="5928522" y="1028672"/>
            <a:ext cx="45691" cy="3168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96" name="Google Shape;1596;g11458692f8f_1_492"/>
          <p:cNvSpPr/>
          <p:nvPr/>
        </p:nvSpPr>
        <p:spPr>
          <a:xfrm>
            <a:off x="1126101" y="438625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597" name="Google Shape;1597;g11458692f8f_1_492"/>
          <p:cNvSpPr txBox="1"/>
          <p:nvPr/>
        </p:nvSpPr>
        <p:spPr>
          <a:xfrm>
            <a:off x="814875" y="6100770"/>
            <a:ext cx="3000000" cy="415148"/>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MATERIALS</a:t>
            </a:r>
            <a:endParaRPr sz="1400" b="1" i="0" u="none" strike="noStrike" cap="none">
              <a:solidFill>
                <a:srgbClr val="0070C0"/>
              </a:solidFill>
              <a:latin typeface="Times New Roman"/>
              <a:ea typeface="Times New Roman"/>
              <a:cs typeface="Times New Roman"/>
              <a:sym typeface="Times New Roman"/>
            </a:endParaRPr>
          </a:p>
        </p:txBody>
      </p:sp>
      <p:sp>
        <p:nvSpPr>
          <p:cNvPr id="1598" name="Google Shape;1598;g11458692f8f_1_492"/>
          <p:cNvSpPr txBox="1"/>
          <p:nvPr/>
        </p:nvSpPr>
        <p:spPr>
          <a:xfrm>
            <a:off x="952480" y="6529398"/>
            <a:ext cx="5801100" cy="1925433"/>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IO.2_PPT. SLTA4, Session_3</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IO.2_DOC.Table for sorting the contacts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 </a:t>
            </a:r>
            <a:r>
              <a:rPr lang="en-US" sz="1400" b="0" i="0" u="none" strike="noStrike" cap="none">
                <a:solidFill>
                  <a:schemeClr val="dk1"/>
                </a:solidFill>
                <a:latin typeface="Calibri"/>
                <a:ea typeface="Calibri"/>
                <a:cs typeface="Calibri"/>
                <a:sym typeface="Calibri"/>
              </a:rPr>
              <a:t>For Trainees</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IO.2_PPT. SLTA4, Session_3</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IO.2_DOC.Table for sorting the contacts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9" name="Google Shape;1599;g11458692f8f_1_492"/>
          <p:cNvSpPr txBox="1"/>
          <p:nvPr/>
        </p:nvSpPr>
        <p:spPr>
          <a:xfrm>
            <a:off x="585766" y="957234"/>
            <a:ext cx="5143536" cy="3323946"/>
          </a:xfrm>
          <a:prstGeom prst="rect">
            <a:avLst/>
          </a:prstGeom>
          <a:noFill/>
          <a:ln>
            <a:noFill/>
          </a:ln>
        </p:spPr>
        <p:txBody>
          <a:bodyPr spcFirstLastPara="1" wrap="square" lIns="91425" tIns="45700" rIns="91425" bIns="45700" anchor="t" anchorCtr="0">
            <a:spAutoFit/>
          </a:bodyPr>
          <a:lstStyle/>
          <a:p>
            <a:pPr marL="360000" marR="0" lvl="0" indent="-288000" algn="just" rtl="0">
              <a:lnSpc>
                <a:spcPct val="100000"/>
              </a:lnSpc>
              <a:spcBef>
                <a:spcPts val="0"/>
              </a:spcBef>
              <a:spcAft>
                <a:spcPts val="0"/>
              </a:spcAft>
              <a:buClr>
                <a:srgbClr val="000000"/>
              </a:buClr>
              <a:buSzPts val="1400"/>
              <a:buFont typeface="Arial"/>
              <a:buAutoNum type="arabicPeriod" startAt="2"/>
            </a:pPr>
            <a:r>
              <a:rPr lang="en-US" sz="1400" b="0" i="0" u="none" strike="noStrike" cap="none">
                <a:solidFill>
                  <a:srgbClr val="000000"/>
                </a:solidFill>
                <a:latin typeface="Calibri"/>
                <a:ea typeface="Calibri"/>
                <a:cs typeface="Calibri"/>
                <a:sym typeface="Calibri"/>
              </a:rPr>
              <a:t>Participants need to choose different content of the communication for the above-mentioned groups (according to the purpose which they have). According to the purpose, we will choose an adequate channel of communication (SLTA4, Session 2, TA4) and start sharing our story. The story will be composed of the materials (pictures) prepared during PhotoVoice session (SLTA 4 TRAINING SESSION 1 Training closure step 2-point b) &amp; c)).</a:t>
            </a:r>
            <a:endParaRPr sz="1400" b="0" i="0" u="none" strike="noStrike" cap="none">
              <a:solidFill>
                <a:srgbClr val="000000"/>
              </a:solidFill>
              <a:latin typeface="Arial"/>
              <a:ea typeface="Arial"/>
              <a:cs typeface="Arial"/>
              <a:sym typeface="Arial"/>
            </a:endParaRPr>
          </a:p>
          <a:p>
            <a:pPr marL="360000" marR="0" lvl="0" indent="-288000" algn="just" rtl="0">
              <a:lnSpc>
                <a:spcPct val="100000"/>
              </a:lnSpc>
              <a:spcBef>
                <a:spcPts val="0"/>
              </a:spcBef>
              <a:spcAft>
                <a:spcPts val="0"/>
              </a:spcAft>
              <a:buClr>
                <a:srgbClr val="000000"/>
              </a:buClr>
              <a:buSzPts val="1400"/>
              <a:buFont typeface="Arial"/>
              <a:buAutoNum type="arabicPeriod" startAt="2"/>
            </a:pPr>
            <a:r>
              <a:rPr lang="en-US" sz="1400" b="0" i="0" u="none" strike="noStrike" cap="none">
                <a:solidFill>
                  <a:srgbClr val="000000"/>
                </a:solidFill>
                <a:latin typeface="Calibri"/>
                <a:ea typeface="Calibri"/>
                <a:cs typeface="Calibri"/>
                <a:sym typeface="Calibri"/>
              </a:rPr>
              <a:t>The group decides together which communication channel to choose, and if it is a face-to-face or telephone conversation, the group can practice the main parts of presenting the story and visit some key people together. If it is a channel such as e-mail, posting on social networks, message, etc., the message can be made together, keeping in mind that the personal identity of the sender of the message is not lost.</a:t>
            </a:r>
            <a:endParaRPr sz="1400" b="0" i="0" u="none" strike="noStrike" cap="none">
              <a:solidFill>
                <a:srgbClr val="000000"/>
              </a:solidFill>
              <a:latin typeface="Calibri"/>
              <a:ea typeface="Calibri"/>
              <a:cs typeface="Calibri"/>
              <a:sym typeface="Calibri"/>
            </a:endParaRPr>
          </a:p>
        </p:txBody>
      </p:sp>
      <p:sp>
        <p:nvSpPr>
          <p:cNvPr id="1600" name="Google Shape;1600;g11458692f8f_1_492"/>
          <p:cNvSpPr txBox="1"/>
          <p:nvPr/>
        </p:nvSpPr>
        <p:spPr>
          <a:xfrm>
            <a:off x="609600" y="4608824"/>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0000"/>
              </a:solidFill>
              <a:latin typeface="Arial"/>
              <a:ea typeface="Arial"/>
              <a:cs typeface="Arial"/>
              <a:sym typeface="Arial"/>
            </a:endParaRPr>
          </a:p>
        </p:txBody>
      </p:sp>
      <p:sp>
        <p:nvSpPr>
          <p:cNvPr id="1601" name="Google Shape;1601;g11458692f8f_1_492"/>
          <p:cNvSpPr txBox="1"/>
          <p:nvPr/>
        </p:nvSpPr>
        <p:spPr>
          <a:xfrm>
            <a:off x="686125" y="5029200"/>
            <a:ext cx="611474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This activity will bring together a lot of materials derived from previous TAs, so it is important to prepare materials derived from previous TAs. </a:t>
            </a:r>
            <a:endParaRPr sz="1400" b="0" i="0" u="none" strike="noStrike" cap="none">
              <a:solidFill>
                <a:srgbClr val="000000"/>
              </a:solidFill>
              <a:latin typeface="Calibri"/>
              <a:ea typeface="Calibri"/>
              <a:cs typeface="Calibri"/>
              <a:sym typeface="Calibri"/>
            </a:endParaRPr>
          </a:p>
        </p:txBody>
      </p:sp>
      <p:sp>
        <p:nvSpPr>
          <p:cNvPr id="1602" name="Google Shape;1602;g11458692f8f_1_492"/>
          <p:cNvSpPr/>
          <p:nvPr/>
        </p:nvSpPr>
        <p:spPr>
          <a:xfrm>
            <a:off x="1126101" y="589470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03" name="Google Shape;1603;g11458692f8f_1_492"/>
          <p:cNvSpPr/>
          <p:nvPr/>
        </p:nvSpPr>
        <p:spPr>
          <a:xfrm>
            <a:off x="1126101" y="860110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607"/>
        <p:cNvGrpSpPr/>
        <p:nvPr/>
      </p:nvGrpSpPr>
      <p:grpSpPr>
        <a:xfrm>
          <a:off x="0" y="0"/>
          <a:ext cx="0" cy="0"/>
          <a:chOff x="0" y="0"/>
          <a:chExt cx="0" cy="0"/>
        </a:xfrm>
      </p:grpSpPr>
      <p:sp>
        <p:nvSpPr>
          <p:cNvPr id="1608" name="Google Shape;1608;g11458692f8f_1_519"/>
          <p:cNvSpPr/>
          <p:nvPr/>
        </p:nvSpPr>
        <p:spPr>
          <a:xfrm rot="10800000">
            <a:off x="78368" y="773129"/>
            <a:ext cx="517989" cy="872255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pic>
        <p:nvPicPr>
          <p:cNvPr id="1609" name="Google Shape;1609;g11458692f8f_1_519"/>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610" name="Google Shape;1610;g11458692f8f_1_519"/>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611" name="Google Shape;1611;g11458692f8f_1_519"/>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1612" name="Google Shape;1612;g11458692f8f_1_519"/>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613" name="Google Shape;1613;g11458692f8f_1_519"/>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614" name="Google Shape;1614;g11458692f8f_1_519"/>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4</a:t>
            </a:r>
            <a:endParaRPr sz="3200" b="0" i="0" u="none" strike="noStrike" cap="none">
              <a:solidFill>
                <a:srgbClr val="000000"/>
              </a:solidFill>
              <a:latin typeface="Times New Roman"/>
              <a:ea typeface="Times New Roman"/>
              <a:cs typeface="Times New Roman"/>
              <a:sym typeface="Times New Roman"/>
            </a:endParaRPr>
          </a:p>
        </p:txBody>
      </p:sp>
      <p:sp>
        <p:nvSpPr>
          <p:cNvPr id="1615" name="Google Shape;1615;g11458692f8f_1_519"/>
          <p:cNvSpPr txBox="1"/>
          <p:nvPr/>
        </p:nvSpPr>
        <p:spPr>
          <a:xfrm>
            <a:off x="723330" y="953998"/>
            <a:ext cx="5148847" cy="706399"/>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EA. Community members involved in the problem and solution. </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LDA. Possible actions and first conversations.</a:t>
            </a:r>
            <a:endParaRPr sz="1400" b="0" i="0" u="none" strike="noStrike" cap="none">
              <a:solidFill>
                <a:schemeClr val="dk1"/>
              </a:solidFill>
              <a:latin typeface="Calibri"/>
              <a:ea typeface="Calibri"/>
              <a:cs typeface="Calibri"/>
              <a:sym typeface="Calibri"/>
            </a:endParaRPr>
          </a:p>
        </p:txBody>
      </p:sp>
      <p:sp>
        <p:nvSpPr>
          <p:cNvPr id="1616" name="Google Shape;1616;g11458692f8f_1_519"/>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1617" name="Google Shape;1617;g11458692f8f_1_519"/>
          <p:cNvSpPr txBox="1"/>
          <p:nvPr/>
        </p:nvSpPr>
        <p:spPr>
          <a:xfrm>
            <a:off x="723331" y="1957366"/>
            <a:ext cx="3153900" cy="242554"/>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1:</a:t>
            </a:r>
            <a:endParaRPr sz="1400" b="0" i="0" u="none" strike="noStrike" cap="none">
              <a:solidFill>
                <a:srgbClr val="0070C0"/>
              </a:solidFill>
              <a:latin typeface="Times New Roman"/>
              <a:ea typeface="Times New Roman"/>
              <a:cs typeface="Times New Roman"/>
              <a:sym typeface="Times New Roman"/>
            </a:endParaRPr>
          </a:p>
        </p:txBody>
      </p:sp>
      <p:sp>
        <p:nvSpPr>
          <p:cNvPr id="1618" name="Google Shape;1618;g11458692f8f_1_519"/>
          <p:cNvSpPr/>
          <p:nvPr/>
        </p:nvSpPr>
        <p:spPr>
          <a:xfrm>
            <a:off x="1168801" y="17568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19" name="Google Shape;1619;g11458692f8f_1_519"/>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20" name="Google Shape;1620;g11458692f8f_1_519"/>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21" name="Google Shape;1621;g11458692f8f_1_519"/>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HOURS</a:t>
            </a:r>
            <a:endParaRPr sz="1400" b="0" i="0" u="none" strike="noStrike" cap="none">
              <a:solidFill>
                <a:schemeClr val="dk1"/>
              </a:solidFill>
              <a:latin typeface="Calibri"/>
              <a:ea typeface="Calibri"/>
              <a:cs typeface="Calibri"/>
              <a:sym typeface="Calibri"/>
            </a:endParaRPr>
          </a:p>
        </p:txBody>
      </p:sp>
      <p:sp>
        <p:nvSpPr>
          <p:cNvPr id="1622" name="Google Shape;1622;g11458692f8f_1_519"/>
          <p:cNvSpPr txBox="1"/>
          <p:nvPr/>
        </p:nvSpPr>
        <p:spPr>
          <a:xfrm>
            <a:off x="635623" y="2047886"/>
            <a:ext cx="5271300" cy="51057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en-US" sz="1400" b="1" i="0" u="none" strike="noStrike" cap="none">
                <a:solidFill>
                  <a:srgbClr val="000000"/>
                </a:solidFill>
                <a:latin typeface="Calibri"/>
                <a:ea typeface="Calibri"/>
                <a:cs typeface="Calibri"/>
                <a:sym typeface="Calibri"/>
              </a:rPr>
            </a:br>
            <a:r>
              <a:rPr lang="en-US" sz="1400" b="1" i="0" u="none" strike="noStrike" cap="none">
                <a:solidFill>
                  <a:srgbClr val="000000"/>
                </a:solidFill>
                <a:latin typeface="Calibri"/>
                <a:ea typeface="Calibri"/>
                <a:cs typeface="Calibri"/>
                <a:sym typeface="Calibri"/>
              </a:rPr>
              <a:t>Methodology </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6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F2F or Online Synchronous  or Online Asynchronous </a:t>
            </a:r>
            <a:endParaRPr sz="1400" b="0" i="0" u="none" strike="noStrike" cap="none">
              <a:solidFill>
                <a:srgbClr val="000000"/>
              </a:solidFill>
              <a:latin typeface="Arial"/>
              <a:ea typeface="Arial"/>
              <a:cs typeface="Arial"/>
              <a:sym typeface="Arial"/>
            </a:endParaRPr>
          </a:p>
          <a:p>
            <a:pPr marL="360000" marR="0" lvl="1" indent="-1991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The final activity of training session 4 is providing participants with two ways on how we can communicate and preserve our massage related to SDG, show our needs and wants, present our doubts or fears. Activities are focused on skills development but also ensures opportunities for performance of activity development.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The trainer will greet all participants and start the session with a short intro about elevator pitch using the video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Participants will be asked to sort into groups of 4-6 persons and will be given a short (written and with photos) description on how to make an elevator pitch about themselves and the problem they would like to solve presenting the possible solution.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Participants will make their own elevator pitch, one per group or every participant for themselves. They will record it on their phones.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Participants will present and share their elevator pitch</a:t>
            </a:r>
            <a:endParaRPr sz="1400" b="0" i="0" u="none" strike="noStrike" cap="none">
              <a:solidFill>
                <a:srgbClr val="000000"/>
              </a:solidFill>
              <a:latin typeface="Calibri"/>
              <a:ea typeface="Calibri"/>
              <a:cs typeface="Calibri"/>
              <a:sym typeface="Calibri"/>
            </a:endParaRPr>
          </a:p>
        </p:txBody>
      </p:sp>
      <p:sp>
        <p:nvSpPr>
          <p:cNvPr id="1623" name="Google Shape;1623;g11458692f8f_1_519"/>
          <p:cNvSpPr/>
          <p:nvPr/>
        </p:nvSpPr>
        <p:spPr>
          <a:xfrm>
            <a:off x="5911850" y="1837122"/>
            <a:ext cx="45691" cy="5220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24" name="Google Shape;1624;g11458692f8f_1_519"/>
          <p:cNvSpPr txBox="1"/>
          <p:nvPr/>
        </p:nvSpPr>
        <p:spPr>
          <a:xfrm>
            <a:off x="6044068" y="3353388"/>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60 MINUTES</a:t>
            </a:r>
            <a:endParaRPr sz="1400" b="0" i="0" u="none" strike="noStrike" cap="none">
              <a:solidFill>
                <a:schemeClr val="dk1"/>
              </a:solidFill>
              <a:latin typeface="Calibri"/>
              <a:ea typeface="Calibri"/>
              <a:cs typeface="Calibri"/>
              <a:sym typeface="Calibri"/>
            </a:endParaRPr>
          </a:p>
        </p:txBody>
      </p:sp>
      <p:sp>
        <p:nvSpPr>
          <p:cNvPr id="1625" name="Google Shape;1625;g11458692f8f_1_519"/>
          <p:cNvSpPr txBox="1"/>
          <p:nvPr/>
        </p:nvSpPr>
        <p:spPr>
          <a:xfrm>
            <a:off x="723330" y="7458092"/>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THE TRAINERS</a:t>
            </a:r>
            <a:endParaRPr sz="1400" b="0" i="0" u="none" strike="noStrike" cap="none">
              <a:solidFill>
                <a:srgbClr val="0070C0"/>
              </a:solidFill>
              <a:latin typeface="Times New Roman"/>
              <a:ea typeface="Times New Roman"/>
              <a:cs typeface="Times New Roman"/>
              <a:sym typeface="Times New Roman"/>
            </a:endParaRPr>
          </a:p>
        </p:txBody>
      </p:sp>
      <p:sp>
        <p:nvSpPr>
          <p:cNvPr id="1626" name="Google Shape;1626;g11458692f8f_1_519"/>
          <p:cNvSpPr txBox="1"/>
          <p:nvPr/>
        </p:nvSpPr>
        <p:spPr>
          <a:xfrm>
            <a:off x="675067" y="7815282"/>
            <a:ext cx="6125805" cy="9540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Elevator pitch may be an efficient tool for advocating accessibility, diversity and important topics in community. This is also an easy tool for communicating to others why specific topic are important. Short video explaining can be assessed here https://youtu.be/0SySKkrnVD4</a:t>
            </a:r>
            <a:endParaRPr sz="1400" b="0" i="0" u="none" strike="noStrike" cap="none">
              <a:solidFill>
                <a:srgbClr val="000000"/>
              </a:solidFill>
              <a:latin typeface="Calibri"/>
              <a:ea typeface="Calibri"/>
              <a:cs typeface="Calibri"/>
              <a:sym typeface="Calibri"/>
            </a:endParaRPr>
          </a:p>
        </p:txBody>
      </p:sp>
      <p:sp>
        <p:nvSpPr>
          <p:cNvPr id="1627" name="Google Shape;1627;g11458692f8f_1_519"/>
          <p:cNvSpPr/>
          <p:nvPr/>
        </p:nvSpPr>
        <p:spPr>
          <a:xfrm>
            <a:off x="1168801" y="724377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28" name="Google Shape;1628;g11458692f8f_1_519"/>
          <p:cNvSpPr/>
          <p:nvPr/>
        </p:nvSpPr>
        <p:spPr>
          <a:xfrm>
            <a:off x="1085832" y="895829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632"/>
        <p:cNvGrpSpPr/>
        <p:nvPr/>
      </p:nvGrpSpPr>
      <p:grpSpPr>
        <a:xfrm>
          <a:off x="0" y="0"/>
          <a:ext cx="0" cy="0"/>
          <a:chOff x="0" y="0"/>
          <a:chExt cx="0" cy="0"/>
        </a:xfrm>
      </p:grpSpPr>
      <p:sp>
        <p:nvSpPr>
          <p:cNvPr id="1633" name="Google Shape;1633;g11458692f8f_1_543"/>
          <p:cNvSpPr/>
          <p:nvPr/>
        </p:nvSpPr>
        <p:spPr>
          <a:xfrm rot="10800000">
            <a:off x="78368" y="773129"/>
            <a:ext cx="517989" cy="872255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pic>
        <p:nvPicPr>
          <p:cNvPr id="1634" name="Google Shape;1634;g11458692f8f_1_543"/>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635" name="Google Shape;1635;g11458692f8f_1_543"/>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636" name="Google Shape;1636;g11458692f8f_1_543"/>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1637" name="Google Shape;1637;g11458692f8f_1_543"/>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638" name="Google Shape;1638;g11458692f8f_1_543"/>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639" name="Google Shape;1639;g11458692f8f_1_543"/>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4</a:t>
            </a:r>
            <a:endParaRPr sz="3200" b="0" i="0" u="none" strike="noStrike" cap="none">
              <a:solidFill>
                <a:srgbClr val="000000"/>
              </a:solidFill>
              <a:latin typeface="Times New Roman"/>
              <a:ea typeface="Times New Roman"/>
              <a:cs typeface="Times New Roman"/>
              <a:sym typeface="Times New Roman"/>
            </a:endParaRPr>
          </a:p>
        </p:txBody>
      </p:sp>
      <p:sp>
        <p:nvSpPr>
          <p:cNvPr id="1640" name="Google Shape;1640;g11458692f8f_1_543"/>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1641" name="Google Shape;1641;g11458692f8f_1_543"/>
          <p:cNvSpPr txBox="1"/>
          <p:nvPr/>
        </p:nvSpPr>
        <p:spPr>
          <a:xfrm>
            <a:off x="827731" y="386224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1642" name="Google Shape;1642;g11458692f8f_1_543"/>
          <p:cNvSpPr/>
          <p:nvPr/>
        </p:nvSpPr>
        <p:spPr>
          <a:xfrm>
            <a:off x="1168801" y="367776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43" name="Google Shape;1643;g11458692f8f_1_543"/>
          <p:cNvSpPr txBox="1"/>
          <p:nvPr/>
        </p:nvSpPr>
        <p:spPr>
          <a:xfrm>
            <a:off x="6057946" y="1171725"/>
            <a:ext cx="1488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44" name="Google Shape;1644;g11458692f8f_1_543"/>
          <p:cNvSpPr/>
          <p:nvPr/>
        </p:nvSpPr>
        <p:spPr>
          <a:xfrm>
            <a:off x="5923300" y="3743316"/>
            <a:ext cx="45691" cy="465258"/>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45" name="Google Shape;1645;g11458692f8f_1_543"/>
          <p:cNvSpPr txBox="1"/>
          <p:nvPr/>
        </p:nvSpPr>
        <p:spPr>
          <a:xfrm>
            <a:off x="6044100" y="3822045"/>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1646" name="Google Shape;1646;g11458692f8f_1_543"/>
          <p:cNvSpPr/>
          <p:nvPr/>
        </p:nvSpPr>
        <p:spPr>
          <a:xfrm>
            <a:off x="1168801" y="4243382"/>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47" name="Google Shape;1647;g11458692f8f_1_543"/>
          <p:cNvSpPr txBox="1"/>
          <p:nvPr/>
        </p:nvSpPr>
        <p:spPr>
          <a:xfrm>
            <a:off x="663050" y="4457696"/>
            <a:ext cx="3000000" cy="415148"/>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ACTIVITY 2:</a:t>
            </a:r>
            <a:endParaRPr sz="1400" b="0" i="0" u="none" strike="noStrike" cap="none">
              <a:solidFill>
                <a:srgbClr val="000000"/>
              </a:solidFill>
              <a:latin typeface="Arial"/>
              <a:ea typeface="Arial"/>
              <a:cs typeface="Arial"/>
              <a:sym typeface="Arial"/>
            </a:endParaRPr>
          </a:p>
        </p:txBody>
      </p:sp>
      <p:sp>
        <p:nvSpPr>
          <p:cNvPr id="1648" name="Google Shape;1648;g11458692f8f_1_543"/>
          <p:cNvSpPr/>
          <p:nvPr/>
        </p:nvSpPr>
        <p:spPr>
          <a:xfrm>
            <a:off x="5923294" y="4386258"/>
            <a:ext cx="45691" cy="4320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49" name="Google Shape;1649;g11458692f8f_1_543"/>
          <p:cNvSpPr/>
          <p:nvPr/>
        </p:nvSpPr>
        <p:spPr>
          <a:xfrm>
            <a:off x="1269001" y="8886852"/>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50" name="Google Shape;1650;g11458692f8f_1_543"/>
          <p:cNvSpPr txBox="1"/>
          <p:nvPr/>
        </p:nvSpPr>
        <p:spPr>
          <a:xfrm>
            <a:off x="814875" y="814358"/>
            <a:ext cx="3000000" cy="415148"/>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MATERIALS</a:t>
            </a:r>
            <a:endParaRPr sz="1400" b="1" i="0" u="none" strike="noStrike" cap="none">
              <a:solidFill>
                <a:srgbClr val="0070C0"/>
              </a:solidFill>
              <a:latin typeface="Times New Roman"/>
              <a:ea typeface="Times New Roman"/>
              <a:cs typeface="Times New Roman"/>
              <a:sym typeface="Times New Roman"/>
            </a:endParaRPr>
          </a:p>
        </p:txBody>
      </p:sp>
      <p:sp>
        <p:nvSpPr>
          <p:cNvPr id="1651" name="Google Shape;1651;g11458692f8f_1_543"/>
          <p:cNvSpPr txBox="1"/>
          <p:nvPr/>
        </p:nvSpPr>
        <p:spPr>
          <a:xfrm>
            <a:off x="952480" y="1242986"/>
            <a:ext cx="5801100" cy="3002651"/>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IO.2_PPT.      elevator pitch. Video</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Elevator pitch and persons with disability </a:t>
            </a:r>
            <a:r>
              <a:rPr lang="en-US" sz="1400" b="0" i="0" u="sng" strike="noStrike" cap="none">
                <a:solidFill>
                  <a:schemeClr val="hlink"/>
                </a:solidFill>
                <a:latin typeface="Calibri"/>
                <a:ea typeface="Calibri"/>
                <a:cs typeface="Calibri"/>
                <a:sym typeface="Calibri"/>
                <a:hlinkClick r:id="rId6"/>
              </a:rPr>
              <a:t>https://youtu.be/0SySKkrnVD4</a:t>
            </a:r>
            <a:endParaRPr sz="1400" b="0" i="0" u="sng" strike="noStrike" cap="none">
              <a:solidFill>
                <a:srgbClr val="000000"/>
              </a:solidFill>
              <a:latin typeface="Calibri"/>
              <a:ea typeface="Calibri"/>
              <a:cs typeface="Calibri"/>
              <a:sym typeface="Calibri"/>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Elevator pitch and SDG </a:t>
            </a:r>
            <a:r>
              <a:rPr lang="en-US" sz="1400" b="0" i="0" u="sng" strike="noStrike" cap="none">
                <a:solidFill>
                  <a:schemeClr val="hlink"/>
                </a:solidFill>
                <a:latin typeface="Calibri"/>
                <a:ea typeface="Calibri"/>
                <a:cs typeface="Calibri"/>
                <a:sym typeface="Calibri"/>
                <a:hlinkClick r:id="rId7"/>
              </a:rPr>
              <a:t>https://www.youtube.com/watch?v=zsNFMZrtfWY</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Trainees</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IO.2_PPT. elevator pitch. Video</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IO.2_DOC. Step by step to an elevator pitch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52" name="Google Shape;1652;g11458692f8f_1_543"/>
          <p:cNvSpPr/>
          <p:nvPr/>
        </p:nvSpPr>
        <p:spPr>
          <a:xfrm>
            <a:off x="1168801" y="81435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53" name="Google Shape;1653;g11458692f8f_1_543"/>
          <p:cNvSpPr txBox="1"/>
          <p:nvPr/>
        </p:nvSpPr>
        <p:spPr>
          <a:xfrm>
            <a:off x="635623" y="4672010"/>
            <a:ext cx="5271300" cy="40285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en-US" sz="1400" b="1" i="0" u="none" strike="noStrike" cap="none">
                <a:solidFill>
                  <a:srgbClr val="000000"/>
                </a:solidFill>
                <a:latin typeface="Calibri"/>
                <a:ea typeface="Calibri"/>
                <a:cs typeface="Calibri"/>
                <a:sym typeface="Calibri"/>
              </a:rPr>
            </a:br>
            <a:r>
              <a:rPr lang="en-US" sz="1400" b="1" i="0" u="none" strike="noStrike" cap="none">
                <a:solidFill>
                  <a:srgbClr val="000000"/>
                </a:solidFill>
                <a:latin typeface="Calibri"/>
                <a:ea typeface="Calibri"/>
                <a:cs typeface="Calibri"/>
                <a:sym typeface="Calibri"/>
              </a:rPr>
              <a:t>Methodology </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6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F2F or Online Synchronous </a:t>
            </a:r>
            <a:endParaRPr sz="1400" b="0" i="0" u="none" strike="noStrike" cap="none">
              <a:solidFill>
                <a:srgbClr val="000000"/>
              </a:solidFill>
              <a:latin typeface="Arial"/>
              <a:ea typeface="Arial"/>
              <a:cs typeface="Arial"/>
              <a:sym typeface="Arial"/>
            </a:endParaRPr>
          </a:p>
          <a:p>
            <a:pPr marL="360000" marR="0" lvl="1" indent="-1991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The last activity of the session will start with a short intro about podcasts and how to do it.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The trainer will ask the participants to sort into the same groups as before groups (4 - 6 persons in a group) and will be given a (written accompanied with photos) step by step description of how to make a video podcast presenting the possible solution of the problem related to SDG.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The trainer will ask the participants to make a video podcast presenting the possible solution of the problem related to SDG.</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When the participants are finished with the task, all will present their work and the group will choose the one which represented the group.</a:t>
            </a:r>
            <a:endParaRPr sz="1400" b="0" i="0" u="none" strike="noStrike" cap="none">
              <a:solidFill>
                <a:srgbClr val="000000"/>
              </a:solidFill>
              <a:latin typeface="Calibri"/>
              <a:ea typeface="Calibri"/>
              <a:cs typeface="Calibri"/>
              <a:sym typeface="Calibri"/>
            </a:endParaRPr>
          </a:p>
        </p:txBody>
      </p:sp>
      <p:sp>
        <p:nvSpPr>
          <p:cNvPr id="1654" name="Google Shape;1654;g11458692f8f_1_543"/>
          <p:cNvSpPr txBox="1"/>
          <p:nvPr/>
        </p:nvSpPr>
        <p:spPr>
          <a:xfrm>
            <a:off x="6044100" y="6029332"/>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45 MINUTES</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402" name="Google Shape;402;p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403" name="Google Shape;403;p8"/>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404" name="Google Shape;404;p8"/>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405" name="Google Shape;405;p8"/>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406" name="Google Shape;406;p8"/>
          <p:cNvSpPr/>
          <p:nvPr/>
        </p:nvSpPr>
        <p:spPr>
          <a:xfrm rot="-5400000">
            <a:off x="211999" y="2343349"/>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407" name="Google Shape;407;p8"/>
          <p:cNvSpPr/>
          <p:nvPr/>
        </p:nvSpPr>
        <p:spPr>
          <a:xfrm rot="-5400000">
            <a:off x="211999" y="1760883"/>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408" name="Google Shape;408;p8"/>
          <p:cNvSpPr/>
          <p:nvPr/>
        </p:nvSpPr>
        <p:spPr>
          <a:xfrm rot="-5400000">
            <a:off x="216906" y="119340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409" name="Google Shape;409;p8"/>
          <p:cNvSpPr/>
          <p:nvPr/>
        </p:nvSpPr>
        <p:spPr>
          <a:xfrm rot="-5400000">
            <a:off x="216906" y="63972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pic>
        <p:nvPicPr>
          <p:cNvPr id="410" name="Google Shape;410;p8"/>
          <p:cNvPicPr preferRelativeResize="0"/>
          <p:nvPr/>
        </p:nvPicPr>
        <p:blipFill rotWithShape="1">
          <a:blip r:embed="rId6">
            <a:alphaModFix/>
          </a:blip>
          <a:srcRect/>
          <a:stretch/>
        </p:blipFill>
        <p:spPr>
          <a:xfrm>
            <a:off x="0" y="4780806"/>
            <a:ext cx="3453649" cy="4296847"/>
          </a:xfrm>
          <a:prstGeom prst="rect">
            <a:avLst/>
          </a:prstGeom>
          <a:noFill/>
          <a:ln>
            <a:noFill/>
          </a:ln>
        </p:spPr>
      </p:pic>
      <p:sp>
        <p:nvSpPr>
          <p:cNvPr id="411" name="Google Shape;411;p8"/>
          <p:cNvSpPr txBox="1"/>
          <p:nvPr/>
        </p:nvSpPr>
        <p:spPr>
          <a:xfrm>
            <a:off x="852142" y="856095"/>
            <a:ext cx="6366075" cy="560218"/>
          </a:xfrm>
          <a:prstGeom prst="rect">
            <a:avLst/>
          </a:prstGeom>
          <a:noFill/>
          <a:ln>
            <a:noFill/>
          </a:ln>
        </p:spPr>
        <p:txBody>
          <a:bodyPr spcFirstLastPara="1" wrap="square" lIns="0" tIns="0" rIns="0" bIns="0" anchor="t" anchorCtr="0">
            <a:spAutoFit/>
          </a:bodyPr>
          <a:lstStyle/>
          <a:p>
            <a:pPr marL="0" marR="0" lvl="0" indent="0" algn="ctr" rtl="0">
              <a:lnSpc>
                <a:spcPct val="131694"/>
              </a:lnSpc>
              <a:spcBef>
                <a:spcPts val="0"/>
              </a:spcBef>
              <a:spcAft>
                <a:spcPts val="0"/>
              </a:spcAft>
              <a:buClr>
                <a:srgbClr val="000000"/>
              </a:buClr>
              <a:buSzPts val="3600"/>
              <a:buFont typeface="Arial"/>
              <a:buNone/>
            </a:pPr>
            <a:r>
              <a:rPr lang="en-US" sz="3600" b="1" i="0" u="none" strike="noStrike" cap="none">
                <a:solidFill>
                  <a:srgbClr val="155F98"/>
                </a:solidFill>
                <a:latin typeface="Times New Roman"/>
                <a:ea typeface="Times New Roman"/>
                <a:cs typeface="Times New Roman"/>
                <a:sym typeface="Times New Roman"/>
              </a:rPr>
              <a:t>TRAINING ACTIVITY (TA) 1</a:t>
            </a:r>
            <a:r>
              <a:rPr lang="en-US" sz="3600" b="1"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412" name="Google Shape;412;p8"/>
          <p:cNvSpPr txBox="1"/>
          <p:nvPr/>
        </p:nvSpPr>
        <p:spPr>
          <a:xfrm>
            <a:off x="3117273" y="6758611"/>
            <a:ext cx="4197927" cy="1423467"/>
          </a:xfrm>
          <a:prstGeom prst="rect">
            <a:avLst/>
          </a:prstGeom>
          <a:noFill/>
          <a:ln>
            <a:noFill/>
          </a:ln>
        </p:spPr>
        <p:txBody>
          <a:bodyPr spcFirstLastPara="1" wrap="square" lIns="0" tIns="0" rIns="0" bIns="0" anchor="t" anchorCtr="0">
            <a:spAutoFit/>
          </a:bodyPr>
          <a:lstStyle/>
          <a:p>
            <a:pPr marL="0" marR="0" lvl="0" indent="0" algn="ctr" rtl="0">
              <a:lnSpc>
                <a:spcPct val="122866"/>
              </a:lnSpc>
              <a:spcBef>
                <a:spcPts val="0"/>
              </a:spcBef>
              <a:spcAft>
                <a:spcPts val="0"/>
              </a:spcAft>
              <a:buClr>
                <a:srgbClr val="000000"/>
              </a:buClr>
              <a:buSzPts val="3000"/>
              <a:buFont typeface="Arial"/>
              <a:buNone/>
            </a:pPr>
            <a:r>
              <a:rPr lang="en-US" sz="3000" b="1" i="0" u="none" strike="noStrike" cap="none">
                <a:solidFill>
                  <a:srgbClr val="176098"/>
                </a:solidFill>
                <a:latin typeface="Times New Roman"/>
                <a:ea typeface="Times New Roman"/>
                <a:cs typeface="Times New Roman"/>
                <a:sym typeface="Times New Roman"/>
              </a:rPr>
              <a:t>TEMPLATE </a:t>
            </a:r>
            <a:endParaRPr sz="1400" b="0" i="0" u="none" strike="noStrike" cap="none">
              <a:solidFill>
                <a:srgbClr val="000000"/>
              </a:solidFill>
              <a:latin typeface="Arial"/>
              <a:ea typeface="Arial"/>
              <a:cs typeface="Arial"/>
              <a:sym typeface="Arial"/>
            </a:endParaRPr>
          </a:p>
          <a:p>
            <a:pPr marL="0" marR="0" lvl="0" indent="0" algn="ctr" rtl="0">
              <a:lnSpc>
                <a:spcPct val="122866"/>
              </a:lnSpc>
              <a:spcBef>
                <a:spcPts val="0"/>
              </a:spcBef>
              <a:spcAft>
                <a:spcPts val="0"/>
              </a:spcAft>
              <a:buClr>
                <a:srgbClr val="000000"/>
              </a:buClr>
              <a:buSzPts val="3000"/>
              <a:buFont typeface="Arial"/>
              <a:buNone/>
            </a:pPr>
            <a:r>
              <a:rPr lang="en-US" sz="3000" b="1" i="0" u="none" strike="noStrike" cap="none">
                <a:solidFill>
                  <a:srgbClr val="176098"/>
                </a:solidFill>
                <a:latin typeface="Times New Roman"/>
                <a:ea typeface="Times New Roman"/>
                <a:cs typeface="Times New Roman"/>
                <a:sym typeface="Times New Roman"/>
              </a:rPr>
              <a:t>SERVICE LEARNING TA1</a:t>
            </a:r>
            <a:endParaRPr sz="1400" b="0" i="0" u="none" strike="noStrike" cap="none">
              <a:solidFill>
                <a:srgbClr val="000000"/>
              </a:solidFill>
              <a:latin typeface="Arial"/>
              <a:ea typeface="Arial"/>
              <a:cs typeface="Arial"/>
              <a:sym typeface="Arial"/>
            </a:endParaRPr>
          </a:p>
        </p:txBody>
      </p:sp>
      <p:sp>
        <p:nvSpPr>
          <p:cNvPr id="413" name="Google Shape;413;p8"/>
          <p:cNvSpPr txBox="1"/>
          <p:nvPr/>
        </p:nvSpPr>
        <p:spPr>
          <a:xfrm>
            <a:off x="885787" y="1688832"/>
            <a:ext cx="6366000" cy="1565700"/>
          </a:xfrm>
          <a:prstGeom prst="rect">
            <a:avLst/>
          </a:prstGeom>
          <a:noFill/>
          <a:ln>
            <a:noFill/>
          </a:ln>
        </p:spPr>
        <p:txBody>
          <a:bodyPr spcFirstLastPara="1" wrap="square" lIns="0" tIns="0" rIns="0" bIns="0" anchor="t" anchorCtr="0">
            <a:spAutoFit/>
          </a:bodyPr>
          <a:lstStyle/>
          <a:p>
            <a:pPr marL="0" marR="0" lvl="0" indent="0" algn="ctr" rtl="0">
              <a:lnSpc>
                <a:spcPct val="131642"/>
              </a:lnSpc>
              <a:spcBef>
                <a:spcPts val="0"/>
              </a:spcBef>
              <a:spcAft>
                <a:spcPts val="0"/>
              </a:spcAft>
              <a:buClr>
                <a:srgbClr val="000000"/>
              </a:buClr>
              <a:buSzPts val="2800"/>
              <a:buFont typeface="Arial"/>
              <a:buNone/>
            </a:pPr>
            <a:r>
              <a:rPr lang="en-US" sz="2800" b="0" i="0" u="none" strike="noStrike" cap="none">
                <a:solidFill>
                  <a:srgbClr val="176098"/>
                </a:solidFill>
                <a:latin typeface="Times New Roman"/>
                <a:ea typeface="Times New Roman"/>
                <a:cs typeface="Times New Roman"/>
                <a:sym typeface="Times New Roman"/>
              </a:rPr>
              <a:t>UNDERSTANDING SDGs AND </a:t>
            </a:r>
            <a:endParaRPr sz="1400" b="0" i="0" u="none" strike="noStrike" cap="none">
              <a:solidFill>
                <a:srgbClr val="000000"/>
              </a:solidFill>
              <a:latin typeface="Arial"/>
              <a:ea typeface="Arial"/>
              <a:cs typeface="Arial"/>
              <a:sym typeface="Arial"/>
            </a:endParaRPr>
          </a:p>
          <a:p>
            <a:pPr marL="0" marR="0" lvl="0" indent="0" algn="ctr" rtl="0">
              <a:lnSpc>
                <a:spcPct val="131642"/>
              </a:lnSpc>
              <a:spcBef>
                <a:spcPts val="0"/>
              </a:spcBef>
              <a:spcAft>
                <a:spcPts val="0"/>
              </a:spcAft>
              <a:buClr>
                <a:srgbClr val="000000"/>
              </a:buClr>
              <a:buSzPts val="2800"/>
              <a:buFont typeface="Arial"/>
              <a:buNone/>
            </a:pPr>
            <a:r>
              <a:rPr lang="en-US" sz="2800" b="0" i="0" u="none" strike="noStrike" cap="none">
                <a:solidFill>
                  <a:srgbClr val="176098"/>
                </a:solidFill>
                <a:latin typeface="Times New Roman"/>
                <a:ea typeface="Times New Roman"/>
                <a:cs typeface="Times New Roman"/>
                <a:sym typeface="Times New Roman"/>
              </a:rPr>
              <a:t>THEIR POTENTIAL FOR IMPROVING SOCIETY AND COMMUNITIES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658"/>
        <p:cNvGrpSpPr/>
        <p:nvPr/>
      </p:nvGrpSpPr>
      <p:grpSpPr>
        <a:xfrm>
          <a:off x="0" y="0"/>
          <a:ext cx="0" cy="0"/>
          <a:chOff x="0" y="0"/>
          <a:chExt cx="0" cy="0"/>
        </a:xfrm>
      </p:grpSpPr>
      <p:sp>
        <p:nvSpPr>
          <p:cNvPr id="1659" name="Google Shape;1659;g11458692f8f_1_568"/>
          <p:cNvSpPr/>
          <p:nvPr/>
        </p:nvSpPr>
        <p:spPr>
          <a:xfrm rot="10800000">
            <a:off x="78368" y="773129"/>
            <a:ext cx="517989" cy="8722554"/>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pic>
        <p:nvPicPr>
          <p:cNvPr id="1660" name="Google Shape;1660;g11458692f8f_1_56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661" name="Google Shape;1661;g11458692f8f_1_56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662" name="Google Shape;1662;g11458692f8f_1_56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1663" name="Google Shape;1663;g11458692f8f_1_56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664" name="Google Shape;1664;g11458692f8f_1_568"/>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665" name="Google Shape;1665;g11458692f8f_1_568"/>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4</a:t>
            </a:r>
            <a:endParaRPr sz="3200" b="0" i="0" u="none" strike="noStrike" cap="none">
              <a:solidFill>
                <a:srgbClr val="000000"/>
              </a:solidFill>
              <a:latin typeface="Times New Roman"/>
              <a:ea typeface="Times New Roman"/>
              <a:cs typeface="Times New Roman"/>
              <a:sym typeface="Times New Roman"/>
            </a:endParaRPr>
          </a:p>
        </p:txBody>
      </p:sp>
      <p:sp>
        <p:nvSpPr>
          <p:cNvPr id="1666" name="Google Shape;1666;g11458692f8f_1_568"/>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70C0"/>
              </a:solidFill>
              <a:latin typeface="Times New Roman"/>
              <a:ea typeface="Times New Roman"/>
              <a:cs typeface="Times New Roman"/>
              <a:sym typeface="Times New Roman"/>
            </a:endParaRPr>
          </a:p>
        </p:txBody>
      </p:sp>
      <p:sp>
        <p:nvSpPr>
          <p:cNvPr id="1667" name="Google Shape;1667;g11458692f8f_1_568"/>
          <p:cNvSpPr txBox="1"/>
          <p:nvPr/>
        </p:nvSpPr>
        <p:spPr>
          <a:xfrm>
            <a:off x="6057946" y="1171725"/>
            <a:ext cx="1488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668" name="Google Shape;1668;g11458692f8f_1_568"/>
          <p:cNvSpPr/>
          <p:nvPr/>
        </p:nvSpPr>
        <p:spPr>
          <a:xfrm>
            <a:off x="1269001" y="9291007"/>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69" name="Google Shape;1669;g11458692f8f_1_568"/>
          <p:cNvSpPr txBox="1"/>
          <p:nvPr/>
        </p:nvSpPr>
        <p:spPr>
          <a:xfrm>
            <a:off x="814875" y="3886192"/>
            <a:ext cx="3000000" cy="415148"/>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MATERIALS</a:t>
            </a:r>
            <a:endParaRPr sz="1400" b="1" i="0" u="none" strike="noStrike" cap="none">
              <a:solidFill>
                <a:srgbClr val="0070C0"/>
              </a:solidFill>
              <a:latin typeface="Times New Roman"/>
              <a:ea typeface="Times New Roman"/>
              <a:cs typeface="Times New Roman"/>
              <a:sym typeface="Times New Roman"/>
            </a:endParaRPr>
          </a:p>
        </p:txBody>
      </p:sp>
      <p:sp>
        <p:nvSpPr>
          <p:cNvPr id="1670" name="Google Shape;1670;g11458692f8f_1_568"/>
          <p:cNvSpPr txBox="1"/>
          <p:nvPr/>
        </p:nvSpPr>
        <p:spPr>
          <a:xfrm>
            <a:off x="952480" y="4171944"/>
            <a:ext cx="5801100" cy="3156539"/>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IO.2_PPT. let's make a podcast</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Audio podcast on the Sustainable Development Goals (SDGs) and higher education done by UN </a:t>
            </a:r>
            <a:r>
              <a:rPr lang="en-US" sz="1400" b="0" i="0" u="sng" strike="noStrike" cap="none">
                <a:solidFill>
                  <a:schemeClr val="hlink"/>
                </a:solidFill>
                <a:latin typeface="Calibri"/>
                <a:ea typeface="Calibri"/>
                <a:cs typeface="Calibri"/>
                <a:sym typeface="Calibri"/>
                <a:hlinkClick r:id="rId6"/>
              </a:rPr>
              <a:t>https://www.unodc.org/e4j/en/tertiary/global-podcast-series/episode-1.html</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Trainees</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IO.2_PPT. let’s make a podcast</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IO.2_DOC. Step by step to a podcast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1" name="Google Shape;1671;g11458692f8f_1_568"/>
          <p:cNvSpPr/>
          <p:nvPr/>
        </p:nvSpPr>
        <p:spPr>
          <a:xfrm>
            <a:off x="1168801" y="814358"/>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72" name="Google Shape;1672;g11458692f8f_1_568"/>
          <p:cNvSpPr txBox="1"/>
          <p:nvPr/>
        </p:nvSpPr>
        <p:spPr>
          <a:xfrm>
            <a:off x="723330" y="957234"/>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THE TRAINERS</a:t>
            </a:r>
            <a:endParaRPr sz="1400" b="0" i="0" u="none" strike="noStrike" cap="none">
              <a:solidFill>
                <a:srgbClr val="0070C0"/>
              </a:solidFill>
              <a:latin typeface="Times New Roman"/>
              <a:ea typeface="Times New Roman"/>
              <a:cs typeface="Times New Roman"/>
              <a:sym typeface="Times New Roman"/>
            </a:endParaRPr>
          </a:p>
        </p:txBody>
      </p:sp>
      <p:sp>
        <p:nvSpPr>
          <p:cNvPr id="1673" name="Google Shape;1673;g11458692f8f_1_568"/>
          <p:cNvSpPr txBox="1"/>
          <p:nvPr/>
        </p:nvSpPr>
        <p:spPr>
          <a:xfrm>
            <a:off x="675067" y="1314424"/>
            <a:ext cx="6125805" cy="246217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The development of the podcast can be a challenging process we need to explain that the process of developing is a goal, not the final quality of the product. A detailed description is presented in step-by-step guide in PPT. Let's make a podcast. Depending on the capabilities of the group, the trainer decides on possible activity adaptations:</a:t>
            </a:r>
            <a:endParaRPr sz="1400" b="0" i="0" u="none" strike="noStrike" cap="none">
              <a:solidFill>
                <a:srgbClr val="000000"/>
              </a:solidFill>
              <a:latin typeface="Arial"/>
              <a:ea typeface="Arial"/>
              <a:cs typeface="Arial"/>
              <a:sym typeface="Arial"/>
            </a:endParaRPr>
          </a:p>
          <a:p>
            <a:pPr marL="360000" marR="0" lvl="1"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PDS can be performers and makers of the video;</a:t>
            </a:r>
            <a:endParaRPr sz="1400" b="0" i="0" u="none" strike="noStrike" cap="none">
              <a:solidFill>
                <a:srgbClr val="000000"/>
              </a:solidFill>
              <a:latin typeface="Arial"/>
              <a:ea typeface="Arial"/>
              <a:cs typeface="Arial"/>
              <a:sym typeface="Arial"/>
            </a:endParaRPr>
          </a:p>
          <a:p>
            <a:pPr marL="360000" marR="0" lvl="1"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PDS can be performed, support, professionals and trainers may be a maker of the video</a:t>
            </a:r>
            <a:endParaRPr sz="1400" b="0" i="0" u="none" strike="noStrike" cap="none">
              <a:solidFill>
                <a:srgbClr val="000000"/>
              </a:solidFill>
              <a:latin typeface="Arial"/>
              <a:ea typeface="Arial"/>
              <a:cs typeface="Arial"/>
              <a:sym typeface="Arial"/>
            </a:endParaRPr>
          </a:p>
          <a:p>
            <a:pPr marL="360000" marR="0" lvl="1" indent="-28800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PDS can be performers of the video, supporting people and professionals can be in the video with them supporting them in performance. Trainer can be a video maker.</a:t>
            </a:r>
            <a:endParaRPr sz="1400" b="0" i="0" u="none" strike="noStrike" cap="none">
              <a:solidFill>
                <a:srgbClr val="000000"/>
              </a:solidFill>
              <a:latin typeface="Calibri"/>
              <a:ea typeface="Calibri"/>
              <a:cs typeface="Calibri"/>
              <a:sym typeface="Calibri"/>
            </a:endParaRPr>
          </a:p>
        </p:txBody>
      </p:sp>
      <p:sp>
        <p:nvSpPr>
          <p:cNvPr id="1674" name="Google Shape;1674;g11458692f8f_1_568"/>
          <p:cNvSpPr/>
          <p:nvPr/>
        </p:nvSpPr>
        <p:spPr>
          <a:xfrm>
            <a:off x="1168801" y="3814754"/>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75" name="Google Shape;1675;g11458692f8f_1_568"/>
          <p:cNvSpPr txBox="1"/>
          <p:nvPr/>
        </p:nvSpPr>
        <p:spPr>
          <a:xfrm>
            <a:off x="898945" y="6462722"/>
            <a:ext cx="30000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CLOSING THE SESSION:</a:t>
            </a:r>
            <a:endParaRPr sz="1400" b="1" i="0" u="none" strike="noStrike" cap="none">
              <a:solidFill>
                <a:srgbClr val="0070C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676" name="Google Shape;1676;g11458692f8f_1_568"/>
          <p:cNvSpPr/>
          <p:nvPr/>
        </p:nvSpPr>
        <p:spPr>
          <a:xfrm>
            <a:off x="6112239" y="6529398"/>
            <a:ext cx="45691" cy="262800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77" name="Google Shape;1677;g11458692f8f_1_568"/>
          <p:cNvSpPr txBox="1"/>
          <p:nvPr/>
        </p:nvSpPr>
        <p:spPr>
          <a:xfrm>
            <a:off x="6137119" y="7938704"/>
            <a:ext cx="1271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1678" name="Google Shape;1678;g11458692f8f_1_568"/>
          <p:cNvSpPr/>
          <p:nvPr/>
        </p:nvSpPr>
        <p:spPr>
          <a:xfrm>
            <a:off x="1168801" y="6467484"/>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679" name="Google Shape;1679;g11458692f8f_1_568"/>
          <p:cNvSpPr txBox="1"/>
          <p:nvPr/>
        </p:nvSpPr>
        <p:spPr>
          <a:xfrm>
            <a:off x="728642" y="6529398"/>
            <a:ext cx="5429400" cy="273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br>
              <a:rPr lang="en-US" sz="1400" b="1" i="0" u="none" strike="noStrike" cap="none">
                <a:solidFill>
                  <a:srgbClr val="000000"/>
                </a:solidFill>
                <a:latin typeface="Calibri"/>
                <a:ea typeface="Calibri"/>
                <a:cs typeface="Calibri"/>
                <a:sym typeface="Calibri"/>
              </a:rPr>
            </a:br>
            <a:r>
              <a:rPr lang="en-US" sz="1400" b="1" i="0" u="none" strike="noStrike" cap="none">
                <a:solidFill>
                  <a:srgbClr val="000000"/>
                </a:solidFill>
                <a:latin typeface="Calibri"/>
                <a:ea typeface="Calibri"/>
                <a:cs typeface="Calibri"/>
                <a:sym typeface="Calibri"/>
              </a:rPr>
              <a:t>Methodology </a:t>
            </a:r>
            <a:r>
              <a:rPr lang="en-US"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600"/>
              </a:spcBef>
              <a:spcAft>
                <a:spcPts val="0"/>
              </a:spcAft>
              <a:buClr>
                <a:srgbClr val="000000"/>
              </a:buClr>
              <a:buSzPts val="1400"/>
              <a:buFont typeface="Arial"/>
              <a:buChar char="•"/>
            </a:pPr>
            <a:r>
              <a:rPr lang="en-US" sz="1400" b="0" i="0" u="none" strike="noStrike" cap="none">
                <a:solidFill>
                  <a:srgbClr val="000000"/>
                </a:solidFill>
                <a:latin typeface="Calibri"/>
                <a:ea typeface="Calibri"/>
                <a:cs typeface="Calibri"/>
                <a:sym typeface="Calibri"/>
              </a:rPr>
              <a:t>F2F or Online Synchronous </a:t>
            </a:r>
            <a:endParaRPr sz="1400" b="0" i="0" u="none" strike="noStrike" cap="none">
              <a:solidFill>
                <a:srgbClr val="000000"/>
              </a:solidFill>
              <a:latin typeface="Arial"/>
              <a:ea typeface="Arial"/>
              <a:cs typeface="Arial"/>
              <a:sym typeface="Arial"/>
            </a:endParaRPr>
          </a:p>
          <a:p>
            <a:pPr marL="0" marR="0" lvl="0" indent="0" algn="just" rtl="0">
              <a:lnSpc>
                <a:spcPct val="107916"/>
              </a:lnSpc>
              <a:spcBef>
                <a:spcPts val="80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 </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60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The trainer will thank the participants for their participation and name 3 things that were best of the best during the session. </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Trainer will also ask participants to name the best of the best situations and all will be noted on the Tada list on the big paper on the flipchart.</a:t>
            </a:r>
            <a:endParaRPr sz="1400" b="0" i="0" u="none" strike="noStrike" cap="none">
              <a:solidFill>
                <a:srgbClr val="000000"/>
              </a:solidFill>
              <a:latin typeface="Arial"/>
              <a:ea typeface="Arial"/>
              <a:cs typeface="Arial"/>
              <a:sym typeface="Arial"/>
            </a:endParaRPr>
          </a:p>
          <a:p>
            <a:pPr marL="360000" marR="0" lvl="0" indent="-2880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Trainer will invite the participants to see the training materials on the platform and will invite them to the next training activity 5.</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pic>
        <p:nvPicPr>
          <p:cNvPr id="1684" name="Google Shape;1684;gd1d424e405_0_0"/>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685" name="Google Shape;1685;gd1d424e405_0_0"/>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686" name="Google Shape;1686;gd1d424e405_0_0"/>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1687" name="Google Shape;1687;gd1d424e405_0_0"/>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688" name="Google Shape;1688;gd1d424e405_0_0"/>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689" name="Google Shape;1689;gd1d424e405_0_0"/>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1690" name="Google Shape;1690;gd1d424e405_0_0"/>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1691" name="Google Shape;1691;gd1d424e405_0_0"/>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1692" name="Google Shape;1692;gd1d424e405_0_0"/>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pic>
        <p:nvPicPr>
          <p:cNvPr id="1693" name="Google Shape;1693;gd1d424e405_0_0"/>
          <p:cNvPicPr preferRelativeResize="0"/>
          <p:nvPr/>
        </p:nvPicPr>
        <p:blipFill rotWithShape="1">
          <a:blip r:embed="rId6">
            <a:alphaModFix/>
          </a:blip>
          <a:srcRect/>
          <a:stretch/>
        </p:blipFill>
        <p:spPr>
          <a:xfrm>
            <a:off x="0" y="4780806"/>
            <a:ext cx="3453648" cy="4296847"/>
          </a:xfrm>
          <a:prstGeom prst="rect">
            <a:avLst/>
          </a:prstGeom>
          <a:noFill/>
          <a:ln>
            <a:noFill/>
          </a:ln>
        </p:spPr>
      </p:pic>
      <p:sp>
        <p:nvSpPr>
          <p:cNvPr id="1694" name="Google Shape;1694;gd1d424e405_0_0"/>
          <p:cNvSpPr txBox="1"/>
          <p:nvPr/>
        </p:nvSpPr>
        <p:spPr>
          <a:xfrm>
            <a:off x="852142" y="856095"/>
            <a:ext cx="6366000" cy="554100"/>
          </a:xfrm>
          <a:prstGeom prst="rect">
            <a:avLst/>
          </a:prstGeom>
          <a:noFill/>
          <a:ln>
            <a:noFill/>
          </a:ln>
        </p:spPr>
        <p:txBody>
          <a:bodyPr spcFirstLastPara="1" wrap="square" lIns="0" tIns="0" rIns="0" bIns="0" anchor="t" anchorCtr="0">
            <a:spAutoFit/>
          </a:bodyPr>
          <a:lstStyle/>
          <a:p>
            <a:pPr marL="0" marR="0" lvl="0" indent="0" algn="ctr" rtl="0">
              <a:lnSpc>
                <a:spcPct val="131694"/>
              </a:lnSpc>
              <a:spcBef>
                <a:spcPts val="0"/>
              </a:spcBef>
              <a:spcAft>
                <a:spcPts val="0"/>
              </a:spcAft>
              <a:buClr>
                <a:srgbClr val="000000"/>
              </a:buClr>
              <a:buSzPts val="3600"/>
              <a:buFont typeface="Arial"/>
              <a:buNone/>
            </a:pPr>
            <a:r>
              <a:rPr lang="en-US" sz="3600" b="1" i="0" u="none" strike="noStrike" cap="none">
                <a:solidFill>
                  <a:srgbClr val="155F98"/>
                </a:solidFill>
                <a:latin typeface="Times New Roman"/>
                <a:ea typeface="Times New Roman"/>
                <a:cs typeface="Times New Roman"/>
                <a:sym typeface="Times New Roman"/>
              </a:rPr>
              <a:t>TRAINING ACTIVITY (TA) 5</a:t>
            </a:r>
            <a:r>
              <a:rPr lang="en-US" sz="3600" b="1"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1695" name="Google Shape;1695;gd1d424e405_0_0"/>
          <p:cNvSpPr txBox="1"/>
          <p:nvPr/>
        </p:nvSpPr>
        <p:spPr>
          <a:xfrm>
            <a:off x="3117273" y="6758611"/>
            <a:ext cx="4197900" cy="1596600"/>
          </a:xfrm>
          <a:prstGeom prst="rect">
            <a:avLst/>
          </a:prstGeom>
          <a:noFill/>
          <a:ln>
            <a:noFill/>
          </a:ln>
        </p:spPr>
        <p:txBody>
          <a:bodyPr spcFirstLastPara="1" wrap="square" lIns="0" tIns="0" rIns="0" bIns="0" anchor="t" anchorCtr="0">
            <a:spAutoFit/>
          </a:bodyPr>
          <a:lstStyle/>
          <a:p>
            <a:pPr marL="0" marR="0" lvl="0" indent="0" algn="ctr" rtl="0">
              <a:lnSpc>
                <a:spcPct val="122866"/>
              </a:lnSpc>
              <a:spcBef>
                <a:spcPts val="0"/>
              </a:spcBef>
              <a:spcAft>
                <a:spcPts val="0"/>
              </a:spcAft>
              <a:buClr>
                <a:srgbClr val="000000"/>
              </a:buClr>
              <a:buSzPts val="3000"/>
              <a:buFont typeface="Arial"/>
              <a:buNone/>
            </a:pPr>
            <a:r>
              <a:rPr lang="en-US" sz="3000" b="1" i="0" u="none" strike="noStrike" cap="none">
                <a:solidFill>
                  <a:srgbClr val="176098"/>
                </a:solidFill>
                <a:latin typeface="Times New Roman"/>
                <a:ea typeface="Times New Roman"/>
                <a:cs typeface="Times New Roman"/>
                <a:sym typeface="Times New Roman"/>
              </a:rPr>
              <a:t>TEMPLATE </a:t>
            </a:r>
            <a:endParaRPr sz="1400" b="0" i="0" u="none" strike="noStrike" cap="none">
              <a:solidFill>
                <a:srgbClr val="000000"/>
              </a:solidFill>
              <a:latin typeface="Arial"/>
              <a:ea typeface="Arial"/>
              <a:cs typeface="Arial"/>
              <a:sym typeface="Arial"/>
            </a:endParaRPr>
          </a:p>
          <a:p>
            <a:pPr marL="0" marR="0" lvl="0" indent="0" algn="ctr" rtl="0">
              <a:lnSpc>
                <a:spcPct val="122866"/>
              </a:lnSpc>
              <a:spcBef>
                <a:spcPts val="0"/>
              </a:spcBef>
              <a:spcAft>
                <a:spcPts val="0"/>
              </a:spcAft>
              <a:buClr>
                <a:srgbClr val="000000"/>
              </a:buClr>
              <a:buSzPts val="3000"/>
              <a:buFont typeface="Arial"/>
              <a:buNone/>
            </a:pPr>
            <a:r>
              <a:rPr lang="en-US" sz="3000" b="1" i="0" u="none" strike="noStrike" cap="none">
                <a:solidFill>
                  <a:srgbClr val="176098"/>
                </a:solidFill>
                <a:latin typeface="Times New Roman"/>
                <a:ea typeface="Times New Roman"/>
                <a:cs typeface="Times New Roman"/>
                <a:sym typeface="Times New Roman"/>
              </a:rPr>
              <a:t>SERVICE LEARNING TA5</a:t>
            </a:r>
            <a:endParaRPr sz="1400" b="0" i="0" u="none" strike="noStrike" cap="none">
              <a:solidFill>
                <a:srgbClr val="000000"/>
              </a:solidFill>
              <a:latin typeface="Arial"/>
              <a:ea typeface="Arial"/>
              <a:cs typeface="Arial"/>
              <a:sym typeface="Arial"/>
            </a:endParaRPr>
          </a:p>
        </p:txBody>
      </p:sp>
      <p:sp>
        <p:nvSpPr>
          <p:cNvPr id="1696" name="Google Shape;1696;gd1d424e405_0_0"/>
          <p:cNvSpPr txBox="1"/>
          <p:nvPr/>
        </p:nvSpPr>
        <p:spPr>
          <a:xfrm>
            <a:off x="852162" y="2032682"/>
            <a:ext cx="6366000" cy="431100"/>
          </a:xfrm>
          <a:prstGeom prst="rect">
            <a:avLst/>
          </a:prstGeom>
          <a:noFill/>
          <a:ln>
            <a:noFill/>
          </a:ln>
        </p:spPr>
        <p:txBody>
          <a:bodyPr spcFirstLastPara="1" wrap="square" lIns="0" tIns="0" rIns="0" bIns="0" anchor="t" anchorCtr="0">
            <a:spAutoFit/>
          </a:bodyPr>
          <a:lstStyle/>
          <a:p>
            <a:pPr marL="0" marR="0" lvl="0" indent="0" algn="ctr" rtl="0">
              <a:lnSpc>
                <a:spcPct val="131642"/>
              </a:lnSpc>
              <a:spcBef>
                <a:spcPts val="0"/>
              </a:spcBef>
              <a:spcAft>
                <a:spcPts val="0"/>
              </a:spcAft>
              <a:buClr>
                <a:srgbClr val="000000"/>
              </a:buClr>
              <a:buSzPts val="2800"/>
              <a:buFont typeface="Arial"/>
              <a:buNone/>
            </a:pPr>
            <a:r>
              <a:rPr lang="en-US" sz="2800" b="0" i="0" u="none" strike="noStrike" cap="none">
                <a:solidFill>
                  <a:srgbClr val="176098"/>
                </a:solidFill>
                <a:latin typeface="Times New Roman"/>
                <a:ea typeface="Times New Roman"/>
                <a:cs typeface="Times New Roman"/>
                <a:sym typeface="Times New Roman"/>
              </a:rPr>
              <a:t>DEFINING THE SERVICE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pic>
        <p:nvPicPr>
          <p:cNvPr id="1701" name="Google Shape;1701;gd1d424e405_0_16"/>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702" name="Google Shape;1702;gd1d424e405_0_16"/>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703" name="Google Shape;1703;gd1d424e405_0_16"/>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1704" name="Google Shape;1704;gd1d424e405_0_16"/>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705" name="Google Shape;1705;gd1d424e405_0_16"/>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706" name="Google Shape;1706;gd1d424e405_0_16"/>
          <p:cNvSpPr txBox="1"/>
          <p:nvPr/>
        </p:nvSpPr>
        <p:spPr>
          <a:xfrm>
            <a:off x="950835" y="883503"/>
            <a:ext cx="5873400" cy="8496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Introduction:</a:t>
            </a:r>
            <a:r>
              <a:rPr lang="en-US" sz="1400" b="1" i="0" u="none" strike="noStrike" cap="none">
                <a:solidFill>
                  <a:schemeClr val="dk1"/>
                </a:solidFill>
                <a:latin typeface="Calibri"/>
                <a:ea typeface="Calibri"/>
                <a:cs typeface="Calibri"/>
                <a:sym typeface="Calibri"/>
              </a:rPr>
              <a:t> </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This Training Session aims to create specific guidelines that allow the trainer to plan and prepare with the trainees and the community members with whom he will work, the service problem, determine the specific service that will be provided, develop an SDG-SL action plan, identify the academic and other goals the project will meet, engage in reflection, and develop an assessment plan.</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1400" b="1" i="0" u="none" strike="noStrike" cap="none">
                <a:solidFill>
                  <a:schemeClr val="dk1"/>
                </a:solidFill>
                <a:highlight>
                  <a:srgbClr val="C0C0C0"/>
                </a:highlight>
                <a:latin typeface="Calibri"/>
                <a:ea typeface="Calibri"/>
                <a:cs typeface="Calibri"/>
                <a:sym typeface="Calibri"/>
              </a:rPr>
              <a:t>Objectives:</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At the end of this Training Session the trainees should be able to design an SDG-SL action plan that should have a detailed plan about how services will be provided, along with persons responsible, team members, timeline, resources needed, and indicators of success. An assessment of readiness for service and training activities should be included in the SDG-SL action plan.</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At the end of the training session the trainees should:</a:t>
            </a: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Be able to identify the type of service to be developed addressed to an authentic community need on the area of SDG; </a:t>
            </a: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Be able to identify how service will be developed.</a:t>
            </a: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Be able to mobilize resources in collaboration with different agents in an articulated, transversal, and transdisciplinary manner.</a:t>
            </a:r>
            <a:endParaRPr sz="1400" b="0"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Be able to elaborate the SDG-SL action plan (service) taking into account the different stages of the service-learning methodology: investigation, action, reflection, demonstration/celebration namely:</a:t>
            </a:r>
            <a:endParaRPr sz="1400" b="0" i="0" u="none" strike="noStrike" cap="none">
              <a:solidFill>
                <a:schemeClr val="dk1"/>
              </a:solidFill>
              <a:latin typeface="Calibri"/>
              <a:ea typeface="Calibri"/>
              <a:cs typeface="Calibri"/>
              <a:sym typeface="Calibri"/>
            </a:endParaRPr>
          </a:p>
          <a:p>
            <a:pPr marL="582295" marR="0" lvl="0" indent="-317498"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To set the objectives of both the service and the learning components of the SDG-SL project</a:t>
            </a:r>
            <a:endParaRPr sz="1400" b="0" i="0" u="none" strike="noStrike" cap="none">
              <a:solidFill>
                <a:schemeClr val="dk1"/>
              </a:solidFill>
              <a:latin typeface="Calibri"/>
              <a:ea typeface="Calibri"/>
              <a:cs typeface="Calibri"/>
              <a:sym typeface="Calibri"/>
            </a:endParaRPr>
          </a:p>
          <a:p>
            <a:pPr marL="582295" marR="0" lvl="0" indent="-317498"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To specify the recipients of the community service. </a:t>
            </a:r>
            <a:endParaRPr sz="1400" b="0" i="0" u="none" strike="noStrike" cap="none">
              <a:solidFill>
                <a:schemeClr val="dk1"/>
              </a:solidFill>
              <a:latin typeface="Calibri"/>
              <a:ea typeface="Calibri"/>
              <a:cs typeface="Calibri"/>
              <a:sym typeface="Calibri"/>
            </a:endParaRPr>
          </a:p>
          <a:p>
            <a:pPr marL="582295" marR="0" lvl="0" indent="-317498"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To plan the activities of the community service. </a:t>
            </a:r>
            <a:endParaRPr sz="1400" b="0" i="0" u="none" strike="noStrike" cap="none">
              <a:solidFill>
                <a:schemeClr val="dk1"/>
              </a:solidFill>
              <a:latin typeface="Calibri"/>
              <a:ea typeface="Calibri"/>
              <a:cs typeface="Calibri"/>
              <a:sym typeface="Calibri"/>
            </a:endParaRPr>
          </a:p>
          <a:p>
            <a:pPr marL="582295" marR="0" lvl="0" indent="-317498"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To specify the learning contents and activities. </a:t>
            </a:r>
            <a:endParaRPr sz="1400" b="0" i="0" u="none" strike="noStrike" cap="none">
              <a:solidFill>
                <a:schemeClr val="dk1"/>
              </a:solidFill>
              <a:latin typeface="Calibri"/>
              <a:ea typeface="Calibri"/>
              <a:cs typeface="Calibri"/>
              <a:sym typeface="Calibri"/>
            </a:endParaRPr>
          </a:p>
          <a:p>
            <a:pPr marL="582295" marR="0" lvl="0" indent="-317498"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To develop a tentative schedule and timeline.</a:t>
            </a:r>
            <a:endParaRPr sz="1400" b="0" i="0" u="none" strike="noStrike" cap="none">
              <a:solidFill>
                <a:schemeClr val="dk1"/>
              </a:solidFill>
              <a:latin typeface="Calibri"/>
              <a:ea typeface="Calibri"/>
              <a:cs typeface="Calibri"/>
              <a:sym typeface="Calibri"/>
            </a:endParaRPr>
          </a:p>
          <a:p>
            <a:pPr marL="582295" marR="0" lvl="0" indent="-317498"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To select the locations for project development. </a:t>
            </a:r>
            <a:endParaRPr sz="1400" b="0" i="0" u="none" strike="noStrike" cap="none">
              <a:solidFill>
                <a:schemeClr val="dk1"/>
              </a:solidFill>
              <a:latin typeface="Calibri"/>
              <a:ea typeface="Calibri"/>
              <a:cs typeface="Calibri"/>
              <a:sym typeface="Calibri"/>
            </a:endParaRPr>
          </a:p>
          <a:p>
            <a:pPr marL="582295" marR="0" lvl="0" indent="-317498"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To identify the SDG-SL project leaders and active participants. </a:t>
            </a:r>
            <a:endParaRPr sz="1400" b="0" i="0" u="none" strike="noStrike" cap="none">
              <a:solidFill>
                <a:schemeClr val="dk1"/>
              </a:solidFill>
              <a:latin typeface="Calibri"/>
              <a:ea typeface="Calibri"/>
              <a:cs typeface="Calibri"/>
              <a:sym typeface="Calibri"/>
            </a:endParaRPr>
          </a:p>
          <a:p>
            <a:pPr marL="582295" marR="0" lvl="0" indent="-317498"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To secure resources. </a:t>
            </a:r>
            <a:endParaRPr sz="1400" b="0" i="0" u="none" strike="noStrike" cap="none">
              <a:solidFill>
                <a:schemeClr val="dk1"/>
              </a:solidFill>
              <a:latin typeface="Calibri"/>
              <a:ea typeface="Calibri"/>
              <a:cs typeface="Calibri"/>
              <a:sym typeface="Calibri"/>
            </a:endParaRPr>
          </a:p>
          <a:p>
            <a:pPr marL="582295" marR="0" lvl="0" indent="-317498"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To reflect on and evaluate the design and overall cohesion of the SDG-SL project</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707" name="Google Shape;1707;gd1d424e405_0_16"/>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1708" name="Google Shape;1708;gd1d424e405_0_16"/>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1709" name="Google Shape;1709;gd1d424e405_0_16"/>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1710" name="Google Shape;1710;gd1d424e405_0_16"/>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711" name="Google Shape;1711;gd1d424e405_0_16"/>
          <p:cNvSpPr/>
          <p:nvPr/>
        </p:nvSpPr>
        <p:spPr>
          <a:xfrm rot="10800000" flipH="1">
            <a:off x="1070832" y="2792812"/>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715"/>
        <p:cNvGrpSpPr/>
        <p:nvPr/>
      </p:nvGrpSpPr>
      <p:grpSpPr>
        <a:xfrm>
          <a:off x="0" y="0"/>
          <a:ext cx="0" cy="0"/>
          <a:chOff x="0" y="0"/>
          <a:chExt cx="0" cy="0"/>
        </a:xfrm>
      </p:grpSpPr>
      <p:pic>
        <p:nvPicPr>
          <p:cNvPr id="1716" name="Google Shape;1716;gd1d424e405_0_29"/>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717" name="Google Shape;1717;gd1d424e405_0_29"/>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718" name="Google Shape;1718;gd1d424e405_0_29"/>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10</a:t>
            </a:r>
            <a:endParaRPr sz="1400" b="0" i="0" u="none" strike="noStrike" cap="none">
              <a:solidFill>
                <a:srgbClr val="000000"/>
              </a:solidFill>
              <a:latin typeface="Arial"/>
              <a:ea typeface="Arial"/>
              <a:cs typeface="Arial"/>
              <a:sym typeface="Arial"/>
            </a:endParaRPr>
          </a:p>
        </p:txBody>
      </p:sp>
      <p:sp>
        <p:nvSpPr>
          <p:cNvPr id="1719" name="Google Shape;1719;gd1d424e405_0_29"/>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720" name="Google Shape;1720;gd1d424e405_0_29"/>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721" name="Google Shape;1721;gd1d424e405_0_29"/>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1722" name="Google Shape;1722;gd1d424e405_0_29"/>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1723" name="Google Shape;1723;gd1d424e405_0_29"/>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1724" name="Google Shape;1724;gd1d424e405_0_29"/>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725" name="Google Shape;1725;gd1d424e405_0_29"/>
          <p:cNvSpPr/>
          <p:nvPr/>
        </p:nvSpPr>
        <p:spPr>
          <a:xfrm rot="10800000" flipH="1">
            <a:off x="1040882" y="4462862"/>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726" name="Google Shape;1726;gd1d424e405_0_29"/>
          <p:cNvSpPr txBox="1"/>
          <p:nvPr/>
        </p:nvSpPr>
        <p:spPr>
          <a:xfrm>
            <a:off x="1070609" y="860582"/>
            <a:ext cx="5873400" cy="35091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Participants: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1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Based on the next target groups,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 People with Down Syndrome and Other Intellectual Disabilities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 Experts in Service Learning.</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 Supports: Professionals in the field of Down syndrome and Intellectual Disabilities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 Community members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We propose a training group with the next composition although it can be changed based on the possibilities and design of the trainer:</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1" i="0" u="none" strike="noStrike" cap="none">
                <a:solidFill>
                  <a:schemeClr val="dk1"/>
                </a:solidFill>
                <a:latin typeface="Calibri"/>
                <a:ea typeface="Calibri"/>
                <a:cs typeface="Calibri"/>
                <a:sym typeface="Calibri"/>
              </a:rPr>
              <a:t>Trainees: </a:t>
            </a:r>
            <a:r>
              <a:rPr lang="en-US" sz="1400" b="0" i="0" u="none" strike="noStrike" cap="none">
                <a:solidFill>
                  <a:schemeClr val="dk1"/>
                </a:solidFill>
                <a:latin typeface="Calibri"/>
                <a:ea typeface="Calibri"/>
                <a:cs typeface="Calibri"/>
                <a:sym typeface="Calibri"/>
              </a:rPr>
              <a:t>10 trainees with Down Syndrome and/or intellectual disabilities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1" i="0" u="none" strike="noStrike" cap="none">
                <a:solidFill>
                  <a:schemeClr val="dk1"/>
                </a:solidFill>
                <a:latin typeface="Calibri"/>
                <a:ea typeface="Calibri"/>
                <a:cs typeface="Calibri"/>
                <a:sym typeface="Calibri"/>
              </a:rPr>
              <a:t>Trainers: </a:t>
            </a:r>
            <a:r>
              <a:rPr lang="en-US" sz="1400" b="0" i="0" u="none" strike="noStrike" cap="none">
                <a:solidFill>
                  <a:schemeClr val="dk1"/>
                </a:solidFill>
                <a:latin typeface="Calibri"/>
                <a:ea typeface="Calibri"/>
                <a:cs typeface="Calibri"/>
                <a:sym typeface="Calibri"/>
              </a:rPr>
              <a:t>a team of 2 trainers - one front line staff working with people with intellectual disabilities and down syndrome; one expert in service learning </a:t>
            </a:r>
            <a:endParaRPr sz="1700" b="0" i="0" u="none" strike="noStrike" cap="none">
              <a:solidFill>
                <a:schemeClr val="dk1"/>
              </a:solidFill>
              <a:latin typeface="Calibri"/>
              <a:ea typeface="Calibri"/>
              <a:cs typeface="Calibri"/>
              <a:sym typeface="Calibri"/>
            </a:endParaRPr>
          </a:p>
        </p:txBody>
      </p:sp>
      <p:sp>
        <p:nvSpPr>
          <p:cNvPr id="1727" name="Google Shape;1727;gd1d424e405_0_29"/>
          <p:cNvSpPr/>
          <p:nvPr/>
        </p:nvSpPr>
        <p:spPr>
          <a:xfrm rot="10800000" flipH="1">
            <a:off x="1040882" y="7914833"/>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728" name="Google Shape;1728;gd1d424e405_0_29"/>
          <p:cNvSpPr txBox="1"/>
          <p:nvPr/>
        </p:nvSpPr>
        <p:spPr>
          <a:xfrm>
            <a:off x="1024244" y="4709488"/>
            <a:ext cx="5813700" cy="2923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Competences to acquire by participating in this TA:</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At the end of this training session the trainees must acquire or consolidate the following personal competences:</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Creativity;</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Innovation;</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Planification and organization;</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Cooperation;</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Critical Thinking;</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Decision making</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Self-Advocacy</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Self esteem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Empowerment</a:t>
            </a:r>
            <a:endParaRPr sz="1700" b="0" i="0" u="none" strike="noStrike" cap="none">
              <a:solidFill>
                <a:schemeClr val="dk1"/>
              </a:solidFill>
              <a:latin typeface="Calibri"/>
              <a:ea typeface="Calibri"/>
              <a:cs typeface="Calibri"/>
              <a:sym typeface="Calibri"/>
            </a:endParaRPr>
          </a:p>
        </p:txBody>
      </p:sp>
      <p:sp>
        <p:nvSpPr>
          <p:cNvPr id="1729" name="Google Shape;1729;gd1d424e405_0_29"/>
          <p:cNvSpPr txBox="1"/>
          <p:nvPr/>
        </p:nvSpPr>
        <p:spPr>
          <a:xfrm>
            <a:off x="949050" y="8165850"/>
            <a:ext cx="5994900" cy="12000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Learning content: </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TOPIC 3.</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3.3 How to define an SL project and action plans based on the Sustainable Development Goals. Planning and assessment tools. </a:t>
            </a:r>
            <a:endParaRPr sz="1700" b="1" i="0" u="none" strike="noStrike" cap="none">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pic>
        <p:nvPicPr>
          <p:cNvPr id="1734" name="Google Shape;1734;gd1d424e405_0_4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735" name="Google Shape;1735;gd1d424e405_0_4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736" name="Google Shape;1736;gd1d424e405_0_4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11</a:t>
            </a:r>
            <a:endParaRPr sz="1400" b="0" i="0" u="none" strike="noStrike" cap="none">
              <a:solidFill>
                <a:srgbClr val="000000"/>
              </a:solidFill>
              <a:latin typeface="Arial"/>
              <a:ea typeface="Arial"/>
              <a:cs typeface="Arial"/>
              <a:sym typeface="Arial"/>
            </a:endParaRPr>
          </a:p>
        </p:txBody>
      </p:sp>
      <p:sp>
        <p:nvSpPr>
          <p:cNvPr id="1737" name="Google Shape;1737;gd1d424e405_0_4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738" name="Google Shape;1738;gd1d424e405_0_48"/>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739" name="Google Shape;1739;gd1d424e405_0_48"/>
          <p:cNvSpPr txBox="1"/>
          <p:nvPr/>
        </p:nvSpPr>
        <p:spPr>
          <a:xfrm>
            <a:off x="949050" y="860580"/>
            <a:ext cx="5873400" cy="806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In this SLTA 5, Defining the Service - Elaboration an SDG-SL Action Plan, we propose to see it as a process composed with the next 5 general stages:</a:t>
            </a:r>
            <a:endParaRPr sz="1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1. Preparation</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It intends to prepare trainees for a successful service-learning experience. Trainer must be sure to always be watchful for opportunities to let trainee’s lead. Nurture youth voice throughout the experience, offering significant opportunities for trainees to make decisions about their service from start to finish. The role as a trainer, and that of other community partners, is to guide effective decisions and offer resources and support to inform those decisions along the way.</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2. Development </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Once trainees have fully explored the issue they want to address, they’ll begin to shape their service. This strategic planning process guides trainees in planning and implementing a service-learning project within the instructional setting. The plan asks trainees to also consider the skills that they will learn and apply throughout the project, encouraging their active participation in improving and evaluating their skills. Transparency in the learning process will help increase trainees’ ownership in their learning, deepen understanding of the skills they are developing, and increase transfer of learning as trainees use these skills in new situations. The SDG-SL action plan will be a work in progress throughout the project, with additions and revisions to be made as trainees reflect upon and adapt their work to the realities of project implementation.</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3. Integrate Instruction </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As preparation and planning proceed, design the instruction that supports the SDG-SL</a:t>
            </a:r>
            <a:r>
              <a:rPr lang="en-US" sz="1400" b="1"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project and moves trainees toward mastery of the identified standards. The instructional strategies that will support skill development are woven into trainees’ exploration of the topic. As trainees develop skills, they will identify, plan, and implement their SDG - service-learning project. The project may continue beyond the current unit of study, incorporating new skills acquired in subsequent units. The role of the trainer is to implement instruction that strengthens and facilitates trainees' work while allowing them to construct meaning and build their own skills. Always be on the lookout for opportunities to step back and let trainees take leadership roles.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p:txBody>
      </p:sp>
      <p:sp>
        <p:nvSpPr>
          <p:cNvPr id="1740" name="Google Shape;1740;gd1d424e405_0_48"/>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1741" name="Google Shape;1741;gd1d424e405_0_48"/>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1742" name="Google Shape;1742;gd1d424e405_0_48"/>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1743" name="Google Shape;1743;gd1d424e405_0_48"/>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pic>
        <p:nvPicPr>
          <p:cNvPr id="1748" name="Google Shape;1748;g111868a8067_0_1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749" name="Google Shape;1749;g111868a8067_0_1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750" name="Google Shape;1750;g111868a8067_0_1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11</a:t>
            </a:r>
            <a:endParaRPr sz="1400" b="0" i="0" u="none" strike="noStrike" cap="none">
              <a:solidFill>
                <a:srgbClr val="000000"/>
              </a:solidFill>
              <a:latin typeface="Arial"/>
              <a:ea typeface="Arial"/>
              <a:cs typeface="Arial"/>
              <a:sym typeface="Arial"/>
            </a:endParaRPr>
          </a:p>
        </p:txBody>
      </p:sp>
      <p:sp>
        <p:nvSpPr>
          <p:cNvPr id="1751" name="Google Shape;1751;g111868a8067_0_1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752" name="Google Shape;1752;g111868a8067_0_18"/>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753" name="Google Shape;1753;g111868a8067_0_18"/>
          <p:cNvSpPr txBox="1"/>
          <p:nvPr/>
        </p:nvSpPr>
        <p:spPr>
          <a:xfrm>
            <a:off x="950835" y="769166"/>
            <a:ext cx="5873400" cy="2893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4. Weaving in Reflection </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All phases of service-learning should have a reflection component. Trainees can weave reflection in as part of the investigation activities or can reflect on progress at the end of the phase. “What would the trainees improve to make the planning phase better?”</a:t>
            </a:r>
            <a:endParaRPr sz="14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5. Progress Monitoring</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How will the trainee know he was successful in the Planning phase? What assessment tools will he use? He might consider using assessments such as a rubric to assess collaboration and group problem-solving skills, a peer or self-assessment of their group’s action planning process, a checklist of steps completed, or asking trainees to write an essay about their plans for conducting a SDG service project.</a:t>
            </a:r>
            <a:endParaRPr sz="1400" b="0" i="0" u="none" strike="noStrike" cap="none">
              <a:solidFill>
                <a:schemeClr val="dk1"/>
              </a:solidFill>
              <a:latin typeface="Calibri"/>
              <a:ea typeface="Calibri"/>
              <a:cs typeface="Calibri"/>
              <a:sym typeface="Calibri"/>
            </a:endParaRPr>
          </a:p>
        </p:txBody>
      </p:sp>
      <p:sp>
        <p:nvSpPr>
          <p:cNvPr id="1754" name="Google Shape;1754;g111868a8067_0_18"/>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1755" name="Google Shape;1755;g111868a8067_0_18"/>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1756" name="Google Shape;1756;g111868a8067_0_18"/>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1757" name="Google Shape;1757;g111868a8067_0_18"/>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758" name="Google Shape;1758;g111868a8067_0_18"/>
          <p:cNvSpPr/>
          <p:nvPr/>
        </p:nvSpPr>
        <p:spPr>
          <a:xfrm rot="10800000" flipH="1">
            <a:off x="1010821" y="6252052"/>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759" name="Google Shape;1759;g111868a8067_0_18"/>
          <p:cNvSpPr/>
          <p:nvPr/>
        </p:nvSpPr>
        <p:spPr>
          <a:xfrm rot="10800000" flipH="1">
            <a:off x="1024573" y="3768044"/>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760" name="Google Shape;1760;g111868a8067_0_18"/>
          <p:cNvSpPr txBox="1"/>
          <p:nvPr/>
        </p:nvSpPr>
        <p:spPr>
          <a:xfrm>
            <a:off x="951000" y="3962400"/>
            <a:ext cx="5873400" cy="21543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Total Duration of the TA5</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Total number of hours: 7h</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Total number of sessions and number of hours F2F: 2 sessions</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1F2: 4 Hours</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1F2: 3 Hours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Total number of sessions and number Online Synchronous: Those training sessions can be </a:t>
            </a:r>
            <a:r>
              <a:rPr lang="en-US" sz="1400" b="0" i="0" u="none" strike="noStrike" cap="none">
                <a:solidFill>
                  <a:srgbClr val="222222"/>
                </a:solidFill>
                <a:latin typeface="Calibri"/>
                <a:ea typeface="Calibri"/>
                <a:cs typeface="Calibri"/>
                <a:sym typeface="Calibri"/>
              </a:rPr>
              <a:t>(classroom and/or online synchronous).</a:t>
            </a:r>
            <a:endParaRPr sz="1400" b="0" i="0" u="none" strike="noStrike" cap="none">
              <a:solidFill>
                <a:schemeClr val="dk1"/>
              </a:solidFill>
              <a:latin typeface="Calibri"/>
              <a:ea typeface="Calibri"/>
              <a:cs typeface="Calibri"/>
              <a:sym typeface="Calibri"/>
            </a:endParaRPr>
          </a:p>
        </p:txBody>
      </p:sp>
      <p:sp>
        <p:nvSpPr>
          <p:cNvPr id="1761" name="Google Shape;1761;g111868a8067_0_18"/>
          <p:cNvSpPr txBox="1"/>
          <p:nvPr/>
        </p:nvSpPr>
        <p:spPr>
          <a:xfrm>
            <a:off x="950835" y="6440692"/>
            <a:ext cx="5873400" cy="2923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Training Methodologies:</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Among the other possible training methodologies, we have developed Design Thinking Methodology.</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Face to face sessions</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Ice breaker;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Brainstorming;</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Design thinking</a:t>
            </a:r>
            <a:r>
              <a:rPr lang="en-US" sz="1400" b="1" i="0" u="none" strike="noStrike" cap="none">
                <a:solidFill>
                  <a:schemeClr val="dk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Cooperative Learning;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Problem-based Learning;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Thinking-based Learning;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Competency-based Learning;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Role-play, etc.</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pic>
        <p:nvPicPr>
          <p:cNvPr id="1766" name="Google Shape;1766;g111868a8067_0_1"/>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767" name="Google Shape;1767;g111868a8067_0_1"/>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768" name="Google Shape;1768;g111868a8067_0_1"/>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11</a:t>
            </a:r>
            <a:endParaRPr sz="1400" b="0" i="0" u="none" strike="noStrike" cap="none">
              <a:solidFill>
                <a:srgbClr val="000000"/>
              </a:solidFill>
              <a:latin typeface="Arial"/>
              <a:ea typeface="Arial"/>
              <a:cs typeface="Arial"/>
              <a:sym typeface="Arial"/>
            </a:endParaRPr>
          </a:p>
        </p:txBody>
      </p:sp>
      <p:sp>
        <p:nvSpPr>
          <p:cNvPr id="1769" name="Google Shape;1769;g111868a8067_0_1"/>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770" name="Google Shape;1770;g111868a8067_0_1"/>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771" name="Google Shape;1771;g111868a8067_0_1"/>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1772" name="Google Shape;1772;g111868a8067_0_1"/>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1773" name="Google Shape;1773;g111868a8067_0_1"/>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1774" name="Google Shape;1774;g111868a8067_0_1"/>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775" name="Google Shape;1775;g111868a8067_0_1"/>
          <p:cNvSpPr/>
          <p:nvPr/>
        </p:nvSpPr>
        <p:spPr>
          <a:xfrm rot="10800000" flipH="1">
            <a:off x="1075423" y="3895594"/>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776" name="Google Shape;1776;g111868a8067_0_1"/>
          <p:cNvSpPr txBox="1"/>
          <p:nvPr/>
        </p:nvSpPr>
        <p:spPr>
          <a:xfrm>
            <a:off x="1075424" y="860577"/>
            <a:ext cx="5873400" cy="292380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Work kit:</a:t>
            </a: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Computer,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video projector,</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Internet connection,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PowerPoint presentations,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Videos,</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flipchart,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markers,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blank sheets, </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Planning tool</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Online platform.</a:t>
            </a:r>
            <a:endParaRPr sz="1400" b="0" i="0" u="none" strike="noStrike" cap="none">
              <a:solidFill>
                <a:schemeClr val="dk1"/>
              </a:solidFill>
              <a:latin typeface="Calibri"/>
              <a:ea typeface="Calibri"/>
              <a:cs typeface="Calibri"/>
              <a:sym typeface="Calibri"/>
            </a:endParaRPr>
          </a:p>
          <a:p>
            <a:pPr marL="457200" marR="0" lvl="0" indent="-317500" algn="just" rtl="0">
              <a:lnSpc>
                <a:spcPct val="100000"/>
              </a:lnSpc>
              <a:spcBef>
                <a:spcPts val="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Other’s materials considered essentials</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1781" name="Google Shape;1781;g10df563ef75_0_0"/>
          <p:cNvSpPr/>
          <p:nvPr/>
        </p:nvSpPr>
        <p:spPr>
          <a:xfrm>
            <a:off x="-69502" y="2218"/>
            <a:ext cx="7382320" cy="313182"/>
          </a:xfrm>
          <a:custGeom>
            <a:avLst/>
            <a:gdLst/>
            <a:ahLst/>
            <a:cxnLst/>
            <a:rect l="l" t="t" r="r" b="b"/>
            <a:pathLst>
              <a:path w="3756906" h="152400" extrusionOk="0">
                <a:moveTo>
                  <a:pt x="0" y="0"/>
                </a:moveTo>
                <a:lnTo>
                  <a:pt x="3756906" y="0"/>
                </a:lnTo>
                <a:lnTo>
                  <a:pt x="3756906" y="152400"/>
                </a:lnTo>
                <a:lnTo>
                  <a:pt x="0" y="152400"/>
                </a:lnTo>
                <a:close/>
              </a:path>
            </a:pathLst>
          </a:custGeom>
          <a:solidFill>
            <a:srgbClr val="1B48AB"/>
          </a:solidFill>
          <a:ln>
            <a:noFill/>
          </a:ln>
        </p:spPr>
      </p:sp>
      <p:pic>
        <p:nvPicPr>
          <p:cNvPr id="1782" name="Google Shape;1782;g10df563ef75_0_0"/>
          <p:cNvPicPr preferRelativeResize="0"/>
          <p:nvPr/>
        </p:nvPicPr>
        <p:blipFill rotWithShape="1">
          <a:blip r:embed="rId3">
            <a:alphaModFix/>
          </a:blip>
          <a:srcRect/>
          <a:stretch/>
        </p:blipFill>
        <p:spPr>
          <a:xfrm>
            <a:off x="13980" y="9582983"/>
            <a:ext cx="7280990" cy="451421"/>
          </a:xfrm>
          <a:prstGeom prst="rect">
            <a:avLst/>
          </a:prstGeom>
          <a:noFill/>
          <a:ln>
            <a:noFill/>
          </a:ln>
        </p:spPr>
      </p:pic>
      <p:graphicFrame>
        <p:nvGraphicFramePr>
          <p:cNvPr id="1783" name="Google Shape;1783;g10df563ef75_0_0"/>
          <p:cNvGraphicFramePr/>
          <p:nvPr/>
        </p:nvGraphicFramePr>
        <p:xfrm>
          <a:off x="303805" y="1148405"/>
          <a:ext cx="6707575" cy="4354569"/>
        </p:xfrm>
        <a:graphic>
          <a:graphicData uri="http://schemas.openxmlformats.org/drawingml/2006/table">
            <a:tbl>
              <a:tblPr firstRow="1" firstCol="1" bandRow="1">
                <a:noFill/>
                <a:tableStyleId>{CFE9B19D-4B07-4ACC-8942-F27F118BCE7E}</a:tableStyleId>
              </a:tblPr>
              <a:tblGrid>
                <a:gridCol w="947800">
                  <a:extLst>
                    <a:ext uri="{9D8B030D-6E8A-4147-A177-3AD203B41FA5}">
                      <a16:colId xmlns:a16="http://schemas.microsoft.com/office/drawing/2014/main" val="20000"/>
                    </a:ext>
                  </a:extLst>
                </a:gridCol>
                <a:gridCol w="1724400">
                  <a:extLst>
                    <a:ext uri="{9D8B030D-6E8A-4147-A177-3AD203B41FA5}">
                      <a16:colId xmlns:a16="http://schemas.microsoft.com/office/drawing/2014/main" val="20001"/>
                    </a:ext>
                  </a:extLst>
                </a:gridCol>
                <a:gridCol w="3499550">
                  <a:extLst>
                    <a:ext uri="{9D8B030D-6E8A-4147-A177-3AD203B41FA5}">
                      <a16:colId xmlns:a16="http://schemas.microsoft.com/office/drawing/2014/main" val="20002"/>
                    </a:ext>
                  </a:extLst>
                </a:gridCol>
                <a:gridCol w="535825">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1389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60 minutes </a:t>
                      </a:r>
                      <a:endParaRPr sz="1100" u="none" strike="noStrike" cap="none"/>
                    </a:p>
                  </a:txBody>
                  <a:tcPr marL="64500" marR="64500" marT="0" marB="0"/>
                </a:tc>
                <a:tc>
                  <a:txBody>
                    <a:bodyPr/>
                    <a:lstStyle/>
                    <a:p>
                      <a:pPr marL="0" marR="0" lvl="0" indent="0" algn="just" rtl="0">
                        <a:lnSpc>
                          <a:spcPct val="107916"/>
                        </a:lnSpc>
                        <a:spcBef>
                          <a:spcPts val="0"/>
                        </a:spcBef>
                        <a:spcAft>
                          <a:spcPts val="0"/>
                        </a:spcAft>
                        <a:buClr>
                          <a:srgbClr val="000000"/>
                        </a:buClr>
                        <a:buSzPts val="1100"/>
                        <a:buFont typeface="Arial"/>
                        <a:buNone/>
                      </a:pPr>
                      <a:r>
                        <a:rPr lang="en-US" sz="1100" u="none" strike="noStrike" cap="none"/>
                        <a:t>Oppenning</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For Trainers: Workbook / Thematic Youtube </a:t>
                      </a:r>
                      <a:r>
                        <a:rPr lang="en-US" sz="11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Videos</a:t>
                      </a:r>
                      <a:r>
                        <a:rPr lang="en-US" sz="1100" u="none" strike="noStrike" cap="none"/>
                        <a:t> / List of community needs</a:t>
                      </a:r>
                      <a:endParaRPr sz="1100" u="none" strike="noStrike" cap="none"/>
                    </a:p>
                    <a:p>
                      <a:pPr marL="0" marR="0" lvl="0" indent="0" algn="l" rtl="0">
                        <a:lnSpc>
                          <a:spcPct val="107916"/>
                        </a:lnSpc>
                        <a:spcBef>
                          <a:spcPts val="800"/>
                        </a:spcBef>
                        <a:spcAft>
                          <a:spcPts val="0"/>
                        </a:spcAft>
                        <a:buClr>
                          <a:srgbClr val="000000"/>
                        </a:buClr>
                        <a:buSzPts val="1100"/>
                        <a:buFont typeface="Arial"/>
                        <a:buNone/>
                      </a:pPr>
                      <a:r>
                        <a:rPr lang="en-US" sz="1100" u="none" strike="noStrike" cap="none"/>
                        <a:t>For Trainees: Planning Templates / Thematic Youtube Videos / List of possible community partners / List of resources trainees will need to develop the action plan</a:t>
                      </a:r>
                      <a:endParaRPr sz="1100" u="none" strike="noStrike" cap="none"/>
                    </a:p>
                    <a:p>
                      <a:pPr marL="0" marR="0" lvl="0" indent="0" algn="l" rtl="0">
                        <a:lnSpc>
                          <a:spcPct val="107916"/>
                        </a:lnSpc>
                        <a:spcBef>
                          <a:spcPts val="800"/>
                        </a:spcBef>
                        <a:spcAft>
                          <a:spcPts val="0"/>
                        </a:spcAft>
                        <a:buClr>
                          <a:srgbClr val="000000"/>
                        </a:buClr>
                        <a:buSzPts val="1100"/>
                        <a:buFont typeface="Arial"/>
                        <a:buNone/>
                      </a:pP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F2F</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Online </a:t>
                      </a:r>
                      <a:endParaRPr sz="1100" u="none" strike="noStrike" cap="none"/>
                    </a:p>
                  </a:txBody>
                  <a:tcPr marL="64500" marR="64500" marT="0" marB="0"/>
                </a:tc>
                <a:extLst>
                  <a:ext uri="{0D108BD9-81ED-4DB2-BD59-A6C34878D82A}">
                    <a16:rowId xmlns:a16="http://schemas.microsoft.com/office/drawing/2014/main" val="10001"/>
                  </a:ext>
                </a:extLst>
              </a:tr>
              <a:tr h="1000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60 minutes </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chemeClr val="dk1"/>
                        </a:buClr>
                        <a:buSzPts val="1100"/>
                        <a:buFont typeface="Arial"/>
                        <a:buNone/>
                      </a:pPr>
                      <a:r>
                        <a:rPr lang="en-US" sz="1100" u="none" strike="noStrike" cap="none"/>
                        <a:t>Identify and select (agreed by all if possible) a potential problem area to work with on the next steps of the planification</a:t>
                      </a:r>
                      <a:endParaRPr sz="8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For Trainers: Workbook / Thematic Youtube </a:t>
                      </a:r>
                      <a:r>
                        <a:rPr lang="en-US" sz="11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Videos</a:t>
                      </a:r>
                      <a:r>
                        <a:rPr lang="en-US" sz="1100" u="none" strike="noStrike" cap="none"/>
                        <a:t> /List of community needs</a:t>
                      </a:r>
                      <a:endParaRPr sz="1100" u="none" strike="noStrike" cap="none"/>
                    </a:p>
                    <a:p>
                      <a:pPr marL="0" marR="0" lvl="0" indent="0" algn="l" rtl="0">
                        <a:lnSpc>
                          <a:spcPct val="107916"/>
                        </a:lnSpc>
                        <a:spcBef>
                          <a:spcPts val="800"/>
                        </a:spcBef>
                        <a:spcAft>
                          <a:spcPts val="0"/>
                        </a:spcAft>
                        <a:buClr>
                          <a:srgbClr val="000000"/>
                        </a:buClr>
                        <a:buSzPts val="1100"/>
                        <a:buFont typeface="Arial"/>
                        <a:buNone/>
                      </a:pPr>
                      <a:r>
                        <a:rPr lang="en-US" sz="1100" u="none" strike="noStrike" cap="none"/>
                        <a:t>For Trainees: Planning Templates / Thematic Youtube Videos / List of possible community partners /List of resources trainees will need to develop the action plan</a:t>
                      </a:r>
                      <a:endParaRPr sz="1100" u="none" strike="noStrike" cap="none"/>
                    </a:p>
                    <a:p>
                      <a:pPr marL="0" marR="0" lvl="0" indent="0" algn="l" rtl="0">
                        <a:lnSpc>
                          <a:spcPct val="107916"/>
                        </a:lnSpc>
                        <a:spcBef>
                          <a:spcPts val="800"/>
                        </a:spcBef>
                        <a:spcAft>
                          <a:spcPts val="0"/>
                        </a:spcAft>
                        <a:buClr>
                          <a:srgbClr val="000000"/>
                        </a:buClr>
                        <a:buSzPts val="1100"/>
                        <a:buFont typeface="Arial"/>
                        <a:buNone/>
                      </a:pPr>
                      <a:endParaRPr sz="1100" u="none" strike="noStrike" cap="none"/>
                    </a:p>
                  </a:txBody>
                  <a:tcPr marL="64500" marR="64500" marT="0" marB="0"/>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F2F</a:t>
                      </a:r>
                      <a:endParaRPr sz="1100" u="none" strike="noStrike" cap="none"/>
                    </a:p>
                    <a:p>
                      <a:pPr marL="0" marR="0" lvl="0" indent="0" algn="l" rtl="0">
                        <a:lnSpc>
                          <a:spcPct val="100000"/>
                        </a:lnSpc>
                        <a:spcBef>
                          <a:spcPts val="0"/>
                        </a:spcBef>
                        <a:spcAft>
                          <a:spcPts val="0"/>
                        </a:spcAft>
                        <a:buClr>
                          <a:schemeClr val="dk1"/>
                        </a:buClr>
                        <a:buSzPts val="1100"/>
                        <a:buFont typeface="Arial"/>
                        <a:buNone/>
                      </a:pPr>
                      <a:r>
                        <a:rPr lang="en-US" sz="1100" u="none" strike="noStrike" cap="none"/>
                        <a:t>Online</a:t>
                      </a:r>
                      <a:endParaRPr sz="1400" u="none" strike="noStrike" cap="none"/>
                    </a:p>
                  </a:txBody>
                  <a:tcPr marL="64500" marR="64500" marT="0" marB="0"/>
                </a:tc>
                <a:extLst>
                  <a:ext uri="{0D108BD9-81ED-4DB2-BD59-A6C34878D82A}">
                    <a16:rowId xmlns:a16="http://schemas.microsoft.com/office/drawing/2014/main" val="10002"/>
                  </a:ext>
                </a:extLst>
              </a:tr>
              <a:tr h="2008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60 minutes</a:t>
                      </a:r>
                      <a:endParaRPr sz="1100" u="none" strike="noStrike" cap="none"/>
                    </a:p>
                  </a:txBody>
                  <a:tcPr marL="64500" marR="64500" marT="0" marB="0"/>
                </a:tc>
                <a:tc>
                  <a:txBody>
                    <a:bodyPr/>
                    <a:lstStyle/>
                    <a:p>
                      <a:pPr marL="0" marR="0" lvl="0" indent="0" algn="l" rtl="0">
                        <a:lnSpc>
                          <a:spcPct val="107916"/>
                        </a:lnSpc>
                        <a:spcBef>
                          <a:spcPts val="0"/>
                        </a:spcBef>
                        <a:spcAft>
                          <a:spcPts val="0"/>
                        </a:spcAft>
                        <a:buClr>
                          <a:schemeClr val="dk1"/>
                        </a:buClr>
                        <a:buSzPts val="1100"/>
                        <a:buFont typeface="Arial"/>
                        <a:buNone/>
                      </a:pPr>
                      <a:r>
                        <a:rPr lang="en-US" sz="1100" u="none" strike="noStrike" cap="none"/>
                        <a:t>Ensure that potential community partners are part of the vision, planning, and preparation phases</a:t>
                      </a:r>
                      <a:endParaRPr sz="14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For Trainers: Workbook / Thematic Youtube Videos / List of community needs</a:t>
                      </a:r>
                      <a:endParaRPr sz="1100" u="none" strike="noStrike" cap="none"/>
                    </a:p>
                    <a:p>
                      <a:pPr marL="0" marR="0" lvl="0" indent="0" algn="l" rtl="0">
                        <a:lnSpc>
                          <a:spcPct val="107916"/>
                        </a:lnSpc>
                        <a:spcBef>
                          <a:spcPts val="800"/>
                        </a:spcBef>
                        <a:spcAft>
                          <a:spcPts val="0"/>
                        </a:spcAft>
                        <a:buClr>
                          <a:srgbClr val="000000"/>
                        </a:buClr>
                        <a:buSzPts val="1100"/>
                        <a:buFont typeface="Arial"/>
                        <a:buNone/>
                      </a:pPr>
                      <a:r>
                        <a:rPr lang="en-US" sz="1100" u="none" strike="noStrike" cap="none"/>
                        <a:t>For Trainees: Planning Templates / Thematic Youtube Videos / List of possible community partners / List of resources trainees will need to develop the action plan</a:t>
                      </a:r>
                      <a:endParaRPr sz="1100" u="none" strike="noStrike" cap="none"/>
                    </a:p>
                    <a:p>
                      <a:pPr marL="0" marR="0" lvl="0" indent="0" algn="l" rtl="0">
                        <a:lnSpc>
                          <a:spcPct val="107916"/>
                        </a:lnSpc>
                        <a:spcBef>
                          <a:spcPts val="800"/>
                        </a:spcBef>
                        <a:spcAft>
                          <a:spcPts val="0"/>
                        </a:spcAft>
                        <a:buClr>
                          <a:srgbClr val="000000"/>
                        </a:buClr>
                        <a:buSzPts val="1100"/>
                        <a:buFont typeface="Arial"/>
                        <a:buNone/>
                      </a:pPr>
                      <a:endParaRPr sz="1100" u="none" strike="noStrike" cap="none"/>
                    </a:p>
                  </a:txBody>
                  <a:tcPr marL="64500" marR="64500" marT="0" marB="0"/>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F2F</a:t>
                      </a:r>
                      <a:endParaRPr sz="1100" u="none" strike="noStrike" cap="none"/>
                    </a:p>
                    <a:p>
                      <a:pPr marL="0" marR="0" lvl="0" indent="0" algn="l" rtl="0">
                        <a:lnSpc>
                          <a:spcPct val="100000"/>
                        </a:lnSpc>
                        <a:spcBef>
                          <a:spcPts val="0"/>
                        </a:spcBef>
                        <a:spcAft>
                          <a:spcPts val="0"/>
                        </a:spcAft>
                        <a:buClr>
                          <a:schemeClr val="dk1"/>
                        </a:buClr>
                        <a:buSzPts val="1100"/>
                        <a:buFont typeface="Arial"/>
                        <a:buNone/>
                      </a:pPr>
                      <a:r>
                        <a:rPr lang="en-US" sz="1100" u="none" strike="noStrike" cap="none"/>
                        <a:t>Online</a:t>
                      </a:r>
                      <a:endParaRPr sz="1400" u="none" strike="noStrike" cap="none"/>
                    </a:p>
                  </a:txBody>
                  <a:tcPr marL="64500" marR="64500" marT="0" marB="0"/>
                </a:tc>
                <a:extLst>
                  <a:ext uri="{0D108BD9-81ED-4DB2-BD59-A6C34878D82A}">
                    <a16:rowId xmlns:a16="http://schemas.microsoft.com/office/drawing/2014/main" val="10003"/>
                  </a:ext>
                </a:extLst>
              </a:tr>
              <a:tr h="1000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30 minutes</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Closure </a:t>
                      </a:r>
                      <a:endParaRPr sz="14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For Trainers: Workbook</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F2F</a:t>
                      </a:r>
                      <a:endParaRPr sz="1100" u="none" strike="noStrike" cap="none"/>
                    </a:p>
                    <a:p>
                      <a:pPr marL="0" marR="0" lvl="0" indent="0" algn="l" rtl="0">
                        <a:lnSpc>
                          <a:spcPct val="100000"/>
                        </a:lnSpc>
                        <a:spcBef>
                          <a:spcPts val="0"/>
                        </a:spcBef>
                        <a:spcAft>
                          <a:spcPts val="0"/>
                        </a:spcAft>
                        <a:buClr>
                          <a:schemeClr val="dk1"/>
                        </a:buClr>
                        <a:buSzPts val="1100"/>
                        <a:buFont typeface="Arial"/>
                        <a:buNone/>
                      </a:pPr>
                      <a:r>
                        <a:rPr lang="en-US" sz="1100" u="none" strike="noStrike" cap="none"/>
                        <a:t>Online</a:t>
                      </a:r>
                      <a:endParaRPr sz="1400" u="none" strike="noStrike" cap="none"/>
                    </a:p>
                  </a:txBody>
                  <a:tcPr marL="64500" marR="64500" marT="0" marB="0"/>
                </a:tc>
                <a:extLst>
                  <a:ext uri="{0D108BD9-81ED-4DB2-BD59-A6C34878D82A}">
                    <a16:rowId xmlns:a16="http://schemas.microsoft.com/office/drawing/2014/main" val="10004"/>
                  </a:ext>
                </a:extLst>
              </a:tr>
            </a:tbl>
          </a:graphicData>
        </a:graphic>
      </p:graphicFrame>
      <p:sp>
        <p:nvSpPr>
          <p:cNvPr id="1784" name="Google Shape;1784;g10df563ef75_0_0"/>
          <p:cNvSpPr txBox="1"/>
          <p:nvPr/>
        </p:nvSpPr>
        <p:spPr>
          <a:xfrm>
            <a:off x="81527" y="744717"/>
            <a:ext cx="1340100" cy="35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1</a:t>
            </a:r>
            <a:endParaRPr sz="1693" b="0" i="0" u="none" strike="noStrike" cap="none">
              <a:solidFill>
                <a:srgbClr val="000000"/>
              </a:solidFill>
              <a:latin typeface="Calibri"/>
              <a:ea typeface="Calibri"/>
              <a:cs typeface="Calibri"/>
              <a:sym typeface="Calibri"/>
            </a:endParaRPr>
          </a:p>
        </p:txBody>
      </p:sp>
      <p:sp>
        <p:nvSpPr>
          <p:cNvPr id="1785" name="Google Shape;1785;g10df563ef75_0_0"/>
          <p:cNvSpPr txBox="1"/>
          <p:nvPr/>
        </p:nvSpPr>
        <p:spPr>
          <a:xfrm>
            <a:off x="103712" y="343502"/>
            <a:ext cx="2192100" cy="439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57"/>
              <a:buFont typeface="Arial"/>
              <a:buNone/>
            </a:pPr>
            <a:r>
              <a:rPr lang="en-US" sz="2257" b="1" i="0" u="none" strike="noStrike" cap="none">
                <a:solidFill>
                  <a:srgbClr val="000000"/>
                </a:solidFill>
                <a:latin typeface="Calibri"/>
                <a:ea typeface="Calibri"/>
                <a:cs typeface="Calibri"/>
                <a:sym typeface="Calibri"/>
              </a:rPr>
              <a:t>TA5 - PLANNING</a:t>
            </a:r>
            <a:endParaRPr sz="2257" b="1" i="0" u="none" strike="noStrike" cap="none">
              <a:solidFill>
                <a:srgbClr val="000000"/>
              </a:solidFill>
              <a:latin typeface="Calibri"/>
              <a:ea typeface="Calibri"/>
              <a:cs typeface="Calibri"/>
              <a:sym typeface="Calibri"/>
            </a:endParaRPr>
          </a:p>
        </p:txBody>
      </p:sp>
      <p:sp>
        <p:nvSpPr>
          <p:cNvPr id="1786" name="Google Shape;1786;g10df563ef75_0_0"/>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sp>
        <p:nvSpPr>
          <p:cNvPr id="1787" name="Google Shape;1787;g10df563ef75_0_0"/>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12</a:t>
            </a:r>
            <a:endParaRPr sz="1400" b="0" i="0" u="none" strike="noStrike" cap="none">
              <a:solidFill>
                <a:srgbClr val="000000"/>
              </a:solidFill>
              <a:latin typeface="Arial"/>
              <a:ea typeface="Arial"/>
              <a:cs typeface="Arial"/>
              <a:sym typeface="Arial"/>
            </a:endParaRPr>
          </a:p>
        </p:txBody>
      </p:sp>
      <p:graphicFrame>
        <p:nvGraphicFramePr>
          <p:cNvPr id="1788" name="Google Shape;1788;g10df563ef75_0_0"/>
          <p:cNvGraphicFramePr/>
          <p:nvPr/>
        </p:nvGraphicFramePr>
        <p:xfrm>
          <a:off x="254642" y="5916711"/>
          <a:ext cx="6734050" cy="3449375"/>
        </p:xfrm>
        <a:graphic>
          <a:graphicData uri="http://schemas.openxmlformats.org/drawingml/2006/table">
            <a:tbl>
              <a:tblPr firstRow="1" firstCol="1" bandRow="1">
                <a:noFill/>
                <a:tableStyleId>{CFE9B19D-4B07-4ACC-8942-F27F118BCE7E}</a:tableStyleId>
              </a:tblPr>
              <a:tblGrid>
                <a:gridCol w="996950">
                  <a:extLst>
                    <a:ext uri="{9D8B030D-6E8A-4147-A177-3AD203B41FA5}">
                      <a16:colId xmlns:a16="http://schemas.microsoft.com/office/drawing/2014/main" val="20000"/>
                    </a:ext>
                  </a:extLst>
                </a:gridCol>
                <a:gridCol w="1232350">
                  <a:extLst>
                    <a:ext uri="{9D8B030D-6E8A-4147-A177-3AD203B41FA5}">
                      <a16:colId xmlns:a16="http://schemas.microsoft.com/office/drawing/2014/main" val="20001"/>
                    </a:ext>
                  </a:extLst>
                </a:gridCol>
                <a:gridCol w="3991600">
                  <a:extLst>
                    <a:ext uri="{9D8B030D-6E8A-4147-A177-3AD203B41FA5}">
                      <a16:colId xmlns:a16="http://schemas.microsoft.com/office/drawing/2014/main" val="20002"/>
                    </a:ext>
                  </a:extLst>
                </a:gridCol>
                <a:gridCol w="513150">
                  <a:extLst>
                    <a:ext uri="{9D8B030D-6E8A-4147-A177-3AD203B41FA5}">
                      <a16:colId xmlns:a16="http://schemas.microsoft.com/office/drawing/2014/main" val="20003"/>
                    </a:ext>
                  </a:extLst>
                </a:gridCol>
              </a:tblGrid>
              <a:tr h="175950">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Time</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What</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Materials </a:t>
                      </a:r>
                      <a:endParaRPr sz="1100" u="none" strike="noStrike" cap="none">
                        <a:latin typeface="Calibri"/>
                        <a:ea typeface="Calibri"/>
                        <a:cs typeface="Calibri"/>
                        <a:sym typeface="Calibri"/>
                      </a:endParaRPr>
                    </a:p>
                  </a:txBody>
                  <a:tcPr marL="64500" marR="64500" marT="0" marB="0"/>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t>How</a:t>
                      </a:r>
                      <a:endParaRPr sz="1100" u="none" strike="noStrike" cap="none">
                        <a:latin typeface="Calibri"/>
                        <a:ea typeface="Calibri"/>
                        <a:cs typeface="Calibri"/>
                        <a:sym typeface="Calibri"/>
                      </a:endParaRPr>
                    </a:p>
                  </a:txBody>
                  <a:tcPr marL="64500" marR="64500" marT="0" marB="0"/>
                </a:tc>
                <a:extLst>
                  <a:ext uri="{0D108BD9-81ED-4DB2-BD59-A6C34878D82A}">
                    <a16:rowId xmlns:a16="http://schemas.microsoft.com/office/drawing/2014/main" val="10000"/>
                  </a:ext>
                </a:extLst>
              </a:tr>
              <a:tr h="114025">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15 minutes</a:t>
                      </a:r>
                      <a:endParaRPr sz="1100" u="none" strike="noStrike" cap="none"/>
                    </a:p>
                  </a:txBody>
                  <a:tcPr marL="64500" marR="64500" marT="0" marB="0"/>
                </a:tc>
                <a:tc>
                  <a:txBody>
                    <a:bodyPr/>
                    <a:lstStyle/>
                    <a:p>
                      <a:pPr marL="0" marR="0" lvl="0" indent="0" algn="just" rtl="0">
                        <a:lnSpc>
                          <a:spcPct val="107916"/>
                        </a:lnSpc>
                        <a:spcBef>
                          <a:spcPts val="0"/>
                        </a:spcBef>
                        <a:spcAft>
                          <a:spcPts val="0"/>
                        </a:spcAft>
                        <a:buClr>
                          <a:srgbClr val="000000"/>
                        </a:buClr>
                        <a:buSzPts val="1100"/>
                        <a:buFont typeface="Arial"/>
                        <a:buNone/>
                      </a:pPr>
                      <a:r>
                        <a:rPr lang="en-US" sz="1100" u="none" strike="noStrike" cap="none"/>
                        <a:t>Oppenning</a:t>
                      </a:r>
                      <a:endParaRPr sz="14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For Trainers: Workbook / Thematic Youtube Videos </a:t>
                      </a:r>
                      <a:endParaRPr sz="1100" u="none" strike="noStrike" cap="none"/>
                    </a:p>
                    <a:p>
                      <a:pPr marL="0" marR="0" lvl="0" indent="0" algn="l" rtl="0">
                        <a:lnSpc>
                          <a:spcPct val="107916"/>
                        </a:lnSpc>
                        <a:spcBef>
                          <a:spcPts val="800"/>
                        </a:spcBef>
                        <a:spcAft>
                          <a:spcPts val="0"/>
                        </a:spcAft>
                        <a:buClr>
                          <a:srgbClr val="000000"/>
                        </a:buClr>
                        <a:buSzPts val="1100"/>
                        <a:buFont typeface="Arial"/>
                        <a:buNone/>
                      </a:pPr>
                      <a:r>
                        <a:rPr lang="en-US" sz="1100" u="none" strike="noStrike" cap="none"/>
                        <a:t>For Trainees: Planning Templates / Thematic Youtube Videos</a:t>
                      </a:r>
                      <a:endParaRPr sz="1100" u="none" strike="noStrike" cap="none"/>
                    </a:p>
                    <a:p>
                      <a:pPr marL="0" marR="0" lvl="0" indent="0" algn="l" rtl="0">
                        <a:lnSpc>
                          <a:spcPct val="107916"/>
                        </a:lnSpc>
                        <a:spcBef>
                          <a:spcPts val="800"/>
                        </a:spcBef>
                        <a:spcAft>
                          <a:spcPts val="0"/>
                        </a:spcAft>
                        <a:buClr>
                          <a:srgbClr val="000000"/>
                        </a:buClr>
                        <a:buSzPts val="1100"/>
                        <a:buFont typeface="Arial"/>
                        <a:buNone/>
                      </a:pP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F2F</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Online</a:t>
                      </a:r>
                      <a:endParaRPr sz="1400" u="none" strike="noStrike" cap="none"/>
                    </a:p>
                  </a:txBody>
                  <a:tcPr marL="64500" marR="64500" marT="0" marB="0"/>
                </a:tc>
                <a:extLst>
                  <a:ext uri="{0D108BD9-81ED-4DB2-BD59-A6C34878D82A}">
                    <a16:rowId xmlns:a16="http://schemas.microsoft.com/office/drawing/2014/main" val="10001"/>
                  </a:ext>
                </a:extLst>
              </a:tr>
              <a:tr h="1759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75 minutes</a:t>
                      </a:r>
                      <a:endParaRPr sz="1100" u="none" strike="noStrike" cap="none"/>
                    </a:p>
                  </a:txBody>
                  <a:tcPr marL="64500" marR="64500" marT="0" marB="0"/>
                </a:tc>
                <a:tc>
                  <a:txBody>
                    <a:bodyPr/>
                    <a:lstStyle/>
                    <a:p>
                      <a:pPr marL="0" marR="0" lvl="0" indent="0" algn="just" rtl="0">
                        <a:lnSpc>
                          <a:spcPct val="107916"/>
                        </a:lnSpc>
                        <a:spcBef>
                          <a:spcPts val="0"/>
                        </a:spcBef>
                        <a:spcAft>
                          <a:spcPts val="0"/>
                        </a:spcAft>
                        <a:buClr>
                          <a:srgbClr val="000000"/>
                        </a:buClr>
                        <a:buSzPts val="1100"/>
                        <a:buFont typeface="Arial"/>
                        <a:buNone/>
                      </a:pPr>
                      <a:r>
                        <a:rPr lang="en-US" sz="1100" u="none" strike="noStrike" cap="none"/>
                        <a:t>First draft of the SDG-SL action plan sheet</a:t>
                      </a:r>
                      <a:endParaRPr sz="14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For Trainers: Workbook</a:t>
                      </a:r>
                      <a:endParaRPr sz="1100" u="none" strike="noStrike" cap="none"/>
                    </a:p>
                    <a:p>
                      <a:pPr marL="0" marR="0" lvl="0" indent="0" algn="l" rtl="0">
                        <a:lnSpc>
                          <a:spcPct val="107916"/>
                        </a:lnSpc>
                        <a:spcBef>
                          <a:spcPts val="800"/>
                        </a:spcBef>
                        <a:spcAft>
                          <a:spcPts val="0"/>
                        </a:spcAft>
                        <a:buClr>
                          <a:srgbClr val="000000"/>
                        </a:buClr>
                        <a:buSzPts val="1100"/>
                        <a:buFont typeface="Arial"/>
                        <a:buNone/>
                      </a:pPr>
                      <a:r>
                        <a:rPr lang="en-US" sz="1100" u="none" strike="noStrike" cap="none"/>
                        <a:t>For Trainees: Planning Templates / Thematic Youtube Videos / List of possible community partners / List of resources trainees will need to develop the action plan</a:t>
                      </a:r>
                      <a:endParaRPr sz="1100" u="none" strike="noStrike" cap="none"/>
                    </a:p>
                    <a:p>
                      <a:pPr marL="0" marR="0" lvl="0" indent="0" algn="l" rtl="0">
                        <a:lnSpc>
                          <a:spcPct val="107916"/>
                        </a:lnSpc>
                        <a:spcBef>
                          <a:spcPts val="800"/>
                        </a:spcBef>
                        <a:spcAft>
                          <a:spcPts val="0"/>
                        </a:spcAft>
                        <a:buClr>
                          <a:srgbClr val="000000"/>
                        </a:buClr>
                        <a:buSzPts val="1100"/>
                        <a:buFont typeface="Arial"/>
                        <a:buNone/>
                      </a:pP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F2F</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Online</a:t>
                      </a:r>
                      <a:endParaRPr sz="1400" u="none" strike="noStrike" cap="none"/>
                    </a:p>
                  </a:txBody>
                  <a:tcPr marL="64500" marR="64500" marT="0" marB="0"/>
                </a:tc>
                <a:extLst>
                  <a:ext uri="{0D108BD9-81ED-4DB2-BD59-A6C34878D82A}">
                    <a16:rowId xmlns:a16="http://schemas.microsoft.com/office/drawing/2014/main" val="10002"/>
                  </a:ext>
                </a:extLst>
              </a:tr>
              <a:tr h="1000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45 minutes</a:t>
                      </a:r>
                      <a:endParaRPr sz="1100" u="none" strike="noStrike" cap="none"/>
                    </a:p>
                  </a:txBody>
                  <a:tcPr marL="64500" marR="64500" marT="0" marB="0"/>
                </a:tc>
                <a:tc>
                  <a:txBody>
                    <a:bodyPr/>
                    <a:lstStyle/>
                    <a:p>
                      <a:pPr marL="0" marR="0" lvl="0" indent="0" algn="just" rtl="0">
                        <a:lnSpc>
                          <a:spcPct val="107916"/>
                        </a:lnSpc>
                        <a:spcBef>
                          <a:spcPts val="0"/>
                        </a:spcBef>
                        <a:spcAft>
                          <a:spcPts val="0"/>
                        </a:spcAft>
                        <a:buClr>
                          <a:srgbClr val="000000"/>
                        </a:buClr>
                        <a:buSzPts val="1100"/>
                        <a:buFont typeface="Arial"/>
                        <a:buNone/>
                      </a:pPr>
                      <a:r>
                        <a:rPr lang="en-US" sz="1100" u="none" strike="noStrike" cap="none"/>
                        <a:t>Definition and development of the SDG-SL action plan</a:t>
                      </a:r>
                      <a:endParaRPr sz="1400" u="none" strike="noStrike" cap="none"/>
                    </a:p>
                  </a:txBody>
                  <a:tcPr marL="64500" marR="64500" marT="0" marB="0"/>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For Trainers: Reflection Guides and Handbooks / List of Monitoring issues</a:t>
                      </a:r>
                      <a:endParaRPr sz="1100" u="none" strike="noStrike" cap="none"/>
                    </a:p>
                    <a:p>
                      <a:pPr marL="0" marR="0" lvl="0" indent="0" algn="l" rtl="0">
                        <a:lnSpc>
                          <a:spcPct val="107916"/>
                        </a:lnSpc>
                        <a:spcBef>
                          <a:spcPts val="800"/>
                        </a:spcBef>
                        <a:spcAft>
                          <a:spcPts val="0"/>
                        </a:spcAft>
                        <a:buClr>
                          <a:srgbClr val="000000"/>
                        </a:buClr>
                        <a:buSzPts val="1100"/>
                        <a:buFont typeface="Arial"/>
                        <a:buNone/>
                      </a:pPr>
                      <a:r>
                        <a:rPr lang="en-US" sz="1100" u="none" strike="noStrike" cap="none"/>
                        <a:t>For Trainees: List of self-reflexive questions / Lessons Learned Processes Templates / Checklist of steps completed</a:t>
                      </a:r>
                      <a:endParaRPr sz="1100" u="none" strike="noStrike" cap="none"/>
                    </a:p>
                    <a:p>
                      <a:pPr marL="0" marR="0" lvl="0" indent="0" algn="l" rtl="0">
                        <a:lnSpc>
                          <a:spcPct val="107916"/>
                        </a:lnSpc>
                        <a:spcBef>
                          <a:spcPts val="800"/>
                        </a:spcBef>
                        <a:spcAft>
                          <a:spcPts val="0"/>
                        </a:spcAft>
                        <a:buClr>
                          <a:srgbClr val="000000"/>
                        </a:buClr>
                        <a:buSzPts val="1100"/>
                        <a:buFont typeface="Arial"/>
                        <a:buNone/>
                      </a:pPr>
                      <a:endParaRPr sz="1100" u="none" strike="noStrike" cap="none"/>
                    </a:p>
                  </a:txBody>
                  <a:tcPr marL="64500" marR="64500" marT="0" marB="0">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100" u="none" strike="noStrike" cap="none"/>
                        <a:t>F2F</a:t>
                      </a:r>
                      <a:endParaRPr sz="1100" u="none" strike="noStrike" cap="none"/>
                    </a:p>
                    <a:p>
                      <a:pPr marL="0" marR="0" lvl="0" indent="0" algn="l" rtl="0">
                        <a:lnSpc>
                          <a:spcPct val="100000"/>
                        </a:lnSpc>
                        <a:spcBef>
                          <a:spcPts val="0"/>
                        </a:spcBef>
                        <a:spcAft>
                          <a:spcPts val="0"/>
                        </a:spcAft>
                        <a:buClr>
                          <a:schemeClr val="dk1"/>
                        </a:buClr>
                        <a:buSzPts val="1100"/>
                        <a:buFont typeface="Arial"/>
                        <a:buNone/>
                      </a:pPr>
                      <a:r>
                        <a:rPr lang="en-US" sz="1100" u="none" strike="noStrike" cap="none"/>
                        <a:t>Online</a:t>
                      </a:r>
                      <a:endParaRPr sz="1400" u="none" strike="noStrike" cap="none"/>
                    </a:p>
                  </a:txBody>
                  <a:tcPr marL="64500" marR="64500" marT="0" marB="0">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24230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15 minutes</a:t>
                      </a:r>
                      <a:endParaRPr sz="1100" u="none" strike="noStrike" cap="none"/>
                    </a:p>
                  </a:txBody>
                  <a:tcPr marL="64500" marR="64500"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Closure </a:t>
                      </a:r>
                      <a:endParaRPr sz="1400" u="none" strike="noStrike" cap="none"/>
                    </a:p>
                  </a:txBody>
                  <a:tcPr marL="64500" marR="64500" marT="0" marB="0">
                    <a:lnR w="12700" cap="flat" cmpd="sng">
                      <a:solidFill>
                        <a:schemeClr val="lt1"/>
                      </a:solidFill>
                      <a:prstDash val="solid"/>
                      <a:round/>
                      <a:headEnd type="none" w="sm" len="sm"/>
                      <a:tailEnd type="none" w="sm" len="sm"/>
                    </a:lnR>
                  </a:tcPr>
                </a:tc>
                <a:tc>
                  <a:txBody>
                    <a:bodyPr/>
                    <a:lstStyle/>
                    <a:p>
                      <a:pPr marL="0" marR="0" lvl="0" indent="0" algn="l" rtl="0">
                        <a:lnSpc>
                          <a:spcPct val="107916"/>
                        </a:lnSpc>
                        <a:spcBef>
                          <a:spcPts val="0"/>
                        </a:spcBef>
                        <a:spcAft>
                          <a:spcPts val="0"/>
                        </a:spcAft>
                        <a:buClr>
                          <a:srgbClr val="000000"/>
                        </a:buClr>
                        <a:buSzPts val="1100"/>
                        <a:buFont typeface="Arial"/>
                        <a:buNone/>
                      </a:pPr>
                      <a:r>
                        <a:rPr lang="en-US" sz="1100" u="none" strike="noStrike" cap="none"/>
                        <a:t>For Trainers: Workbook</a:t>
                      </a:r>
                      <a:endParaRPr sz="1100" u="none" strike="noStrike" cap="none"/>
                    </a:p>
                  </a:txBody>
                  <a:tcPr marL="64500" marR="645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F2F</a:t>
                      </a: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en-US" sz="1100" u="none" strike="noStrike" cap="none"/>
                        <a:t>Online</a:t>
                      </a:r>
                      <a:endParaRPr sz="1400" u="none" strike="noStrike" cap="none"/>
                    </a:p>
                  </a:txBody>
                  <a:tcPr marL="64500" marR="6450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789" name="Google Shape;1789;g10df563ef75_0_0"/>
          <p:cNvSpPr txBox="1"/>
          <p:nvPr/>
        </p:nvSpPr>
        <p:spPr>
          <a:xfrm>
            <a:off x="106652" y="5535793"/>
            <a:ext cx="1340100" cy="35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93"/>
              <a:buFont typeface="Arial"/>
              <a:buNone/>
            </a:pPr>
            <a:r>
              <a:rPr lang="en-US" sz="1693" b="0" i="0" u="none" strike="noStrike" cap="none">
                <a:solidFill>
                  <a:srgbClr val="000000"/>
                </a:solidFill>
                <a:latin typeface="Calibri"/>
                <a:ea typeface="Calibri"/>
                <a:cs typeface="Calibri"/>
                <a:sym typeface="Calibri"/>
              </a:rPr>
              <a:t>SESSION 2</a:t>
            </a:r>
            <a:endParaRPr sz="1693" b="0" i="0" u="none" strike="noStrike" cap="none">
              <a:solidFill>
                <a:srgbClr val="000000"/>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793"/>
        <p:cNvGrpSpPr/>
        <p:nvPr/>
      </p:nvGrpSpPr>
      <p:grpSpPr>
        <a:xfrm>
          <a:off x="0" y="0"/>
          <a:ext cx="0" cy="0"/>
          <a:chOff x="0" y="0"/>
          <a:chExt cx="0" cy="0"/>
        </a:xfrm>
      </p:grpSpPr>
      <p:pic>
        <p:nvPicPr>
          <p:cNvPr id="1794" name="Google Shape;1794;gd1d424e405_0_81"/>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795" name="Google Shape;1795;gd1d424e405_0_81"/>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796" name="Google Shape;1796;gd1d424e405_0_81"/>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13</a:t>
            </a:r>
            <a:endParaRPr sz="1400" b="0" i="0" u="none" strike="noStrike" cap="none">
              <a:solidFill>
                <a:srgbClr val="000000"/>
              </a:solidFill>
              <a:latin typeface="Arial"/>
              <a:ea typeface="Arial"/>
              <a:cs typeface="Arial"/>
              <a:sym typeface="Arial"/>
            </a:endParaRPr>
          </a:p>
        </p:txBody>
      </p:sp>
      <p:sp>
        <p:nvSpPr>
          <p:cNvPr id="1797" name="Google Shape;1797;gd1d424e405_0_81"/>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798" name="Google Shape;1798;gd1d424e405_0_81"/>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799" name="Google Shape;1799;gd1d424e405_0_81"/>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800" name="Google Shape;1800;gd1d424e405_0_81"/>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1801" name="Google Shape;1801;gd1d424e405_0_81"/>
          <p:cNvSpPr txBox="1"/>
          <p:nvPr/>
        </p:nvSpPr>
        <p:spPr>
          <a:xfrm>
            <a:off x="723324" y="954000"/>
            <a:ext cx="5109000" cy="7236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0"/>
              </a:spcBef>
              <a:spcAft>
                <a:spcPts val="0"/>
              </a:spcAft>
              <a:buClr>
                <a:schemeClr val="dk1"/>
              </a:buClr>
              <a:buSzPts val="1400"/>
              <a:buFont typeface="Calibri"/>
              <a:buChar char="●"/>
            </a:pPr>
            <a:r>
              <a:rPr lang="en-US" sz="1400" b="1" i="0" u="none" strike="noStrike" cap="none">
                <a:solidFill>
                  <a:schemeClr val="dk1"/>
                </a:solidFill>
                <a:latin typeface="Calibri"/>
                <a:ea typeface="Calibri"/>
                <a:cs typeface="Calibri"/>
                <a:sym typeface="Calibri"/>
              </a:rPr>
              <a:t>Elaboration SDG-SL action Plan - </a:t>
            </a:r>
            <a:r>
              <a:rPr lang="en-US" sz="1400" b="0" i="0" u="none" strike="noStrike" cap="none">
                <a:solidFill>
                  <a:schemeClr val="dk1"/>
                </a:solidFill>
                <a:latin typeface="Calibri"/>
                <a:ea typeface="Calibri"/>
                <a:cs typeface="Calibri"/>
                <a:sym typeface="Calibri"/>
              </a:rPr>
              <a:t>Preparation</a:t>
            </a:r>
            <a:r>
              <a:rPr lang="en-US" sz="1400" b="1"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Development and integrating instruction of an SDG-SL project.</a:t>
            </a:r>
            <a:endParaRPr sz="2000" b="0" i="0" u="none" strike="noStrike" cap="none">
              <a:solidFill>
                <a:schemeClr val="dk1"/>
              </a:solidFill>
              <a:latin typeface="Calibri"/>
              <a:ea typeface="Calibri"/>
              <a:cs typeface="Calibri"/>
              <a:sym typeface="Calibri"/>
            </a:endParaRPr>
          </a:p>
        </p:txBody>
      </p:sp>
      <p:sp>
        <p:nvSpPr>
          <p:cNvPr id="1802" name="Google Shape;1802;gd1d424e405_0_81"/>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1803" name="Google Shape;1803;gd1d424e405_0_81"/>
          <p:cNvSpPr txBox="1"/>
          <p:nvPr/>
        </p:nvSpPr>
        <p:spPr>
          <a:xfrm>
            <a:off x="723331" y="1934761"/>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SESSION OPENING</a:t>
            </a:r>
            <a:endParaRPr sz="1400" b="0" i="0" u="none" strike="noStrike" cap="none">
              <a:solidFill>
                <a:srgbClr val="0070C0"/>
              </a:solidFill>
              <a:latin typeface="Times New Roman"/>
              <a:ea typeface="Times New Roman"/>
              <a:cs typeface="Times New Roman"/>
              <a:sym typeface="Times New Roman"/>
            </a:endParaRPr>
          </a:p>
        </p:txBody>
      </p:sp>
      <p:sp>
        <p:nvSpPr>
          <p:cNvPr id="1804" name="Google Shape;1804;gd1d424e405_0_81"/>
          <p:cNvSpPr/>
          <p:nvPr/>
        </p:nvSpPr>
        <p:spPr>
          <a:xfrm>
            <a:off x="1037812" y="8769610"/>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05" name="Google Shape;1805;gd1d424e405_0_81"/>
          <p:cNvSpPr/>
          <p:nvPr/>
        </p:nvSpPr>
        <p:spPr>
          <a:xfrm>
            <a:off x="1137710" y="1851453"/>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06" name="Google Shape;1806;gd1d424e405_0_81"/>
          <p:cNvSpPr/>
          <p:nvPr/>
        </p:nvSpPr>
        <p:spPr>
          <a:xfrm>
            <a:off x="5906917" y="1017770"/>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07" name="Google Shape;1807;gd1d424e405_0_81"/>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08" name="Google Shape;1808;gd1d424e405_0_81"/>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 HOURS</a:t>
            </a:r>
            <a:endParaRPr sz="1400" b="0" i="0" u="none" strike="noStrike" cap="none">
              <a:solidFill>
                <a:schemeClr val="dk1"/>
              </a:solidFill>
              <a:latin typeface="Calibri"/>
              <a:ea typeface="Calibri"/>
              <a:cs typeface="Calibri"/>
              <a:sym typeface="Calibri"/>
            </a:endParaRPr>
          </a:p>
        </p:txBody>
      </p:sp>
      <p:sp>
        <p:nvSpPr>
          <p:cNvPr id="1809" name="Google Shape;1809;gd1d424e405_0_81"/>
          <p:cNvSpPr txBox="1"/>
          <p:nvPr/>
        </p:nvSpPr>
        <p:spPr>
          <a:xfrm>
            <a:off x="797925" y="2371350"/>
            <a:ext cx="5000400" cy="6217500"/>
          </a:xfrm>
          <a:prstGeom prst="rect">
            <a:avLst/>
          </a:prstGeom>
          <a:noFill/>
          <a:ln>
            <a:noFill/>
          </a:ln>
        </p:spPr>
        <p:txBody>
          <a:bodyPr spcFirstLastPara="1" wrap="square" lIns="91425" tIns="45700" rIns="91425" bIns="45700" anchor="t" anchorCtr="0">
            <a:spAutoFit/>
          </a:bodyPr>
          <a:lstStyle/>
          <a:p>
            <a:pPr marL="0" marR="0" lvl="0" indent="0" algn="just"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Methodology</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Design Thinking;</a:t>
            </a:r>
            <a:endParaRPr sz="1400" b="0" i="0" u="none" strike="noStrike" cap="none">
              <a:solidFill>
                <a:schemeClr val="dk1"/>
              </a:solidFill>
              <a:latin typeface="Calibri"/>
              <a:ea typeface="Calibri"/>
              <a:cs typeface="Calibri"/>
              <a:sym typeface="Calibri"/>
            </a:endParaRPr>
          </a:p>
          <a:p>
            <a:pPr marL="457200" marR="0" lvl="0" indent="0" algn="just" rtl="0">
              <a:lnSpc>
                <a:spcPct val="107916"/>
              </a:lnSpc>
              <a:spcBef>
                <a:spcPts val="80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Description</a:t>
            </a:r>
            <a:endParaRPr sz="1400" b="0"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Through this activity the trainer should facilitate student decision-making about the specific type of SDG-SL service to be provided and the division of labor needed to implement the project, therefore the main purposes of this activity are:</a:t>
            </a:r>
            <a:endParaRPr sz="1400" b="0" i="0" u="none" strike="noStrike" cap="none">
              <a:solidFill>
                <a:schemeClr val="dk1"/>
              </a:solidFill>
              <a:latin typeface="Calibri"/>
              <a:ea typeface="Calibri"/>
              <a:cs typeface="Calibri"/>
              <a:sym typeface="Calibri"/>
            </a:endParaRPr>
          </a:p>
          <a:p>
            <a:pPr marL="228600" marR="0" lvl="0" indent="-2286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assess the trainee’s readiness for the project.</a:t>
            </a:r>
            <a:endParaRPr sz="1400" b="0" i="0" u="none" strike="noStrike" cap="none">
              <a:solidFill>
                <a:schemeClr val="dk1"/>
              </a:solidFill>
              <a:latin typeface="Calibri"/>
              <a:ea typeface="Calibri"/>
              <a:cs typeface="Calibri"/>
              <a:sym typeface="Calibri"/>
            </a:endParaRPr>
          </a:p>
          <a:p>
            <a:pPr marL="228600" marR="0" lvl="0" indent="-2286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define what the trainees need to know about the community problem (SDG area), the community and organizations with whom they will work, the recipients of service, and themselves.</a:t>
            </a:r>
            <a:endParaRPr sz="1400" b="0" i="0" u="none" strike="noStrike" cap="none">
              <a:solidFill>
                <a:schemeClr val="dk1"/>
              </a:solidFill>
              <a:latin typeface="Calibri"/>
              <a:ea typeface="Calibri"/>
              <a:cs typeface="Calibri"/>
              <a:sym typeface="Calibri"/>
            </a:endParaRPr>
          </a:p>
          <a:p>
            <a:pPr marL="228600" marR="0" lvl="0" indent="-2286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know what skills trainees need to have (e.g., communicating with others, conducting experiments, planning activities);</a:t>
            </a:r>
            <a:endParaRPr sz="1400" b="0" i="0" u="none" strike="noStrike" cap="none">
              <a:solidFill>
                <a:schemeClr val="dk1"/>
              </a:solidFill>
              <a:latin typeface="Calibri"/>
              <a:ea typeface="Calibri"/>
              <a:cs typeface="Calibri"/>
              <a:sym typeface="Calibri"/>
            </a:endParaRPr>
          </a:p>
          <a:p>
            <a:pPr marL="228600" marR="0" lvl="0" indent="-2286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know what attitudes and values trainees should have;</a:t>
            </a:r>
            <a:endParaRPr sz="1400" b="0" i="0" u="none" strike="noStrike" cap="none">
              <a:solidFill>
                <a:schemeClr val="dk1"/>
              </a:solidFill>
              <a:latin typeface="Calibri"/>
              <a:ea typeface="Calibri"/>
              <a:cs typeface="Calibri"/>
              <a:sym typeface="Calibri"/>
            </a:endParaRPr>
          </a:p>
          <a:p>
            <a:pPr marL="228600" marR="0" lvl="0" indent="-2286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what strategies to use to ensure that trainees have the prerequisite knowledge, skills, attitudes, and values.</a:t>
            </a:r>
            <a:endParaRPr sz="1400" b="0"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80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This activity can be done through an Assembly (big group) or in small groups. The trainer will propose some questions (see tips for trainers) to trainees as an introduction to the next steps of SLTA 5. The main conclusions will be taken by the trainer to the blackboard or collected in the templates provided.</a:t>
            </a:r>
            <a:endParaRPr sz="1400" b="1" i="0" u="none" strike="noStrike" cap="none">
              <a:solidFill>
                <a:schemeClr val="dk1"/>
              </a:solidFill>
              <a:latin typeface="Times New Roman"/>
              <a:ea typeface="Times New Roman"/>
              <a:cs typeface="Times New Roman"/>
              <a:sym typeface="Times New Roman"/>
            </a:endParaRPr>
          </a:p>
        </p:txBody>
      </p:sp>
      <p:sp>
        <p:nvSpPr>
          <p:cNvPr id="1810" name="Google Shape;1810;gd1d424e405_0_81"/>
          <p:cNvSpPr/>
          <p:nvPr/>
        </p:nvSpPr>
        <p:spPr>
          <a:xfrm flipH="1">
            <a:off x="5906934" y="2167123"/>
            <a:ext cx="45691" cy="642130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11" name="Google Shape;1811;gd1d424e405_0_81"/>
          <p:cNvSpPr txBox="1"/>
          <p:nvPr/>
        </p:nvSpPr>
        <p:spPr>
          <a:xfrm>
            <a:off x="6061217" y="4784970"/>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60 MINUTES</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pic>
        <p:nvPicPr>
          <p:cNvPr id="1816" name="Google Shape;1816;g111868a8067_0_3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817" name="Google Shape;1817;g111868a8067_0_3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818" name="Google Shape;1818;g111868a8067_0_3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13</a:t>
            </a:r>
            <a:endParaRPr sz="1400" b="0" i="0" u="none" strike="noStrike" cap="none">
              <a:solidFill>
                <a:srgbClr val="000000"/>
              </a:solidFill>
              <a:latin typeface="Arial"/>
              <a:ea typeface="Arial"/>
              <a:cs typeface="Arial"/>
              <a:sym typeface="Arial"/>
            </a:endParaRPr>
          </a:p>
        </p:txBody>
      </p:sp>
      <p:sp>
        <p:nvSpPr>
          <p:cNvPr id="1819" name="Google Shape;1819;g111868a8067_0_3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820" name="Google Shape;1820;g111868a8067_0_38"/>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821" name="Google Shape;1821;g111868a8067_0_38"/>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822" name="Google Shape;1822;g111868a8067_0_38"/>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1823" name="Google Shape;1823;g111868a8067_0_38"/>
          <p:cNvSpPr/>
          <p:nvPr/>
        </p:nvSpPr>
        <p:spPr>
          <a:xfrm>
            <a:off x="805899" y="5929935"/>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24" name="Google Shape;1824;g111868a8067_0_38"/>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25" name="Google Shape;1825;g111868a8067_0_38"/>
          <p:cNvSpPr txBox="1"/>
          <p:nvPr/>
        </p:nvSpPr>
        <p:spPr>
          <a:xfrm>
            <a:off x="868050" y="1368525"/>
            <a:ext cx="5847900" cy="4514400"/>
          </a:xfrm>
          <a:prstGeom prst="rect">
            <a:avLst/>
          </a:prstGeom>
          <a:noFill/>
          <a:ln>
            <a:noFill/>
          </a:ln>
        </p:spPr>
        <p:txBody>
          <a:bodyPr spcFirstLastPara="1" wrap="square" lIns="91425" tIns="45700" rIns="91425" bIns="45700" anchor="t" anchorCtr="0">
            <a:spAutoFit/>
          </a:bodyPr>
          <a:lstStyle/>
          <a:p>
            <a:pPr marL="0" marR="0" lvl="0" indent="0" algn="just" rtl="0">
              <a:lnSpc>
                <a:spcPct val="107916"/>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Ask the following questions to introduce the planning of the service-learning project. </a:t>
            </a:r>
            <a:endParaRPr sz="1400" b="0" i="0" u="none" strike="noStrike" cap="none">
              <a:solidFill>
                <a:schemeClr val="dk1"/>
              </a:solidFill>
              <a:latin typeface="Calibri"/>
              <a:ea typeface="Calibri"/>
              <a:cs typeface="Calibri"/>
              <a:sym typeface="Calibri"/>
            </a:endParaRPr>
          </a:p>
          <a:p>
            <a:pPr marL="685800" marR="0" lvl="0" indent="-317500" algn="just"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What will we accomplish? (Benefits to activists; benefits of the SDG-SL to community) </a:t>
            </a:r>
            <a:endParaRPr sz="1400" b="0" i="0" u="none" strike="noStrike" cap="none">
              <a:solidFill>
                <a:schemeClr val="dk1"/>
              </a:solidFill>
              <a:latin typeface="Calibri"/>
              <a:ea typeface="Calibri"/>
              <a:cs typeface="Calibri"/>
              <a:sym typeface="Calibri"/>
            </a:endParaRPr>
          </a:p>
          <a:p>
            <a:pPr marL="685800" marR="0" lvl="0" indent="-317500" algn="just" rtl="0">
              <a:lnSpc>
                <a:spcPct val="107916"/>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Who will the trainee work with? (Brainstorm possible partnerships, community helpers, or nonprofit organizations for the SDG-SL project.) </a:t>
            </a:r>
            <a:endParaRPr sz="1400" b="0" i="0" u="none" strike="noStrike" cap="none">
              <a:solidFill>
                <a:schemeClr val="dk1"/>
              </a:solidFill>
              <a:latin typeface="Calibri"/>
              <a:ea typeface="Calibri"/>
              <a:cs typeface="Calibri"/>
              <a:sym typeface="Calibri"/>
            </a:endParaRPr>
          </a:p>
          <a:p>
            <a:pPr marL="685800" marR="0" lvl="0" indent="-317500" algn="just"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How can we engage a diverse group of people, talents, and perspectives? </a:t>
            </a:r>
            <a:endParaRPr sz="1400" b="0" i="0" u="none" strike="noStrike" cap="none">
              <a:solidFill>
                <a:schemeClr val="dk1"/>
              </a:solidFill>
              <a:latin typeface="Calibri"/>
              <a:ea typeface="Calibri"/>
              <a:cs typeface="Calibri"/>
              <a:sym typeface="Calibri"/>
            </a:endParaRPr>
          </a:p>
          <a:p>
            <a:pPr marL="685800" marR="0" lvl="0" indent="-317500" algn="just"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What needs to be done to accomplish our goal? </a:t>
            </a:r>
            <a:endParaRPr sz="1400" b="0" i="0" u="none" strike="noStrike" cap="none">
              <a:solidFill>
                <a:schemeClr val="dk1"/>
              </a:solidFill>
              <a:latin typeface="Calibri"/>
              <a:ea typeface="Calibri"/>
              <a:cs typeface="Calibri"/>
              <a:sym typeface="Calibri"/>
            </a:endParaRPr>
          </a:p>
          <a:p>
            <a:pPr marL="685800" marR="0" lvl="0" indent="-317500" algn="just"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Who will do what? (Youth roles, facilitator role, role of partners) </a:t>
            </a:r>
            <a:endParaRPr sz="1400" b="0" i="0" u="none" strike="noStrike" cap="none">
              <a:solidFill>
                <a:schemeClr val="dk1"/>
              </a:solidFill>
              <a:latin typeface="Calibri"/>
              <a:ea typeface="Calibri"/>
              <a:cs typeface="Calibri"/>
              <a:sym typeface="Calibri"/>
            </a:endParaRPr>
          </a:p>
          <a:p>
            <a:pPr marL="685800" marR="0" lvl="0" indent="-317500" algn="just"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What training, skills, or sensitivity are required for us or our partners? </a:t>
            </a:r>
            <a:endParaRPr sz="1400" b="0" i="0" u="none" strike="noStrike" cap="none">
              <a:solidFill>
                <a:schemeClr val="dk1"/>
              </a:solidFill>
              <a:latin typeface="Calibri"/>
              <a:ea typeface="Calibri"/>
              <a:cs typeface="Calibri"/>
              <a:sym typeface="Calibri"/>
            </a:endParaRPr>
          </a:p>
          <a:p>
            <a:pPr marL="685800" marR="0" lvl="0" indent="-317500" algn="just"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What resources do we need to be successful and how will we get them? (Resources, permission, tools, transportation, money) </a:t>
            </a:r>
            <a:endParaRPr sz="1400" b="0" i="0" u="none" strike="noStrike" cap="none">
              <a:solidFill>
                <a:schemeClr val="dk1"/>
              </a:solidFill>
              <a:latin typeface="Calibri"/>
              <a:ea typeface="Calibri"/>
              <a:cs typeface="Calibri"/>
              <a:sym typeface="Calibri"/>
            </a:endParaRPr>
          </a:p>
          <a:p>
            <a:pPr marL="685800" marR="0" lvl="0" indent="-317500" algn="just" rtl="0">
              <a:lnSpc>
                <a:spcPct val="107916"/>
              </a:lnSpc>
              <a:spcBef>
                <a:spcPts val="800"/>
              </a:spcBef>
              <a:spcAft>
                <a:spcPts val="80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How long will each step take? </a:t>
            </a:r>
            <a:endParaRPr sz="1400" b="0" i="0" u="none" strike="noStrike" cap="none">
              <a:solidFill>
                <a:srgbClr val="0B0B0B"/>
              </a:solidFill>
              <a:latin typeface="Times New Roman"/>
              <a:ea typeface="Times New Roman"/>
              <a:cs typeface="Times New Roman"/>
              <a:sym typeface="Times New Roman"/>
            </a:endParaRPr>
          </a:p>
        </p:txBody>
      </p:sp>
      <p:sp>
        <p:nvSpPr>
          <p:cNvPr id="1826" name="Google Shape;1826;g111868a8067_0_38"/>
          <p:cNvSpPr txBox="1"/>
          <p:nvPr/>
        </p:nvSpPr>
        <p:spPr>
          <a:xfrm>
            <a:off x="868056" y="1017768"/>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827" name="Google Shape;1827;g111868a8067_0_38"/>
          <p:cNvSpPr txBox="1"/>
          <p:nvPr/>
        </p:nvSpPr>
        <p:spPr>
          <a:xfrm>
            <a:off x="795679" y="612303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828" name="Google Shape;1828;g111868a8067_0_38"/>
          <p:cNvSpPr txBox="1"/>
          <p:nvPr/>
        </p:nvSpPr>
        <p:spPr>
          <a:xfrm>
            <a:off x="868050" y="6450225"/>
            <a:ext cx="5760300" cy="2811300"/>
          </a:xfrm>
          <a:prstGeom prst="rect">
            <a:avLst/>
          </a:prstGeom>
          <a:noFill/>
          <a:ln>
            <a:noFill/>
          </a:ln>
        </p:spPr>
        <p:txBody>
          <a:bodyPr spcFirstLastPara="1" wrap="square" lIns="91425" tIns="45700" rIns="91425" bIns="45700" anchor="t" anchorCtr="0">
            <a:spAutoFit/>
          </a:bodyPr>
          <a:lstStyle/>
          <a:p>
            <a:pPr marL="0" marR="0" lvl="0" indent="0" algn="l" rtl="0">
              <a:lnSpc>
                <a:spcPct val="107916"/>
              </a:lnSpc>
              <a:spcBef>
                <a:spcPts val="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Workbook </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Thematic Youtube </a:t>
            </a:r>
            <a:r>
              <a:rPr lang="en-US" sz="1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Videos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List of community needs</a:t>
            </a: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Trainees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Planning Templates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Thematic Youtube Videos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List of possible community partners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List of resources trainees will need to develop the action plan</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9"/>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419" name="Google Shape;419;p9"/>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420" name="Google Shape;420;p9"/>
          <p:cNvSpPr txBox="1"/>
          <p:nvPr/>
        </p:nvSpPr>
        <p:spPr>
          <a:xfrm>
            <a:off x="5969008" y="9357006"/>
            <a:ext cx="855271" cy="140167"/>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421" name="Google Shape;421;p9"/>
          <p:cNvSpPr txBox="1"/>
          <p:nvPr/>
        </p:nvSpPr>
        <p:spPr>
          <a:xfrm>
            <a:off x="490921" y="9376048"/>
            <a:ext cx="2412331" cy="158698"/>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422" name="Google Shape;422;p9"/>
          <p:cNvPicPr preferRelativeResize="0"/>
          <p:nvPr/>
        </p:nvPicPr>
        <p:blipFill rotWithShape="1">
          <a:blip r:embed="rId5">
            <a:alphaModFix/>
          </a:blip>
          <a:srcRect/>
          <a:stretch/>
        </p:blipFill>
        <p:spPr>
          <a:xfrm>
            <a:off x="-125877" y="9593580"/>
            <a:ext cx="7497101" cy="464820"/>
          </a:xfrm>
          <a:prstGeom prst="rect">
            <a:avLst/>
          </a:prstGeom>
          <a:noFill/>
          <a:ln>
            <a:noFill/>
          </a:ln>
        </p:spPr>
      </p:pic>
      <p:sp>
        <p:nvSpPr>
          <p:cNvPr id="423" name="Google Shape;423;p9"/>
          <p:cNvSpPr txBox="1"/>
          <p:nvPr/>
        </p:nvSpPr>
        <p:spPr>
          <a:xfrm>
            <a:off x="950835" y="883503"/>
            <a:ext cx="5873444" cy="87100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Introduction:</a:t>
            </a:r>
            <a:r>
              <a:rPr lang="en-US" sz="1400" b="1"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Sustainable Development Goals – also known as SDGs – are designed to bring people together to improve life around the world. Created by the United Nations, they are a set of common goals to help us overcome global challenges like </a:t>
            </a:r>
            <a:r>
              <a:rPr lang="en-US" sz="1400" b="1" i="0" u="none" strike="noStrike" cap="none">
                <a:solidFill>
                  <a:schemeClr val="dk1"/>
                </a:solidFill>
                <a:latin typeface="Calibri"/>
                <a:ea typeface="Calibri"/>
                <a:cs typeface="Calibri"/>
                <a:sym typeface="Calibri"/>
              </a:rPr>
              <a:t>poverty</a:t>
            </a:r>
            <a:r>
              <a:rPr lang="en-US" sz="1400" b="0" i="0" u="none" strike="noStrike" cap="none">
                <a:solidFill>
                  <a:schemeClr val="dk1"/>
                </a:solidFill>
                <a:latin typeface="Calibri"/>
                <a:ea typeface="Calibri"/>
                <a:cs typeface="Calibri"/>
                <a:sym typeface="Calibri"/>
              </a:rPr>
              <a:t>, </a:t>
            </a:r>
            <a:r>
              <a:rPr lang="en-US" sz="1400" b="1" i="0" u="none" strike="noStrike" cap="none">
                <a:solidFill>
                  <a:schemeClr val="dk1"/>
                </a:solidFill>
                <a:latin typeface="Calibri"/>
                <a:ea typeface="Calibri"/>
                <a:cs typeface="Calibri"/>
                <a:sym typeface="Calibri"/>
              </a:rPr>
              <a:t>inequality</a:t>
            </a:r>
            <a:r>
              <a:rPr lang="en-US" sz="1400" b="0" i="0" u="none" strike="noStrike" cap="none">
                <a:solidFill>
                  <a:schemeClr val="dk1"/>
                </a:solidFill>
                <a:latin typeface="Calibri"/>
                <a:ea typeface="Calibri"/>
                <a:cs typeface="Calibri"/>
                <a:sym typeface="Calibri"/>
              </a:rPr>
              <a:t>, </a:t>
            </a:r>
            <a:r>
              <a:rPr lang="en-US" sz="1400" b="1" i="0" u="none" strike="noStrike" cap="none">
                <a:solidFill>
                  <a:schemeClr val="dk1"/>
                </a:solidFill>
                <a:latin typeface="Calibri"/>
                <a:ea typeface="Calibri"/>
                <a:cs typeface="Calibri"/>
                <a:sym typeface="Calibri"/>
              </a:rPr>
              <a:t>climate change</a:t>
            </a:r>
            <a:r>
              <a:rPr lang="en-US" sz="1400" b="0" i="0" u="none" strike="noStrike" cap="none">
                <a:solidFill>
                  <a:schemeClr val="dk1"/>
                </a:solidFill>
                <a:latin typeface="Calibri"/>
                <a:ea typeface="Calibri"/>
                <a:cs typeface="Calibri"/>
                <a:sym typeface="Calibri"/>
              </a:rPr>
              <a:t>, </a:t>
            </a:r>
            <a:r>
              <a:rPr lang="en-US" sz="1400" b="1" i="0" u="none" strike="noStrike" cap="none">
                <a:solidFill>
                  <a:schemeClr val="dk1"/>
                </a:solidFill>
                <a:latin typeface="Calibri"/>
                <a:ea typeface="Calibri"/>
                <a:cs typeface="Calibri"/>
                <a:sym typeface="Calibri"/>
              </a:rPr>
              <a:t>and more</a:t>
            </a:r>
            <a:r>
              <a:rPr lang="en-US" sz="1400" b="0" i="0" u="none" strike="noStrike" cap="none">
                <a:solidFill>
                  <a:schemeClr val="dk1"/>
                </a:solidFill>
                <a:latin typeface="Calibri"/>
                <a:ea typeface="Calibri"/>
                <a:cs typeface="Calibri"/>
                <a:sym typeface="Calibri"/>
              </a:rPr>
              <a:t>. They seek to harmonize three core components for the future: </a:t>
            </a:r>
            <a:r>
              <a:rPr lang="en-US" sz="1400" b="1" i="0" u="none" strike="noStrike" cap="none">
                <a:solidFill>
                  <a:schemeClr val="dk1"/>
                </a:solidFill>
                <a:latin typeface="Calibri"/>
                <a:ea typeface="Calibri"/>
                <a:cs typeface="Calibri"/>
                <a:sym typeface="Calibri"/>
              </a:rPr>
              <a:t>economic growth</a:t>
            </a:r>
            <a:r>
              <a:rPr lang="en-US" sz="1400" b="0" i="0" u="none" strike="noStrike" cap="none">
                <a:solidFill>
                  <a:schemeClr val="dk1"/>
                </a:solidFill>
                <a:latin typeface="Calibri"/>
                <a:ea typeface="Calibri"/>
                <a:cs typeface="Calibri"/>
                <a:sym typeface="Calibri"/>
              </a:rPr>
              <a:t>, </a:t>
            </a:r>
            <a:r>
              <a:rPr lang="en-US" sz="1400" b="1" i="0" u="none" strike="noStrike" cap="none">
                <a:solidFill>
                  <a:schemeClr val="dk1"/>
                </a:solidFill>
                <a:latin typeface="Calibri"/>
                <a:ea typeface="Calibri"/>
                <a:cs typeface="Calibri"/>
                <a:sym typeface="Calibri"/>
              </a:rPr>
              <a:t>social inclusion</a:t>
            </a:r>
            <a:r>
              <a:rPr lang="en-US" sz="1400" b="0" i="0" u="none" strike="noStrike" cap="none">
                <a:solidFill>
                  <a:schemeClr val="dk1"/>
                </a:solidFill>
                <a:latin typeface="Calibri"/>
                <a:ea typeface="Calibri"/>
                <a:cs typeface="Calibri"/>
                <a:sym typeface="Calibri"/>
              </a:rPr>
              <a:t>, and </a:t>
            </a:r>
            <a:r>
              <a:rPr lang="en-US" sz="1400" b="1" i="0" u="none" strike="noStrike" cap="none">
                <a:solidFill>
                  <a:schemeClr val="dk1"/>
                </a:solidFill>
                <a:latin typeface="Calibri"/>
                <a:ea typeface="Calibri"/>
                <a:cs typeface="Calibri"/>
                <a:sym typeface="Calibri"/>
              </a:rPr>
              <a:t>environmental protection</a:t>
            </a:r>
            <a:r>
              <a:rPr lang="en-US" sz="14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SDGs have a huge part to play in today’s classrooms. As a blueprint for making the world a better place, these goals can help engage students and to develop training programs. Some of the reasons why they can be used by trainers in education are:</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 The SDGs have been specifically created to draw attention to some of the biggest environmental challenges in the world today. Sanitation, pollution, and climate action are all addressed. Trainers can use these targets to show their trainees the ways in which they can make an impact on improving the world that they live in.</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2. The SDGs aren’t just about environmental factors. They also deal with serious, life-affecting human issues such as poverty, inequality, economic growth, peace, and justice. Trainees will get a greater knowledge of challenges faced not only in their own lives but also in the lives of others all around the world. They shed light on difficulties that students may not be aware of, or even take for granted.</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 One of the key benefits of learning about the SDGs is that it opens students’ minds to different communities and experiences outside of their own. In turn, this breeds empathy in the classroom. Empathy and curiosity are at the heart of SDG. They give trainees an awareness of the wider world, and its values and identities. This helps the development of trainees into more complete citizens of the world, and shows them the ways in which they can make a difference in the future.</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 As the SDGs are so wide-reaching, they can be used to provide new perspectives and real-world context to training programs. For example, geography and science lessons can be enriched by discussing climate change subjects such as the causes and effects of the increase in average global temperature, or how climate change is creating natural disasters like tsunamis and tropical cyclones. </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5. The SDGs are not just a series of abstract ideals. The goals themselves are SMART (Specific, Measurable, Achievable, Realistic, and Timely), with clear time-limited targets that make up each SDG.</a:t>
            </a:r>
            <a:endParaRPr sz="1400" b="0" i="0" u="none" strike="noStrike" cap="none">
              <a:solidFill>
                <a:schemeClr val="dk1"/>
              </a:solidFill>
              <a:latin typeface="Calibri"/>
              <a:ea typeface="Calibri"/>
              <a:cs typeface="Calibri"/>
              <a:sym typeface="Calibri"/>
            </a:endParaRPr>
          </a:p>
        </p:txBody>
      </p:sp>
      <p:sp>
        <p:nvSpPr>
          <p:cNvPr id="424" name="Google Shape;424;p9"/>
          <p:cNvSpPr/>
          <p:nvPr/>
        </p:nvSpPr>
        <p:spPr>
          <a:xfrm rot="-5400000">
            <a:off x="211999" y="2343349"/>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425" name="Google Shape;425;p9"/>
          <p:cNvSpPr/>
          <p:nvPr/>
        </p:nvSpPr>
        <p:spPr>
          <a:xfrm rot="-5400000">
            <a:off x="211999" y="1760883"/>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426" name="Google Shape;426;p9"/>
          <p:cNvSpPr/>
          <p:nvPr/>
        </p:nvSpPr>
        <p:spPr>
          <a:xfrm rot="-5400000">
            <a:off x="216906" y="119340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427" name="Google Shape;427;p9"/>
          <p:cNvSpPr/>
          <p:nvPr/>
        </p:nvSpPr>
        <p:spPr>
          <a:xfrm rot="-5400000">
            <a:off x="216906" y="639724"/>
            <a:ext cx="518950" cy="958721"/>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pic>
        <p:nvPicPr>
          <p:cNvPr id="1833" name="Google Shape;1833;gd1d424e405_0_107"/>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834" name="Google Shape;1834;gd1d424e405_0_107"/>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835" name="Google Shape;1835;gd1d424e405_0_107"/>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14</a:t>
            </a:r>
            <a:endParaRPr sz="1400" b="0" i="0" u="none" strike="noStrike" cap="none">
              <a:solidFill>
                <a:srgbClr val="000000"/>
              </a:solidFill>
              <a:latin typeface="Arial"/>
              <a:ea typeface="Arial"/>
              <a:cs typeface="Arial"/>
              <a:sym typeface="Arial"/>
            </a:endParaRPr>
          </a:p>
        </p:txBody>
      </p:sp>
      <p:sp>
        <p:nvSpPr>
          <p:cNvPr id="1836" name="Google Shape;1836;gd1d424e405_0_107"/>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837" name="Google Shape;1837;gd1d424e405_0_107"/>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838" name="Google Shape;1838;gd1d424e405_0_107"/>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839" name="Google Shape;1839;gd1d424e405_0_107"/>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1840" name="Google Shape;1840;gd1d424e405_0_107"/>
          <p:cNvSpPr/>
          <p:nvPr/>
        </p:nvSpPr>
        <p:spPr>
          <a:xfrm>
            <a:off x="955741" y="87098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41" name="Google Shape;1841;gd1d424e405_0_107"/>
          <p:cNvSpPr txBox="1"/>
          <p:nvPr/>
        </p:nvSpPr>
        <p:spPr>
          <a:xfrm>
            <a:off x="799529" y="1072554"/>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1842" name="Google Shape;1842;gd1d424e405_0_107"/>
          <p:cNvSpPr/>
          <p:nvPr/>
        </p:nvSpPr>
        <p:spPr>
          <a:xfrm flipH="1">
            <a:off x="5818593" y="1006481"/>
            <a:ext cx="45691" cy="48372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43" name="Google Shape;1843;gd1d424e405_0_107"/>
          <p:cNvSpPr txBox="1"/>
          <p:nvPr/>
        </p:nvSpPr>
        <p:spPr>
          <a:xfrm>
            <a:off x="5957917" y="1075914"/>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1844" name="Google Shape;1844;gd1d424e405_0_107"/>
          <p:cNvSpPr/>
          <p:nvPr/>
        </p:nvSpPr>
        <p:spPr>
          <a:xfrm>
            <a:off x="840651" y="1596602"/>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45" name="Google Shape;1845;gd1d424e405_0_107"/>
          <p:cNvSpPr txBox="1"/>
          <p:nvPr/>
        </p:nvSpPr>
        <p:spPr>
          <a:xfrm>
            <a:off x="723324" y="1792077"/>
            <a:ext cx="4981200" cy="2606100"/>
          </a:xfrm>
          <a:prstGeom prst="rect">
            <a:avLst/>
          </a:prstGeom>
          <a:noFill/>
          <a:ln>
            <a:noFill/>
          </a:ln>
        </p:spPr>
        <p:txBody>
          <a:bodyPr spcFirstLastPara="1" wrap="square" lIns="91425" tIns="45700" rIns="91425" bIns="45700" anchor="t" anchorCtr="0">
            <a:spAutoFit/>
          </a:bodyPr>
          <a:lstStyle/>
          <a:p>
            <a:pPr marL="0" marR="0" lvl="0" indent="0" algn="just" rtl="0">
              <a:lnSpc>
                <a:spcPct val="107916"/>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As a continuation of the previous activity, the trainees will identify and select (agreed by all if possible) a potential problem area to work with on the next steps of the planification. </a:t>
            </a:r>
            <a:endParaRPr sz="1400" b="0" i="0" u="none" strike="noStrike" cap="none">
              <a:solidFill>
                <a:srgbClr val="000000"/>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This activity can be done through an Assembly (big group working on a single problem area) or in small groups (different groups working on different problem areas). To guide the work on specific problems areas, the trainer will propose some questions (see tips for trainers) to trainees. </a:t>
            </a:r>
            <a:endParaRPr sz="1400" b="0" i="0" u="none" strike="noStrike" cap="none">
              <a:solidFill>
                <a:srgbClr val="000000"/>
              </a:solidFill>
              <a:latin typeface="Calibri"/>
              <a:ea typeface="Calibri"/>
              <a:cs typeface="Calibri"/>
              <a:sym typeface="Calibri"/>
            </a:endParaRPr>
          </a:p>
          <a:p>
            <a:pPr marL="0" marR="0" lvl="0" indent="0" algn="just" rtl="0">
              <a:lnSpc>
                <a:spcPct val="107916"/>
              </a:lnSpc>
              <a:spcBef>
                <a:spcPts val="800"/>
              </a:spcBef>
              <a:spcAft>
                <a:spcPts val="80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The main conclusions will be taken by the trainer to the blackboard or collected in the templates provided.</a:t>
            </a:r>
            <a:endParaRPr sz="1800" b="1" i="0" u="none" strike="noStrike" cap="none">
              <a:solidFill>
                <a:schemeClr val="dk1"/>
              </a:solidFill>
              <a:latin typeface="Times New Roman"/>
              <a:ea typeface="Times New Roman"/>
              <a:cs typeface="Times New Roman"/>
              <a:sym typeface="Times New Roman"/>
            </a:endParaRPr>
          </a:p>
        </p:txBody>
      </p:sp>
      <p:sp>
        <p:nvSpPr>
          <p:cNvPr id="1846" name="Google Shape;1846;gd1d424e405_0_107"/>
          <p:cNvSpPr/>
          <p:nvPr/>
        </p:nvSpPr>
        <p:spPr>
          <a:xfrm>
            <a:off x="5764799" y="1841050"/>
            <a:ext cx="45691" cy="237060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47" name="Google Shape;1847;gd1d424e405_0_107"/>
          <p:cNvSpPr/>
          <p:nvPr/>
        </p:nvSpPr>
        <p:spPr>
          <a:xfrm>
            <a:off x="692294" y="4539559"/>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48" name="Google Shape;1848;gd1d424e405_0_107"/>
          <p:cNvSpPr txBox="1"/>
          <p:nvPr/>
        </p:nvSpPr>
        <p:spPr>
          <a:xfrm>
            <a:off x="5870748" y="3018355"/>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60 MINUTES</a:t>
            </a:r>
            <a:endParaRPr sz="1400" b="0" i="0" u="none" strike="noStrike" cap="none">
              <a:solidFill>
                <a:schemeClr val="dk1"/>
              </a:solidFill>
              <a:latin typeface="Calibri"/>
              <a:ea typeface="Calibri"/>
              <a:cs typeface="Calibri"/>
              <a:sym typeface="Calibri"/>
            </a:endParaRPr>
          </a:p>
        </p:txBody>
      </p:sp>
      <p:sp>
        <p:nvSpPr>
          <p:cNvPr id="1849" name="Google Shape;1849;gd1d424e405_0_107"/>
          <p:cNvSpPr txBox="1"/>
          <p:nvPr/>
        </p:nvSpPr>
        <p:spPr>
          <a:xfrm>
            <a:off x="723331" y="466404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850" name="Google Shape;1850;gd1d424e405_0_107"/>
          <p:cNvSpPr txBox="1"/>
          <p:nvPr/>
        </p:nvSpPr>
        <p:spPr>
          <a:xfrm>
            <a:off x="724075" y="4999325"/>
            <a:ext cx="6100200" cy="3784500"/>
          </a:xfrm>
          <a:prstGeom prst="rect">
            <a:avLst/>
          </a:prstGeom>
          <a:noFill/>
          <a:ln>
            <a:noFill/>
          </a:ln>
        </p:spPr>
        <p:txBody>
          <a:bodyPr spcFirstLastPara="1" wrap="square" lIns="91425" tIns="91425" rIns="91425" bIns="91425" anchor="t" anchorCtr="0">
            <a:spAutoFit/>
          </a:bodyPr>
          <a:lstStyle/>
          <a:p>
            <a:pPr marL="0" marR="0" lvl="0" indent="0" algn="just"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Trainers can use the following worksheets:</a:t>
            </a:r>
            <a:endParaRPr sz="1400" b="0" i="0" u="none" strike="noStrike" cap="none">
              <a:solidFill>
                <a:schemeClr val="dk1"/>
              </a:solidFill>
              <a:latin typeface="Calibri"/>
              <a:ea typeface="Calibri"/>
              <a:cs typeface="Calibri"/>
              <a:sym typeface="Calibri"/>
            </a:endParaRPr>
          </a:p>
          <a:p>
            <a:pPr marL="457200" marR="0" lvl="0" indent="-317500" algn="l" rtl="0">
              <a:lnSpc>
                <a:spcPct val="119980"/>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Worksheet 1 - Interests and Passions, Skills and Talents and your Community Needs</a:t>
            </a:r>
            <a:endParaRPr sz="1400" b="0" i="0" u="none" strike="noStrike" cap="none">
              <a:solidFill>
                <a:schemeClr val="dk1"/>
              </a:solidFill>
              <a:latin typeface="Calibri"/>
              <a:ea typeface="Calibri"/>
              <a:cs typeface="Calibri"/>
              <a:sym typeface="Calibri"/>
            </a:endParaRPr>
          </a:p>
          <a:p>
            <a:pPr marL="457200" marR="0" lvl="0" indent="-317500" algn="l" rtl="0">
              <a:lnSpc>
                <a:spcPct val="11998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Worksheet 2 - Mural of SGD</a:t>
            </a:r>
            <a:endParaRPr sz="1400" b="0" i="0" u="none" strike="noStrike" cap="none">
              <a:solidFill>
                <a:schemeClr val="dk1"/>
              </a:solidFill>
              <a:latin typeface="Calibri"/>
              <a:ea typeface="Calibri"/>
              <a:cs typeface="Calibri"/>
              <a:sym typeface="Calibri"/>
            </a:endParaRPr>
          </a:p>
          <a:p>
            <a:pPr marL="457200" marR="0" lvl="0" indent="-317500" algn="l" rtl="0">
              <a:lnSpc>
                <a:spcPct val="11998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Worksheet 3 - Gathering the SDG-LS Project: Time to Reflect</a:t>
            </a:r>
            <a:endParaRPr sz="1400" b="0" i="0" u="none" strike="noStrike" cap="none">
              <a:solidFill>
                <a:schemeClr val="dk1"/>
              </a:solidFill>
              <a:latin typeface="Calibri"/>
              <a:ea typeface="Calibri"/>
              <a:cs typeface="Calibri"/>
              <a:sym typeface="Calibri"/>
            </a:endParaRPr>
          </a:p>
          <a:p>
            <a:pPr marL="457200" marR="0" lvl="0" indent="-317500" algn="l" rtl="0">
              <a:lnSpc>
                <a:spcPct val="11998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Worksheet 4 - Template to organize and develop your SGD-LS Project</a:t>
            </a:r>
            <a:endParaRPr sz="1400" b="0" i="0" u="none" strike="noStrike" cap="none">
              <a:solidFill>
                <a:schemeClr val="dk1"/>
              </a:solidFill>
              <a:latin typeface="Calibri"/>
              <a:ea typeface="Calibri"/>
              <a:cs typeface="Calibri"/>
              <a:sym typeface="Calibri"/>
            </a:endParaRPr>
          </a:p>
          <a:p>
            <a:pPr marL="0" marR="0" lvl="0" indent="0" algn="l" rtl="0">
              <a:lnSpc>
                <a:spcPct val="11998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Once you and the trainees identify a potential problem area, they will try to answer the next questions about the problem and possible solutions.</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What is the SDG-SL specific service to be provided? How does the SDG service relate to the overall purpose of the service-learning activity? How does it address the areas of impact that you hope it will have on the trainees and the community? Will it successfully address the area that you measured to establish the baseline of the problem?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pic>
        <p:nvPicPr>
          <p:cNvPr id="1855" name="Google Shape;1855;g111868a8067_0_69"/>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856" name="Google Shape;1856;g111868a8067_0_69"/>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857" name="Google Shape;1857;g111868a8067_0_69"/>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14</a:t>
            </a:r>
            <a:endParaRPr sz="1400" b="0" i="0" u="none" strike="noStrike" cap="none">
              <a:solidFill>
                <a:srgbClr val="000000"/>
              </a:solidFill>
              <a:latin typeface="Arial"/>
              <a:ea typeface="Arial"/>
              <a:cs typeface="Arial"/>
              <a:sym typeface="Arial"/>
            </a:endParaRPr>
          </a:p>
        </p:txBody>
      </p:sp>
      <p:sp>
        <p:nvSpPr>
          <p:cNvPr id="1858" name="Google Shape;1858;g111868a8067_0_69"/>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859" name="Google Shape;1859;g111868a8067_0_69"/>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860" name="Google Shape;1860;g111868a8067_0_69"/>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861" name="Google Shape;1861;g111868a8067_0_69"/>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1862" name="Google Shape;1862;g111868a8067_0_69"/>
          <p:cNvSpPr/>
          <p:nvPr/>
        </p:nvSpPr>
        <p:spPr>
          <a:xfrm>
            <a:off x="955741" y="87098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63" name="Google Shape;1863;g111868a8067_0_69"/>
          <p:cNvSpPr/>
          <p:nvPr/>
        </p:nvSpPr>
        <p:spPr>
          <a:xfrm>
            <a:off x="1044044" y="4768159"/>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64" name="Google Shape;1864;g111868a8067_0_69"/>
          <p:cNvSpPr txBox="1"/>
          <p:nvPr/>
        </p:nvSpPr>
        <p:spPr>
          <a:xfrm>
            <a:off x="724081" y="1045918"/>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865" name="Google Shape;1865;g111868a8067_0_69"/>
          <p:cNvSpPr txBox="1"/>
          <p:nvPr/>
        </p:nvSpPr>
        <p:spPr>
          <a:xfrm>
            <a:off x="724075" y="1407250"/>
            <a:ext cx="6098700" cy="3266100"/>
          </a:xfrm>
          <a:prstGeom prst="rect">
            <a:avLst/>
          </a:prstGeom>
          <a:noFill/>
          <a:ln>
            <a:noFill/>
          </a:ln>
        </p:spPr>
        <p:txBody>
          <a:bodyPr spcFirstLastPara="1" wrap="square" lIns="91425" tIns="91425" rIns="91425" bIns="91425" anchor="t" anchorCtr="0">
            <a:spAutoFit/>
          </a:bodyPr>
          <a:lstStyle/>
          <a:p>
            <a:pPr marL="457200" marR="0" lvl="0" indent="-317500" algn="just"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How will the decision-making of the trainees be facilitated about the specific type of service to be provided and the division of labor needed to implement the project? </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What content standards and benchmarks will be met as trainees plan and provide the SDG-SL service activities? </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What civic goals will the SDG-SL project address? What civic knowledge, skills (e.g., informed decision making, listening, expressing their opinions), and values (e.g., tolerance, sense of responsibility for others, believing they can make a difference in the world) will be acquired? </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800"/>
              </a:spcBef>
              <a:spcAft>
                <a:spcPts val="80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What other learning is expected that trainees will gain from the SDG-SL project (e.g., social skills, career exploration, learning to manage conflict, and/or learning about themselves)? </a:t>
            </a:r>
            <a:endParaRPr sz="1400" b="0" i="0" u="none" strike="noStrike" cap="none">
              <a:solidFill>
                <a:schemeClr val="dk1"/>
              </a:solidFill>
              <a:latin typeface="Calibri"/>
              <a:ea typeface="Calibri"/>
              <a:cs typeface="Calibri"/>
              <a:sym typeface="Calibri"/>
            </a:endParaRPr>
          </a:p>
        </p:txBody>
      </p:sp>
      <p:sp>
        <p:nvSpPr>
          <p:cNvPr id="1866" name="Google Shape;1866;g111868a8067_0_69"/>
          <p:cNvSpPr/>
          <p:nvPr/>
        </p:nvSpPr>
        <p:spPr>
          <a:xfrm>
            <a:off x="955741" y="795758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67" name="Google Shape;1867;g111868a8067_0_69"/>
          <p:cNvSpPr txBox="1"/>
          <p:nvPr/>
        </p:nvSpPr>
        <p:spPr>
          <a:xfrm>
            <a:off x="799529" y="8235354"/>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1868" name="Google Shape;1868;g111868a8067_0_69"/>
          <p:cNvSpPr/>
          <p:nvPr/>
        </p:nvSpPr>
        <p:spPr>
          <a:xfrm flipH="1">
            <a:off x="5818593" y="8169281"/>
            <a:ext cx="45691" cy="48372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69" name="Google Shape;1869;g111868a8067_0_69"/>
          <p:cNvSpPr txBox="1"/>
          <p:nvPr/>
        </p:nvSpPr>
        <p:spPr>
          <a:xfrm>
            <a:off x="5957917" y="8238714"/>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1870" name="Google Shape;1870;g111868a8067_0_69"/>
          <p:cNvSpPr txBox="1"/>
          <p:nvPr/>
        </p:nvSpPr>
        <p:spPr>
          <a:xfrm>
            <a:off x="876475" y="5225800"/>
            <a:ext cx="5801100" cy="2568300"/>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Workbook</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Thematic Youtube Videos </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List of community needs</a:t>
            </a: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Trainees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Planning Templates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Thematic Youtube Videos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List of possible community partners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List of resources trainees will need to develop the action plan</a:t>
            </a:r>
            <a:endParaRPr sz="1400" b="0" i="0" u="none" strike="noStrike" cap="none">
              <a:solidFill>
                <a:schemeClr val="dk1"/>
              </a:solidFill>
              <a:latin typeface="Calibri"/>
              <a:ea typeface="Calibri"/>
              <a:cs typeface="Calibri"/>
              <a:sym typeface="Calibri"/>
            </a:endParaRPr>
          </a:p>
        </p:txBody>
      </p:sp>
      <p:sp>
        <p:nvSpPr>
          <p:cNvPr id="1871" name="Google Shape;1871;g111868a8067_0_69"/>
          <p:cNvSpPr txBox="1"/>
          <p:nvPr/>
        </p:nvSpPr>
        <p:spPr>
          <a:xfrm>
            <a:off x="795679" y="498003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875"/>
        <p:cNvGrpSpPr/>
        <p:nvPr/>
      </p:nvGrpSpPr>
      <p:grpSpPr>
        <a:xfrm>
          <a:off x="0" y="0"/>
          <a:ext cx="0" cy="0"/>
          <a:chOff x="0" y="0"/>
          <a:chExt cx="0" cy="0"/>
        </a:xfrm>
      </p:grpSpPr>
      <p:pic>
        <p:nvPicPr>
          <p:cNvPr id="1876" name="Google Shape;1876;g111868a8067_0_97"/>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877" name="Google Shape;1877;g111868a8067_0_97"/>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878" name="Google Shape;1878;g111868a8067_0_97"/>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14</a:t>
            </a:r>
            <a:endParaRPr sz="1400" b="0" i="0" u="none" strike="noStrike" cap="none">
              <a:solidFill>
                <a:srgbClr val="000000"/>
              </a:solidFill>
              <a:latin typeface="Arial"/>
              <a:ea typeface="Arial"/>
              <a:cs typeface="Arial"/>
              <a:sym typeface="Arial"/>
            </a:endParaRPr>
          </a:p>
        </p:txBody>
      </p:sp>
      <p:sp>
        <p:nvSpPr>
          <p:cNvPr id="1879" name="Google Shape;1879;g111868a8067_0_97"/>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880" name="Google Shape;1880;g111868a8067_0_97"/>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881" name="Google Shape;1881;g111868a8067_0_97"/>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882" name="Google Shape;1882;g111868a8067_0_97"/>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1883" name="Google Shape;1883;g111868a8067_0_97"/>
          <p:cNvSpPr/>
          <p:nvPr/>
        </p:nvSpPr>
        <p:spPr>
          <a:xfrm>
            <a:off x="955741" y="87098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84" name="Google Shape;1884;g111868a8067_0_97"/>
          <p:cNvSpPr txBox="1"/>
          <p:nvPr/>
        </p:nvSpPr>
        <p:spPr>
          <a:xfrm>
            <a:off x="723325" y="977700"/>
            <a:ext cx="4981200" cy="4644300"/>
          </a:xfrm>
          <a:prstGeom prst="rect">
            <a:avLst/>
          </a:prstGeom>
          <a:noFill/>
          <a:ln>
            <a:noFill/>
          </a:ln>
        </p:spPr>
        <p:txBody>
          <a:bodyPr spcFirstLastPara="1" wrap="square" lIns="91425" tIns="45700" rIns="91425" bIns="45700" anchor="t" anchorCtr="0">
            <a:spAutoFit/>
          </a:bodyPr>
          <a:lstStyle/>
          <a:p>
            <a:pPr marL="0" marR="0" lvl="0" indent="0" algn="just" rtl="0">
              <a:lnSpc>
                <a:spcPct val="107916"/>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Description:</a:t>
            </a:r>
            <a:endParaRPr sz="1400" b="1"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As a continuation of the previous activities, the trainer together with trainees will try to ensure that potential community partners are part of the vision, planning, and preparation phases.  Then, the main purposes of this activity will be:</a:t>
            </a:r>
            <a:endParaRPr sz="1400" b="0" i="0" u="none" strike="noStrike" cap="none">
              <a:solidFill>
                <a:schemeClr val="dk1"/>
              </a:solidFill>
              <a:latin typeface="Calibri"/>
              <a:ea typeface="Calibri"/>
              <a:cs typeface="Calibri"/>
              <a:sym typeface="Calibri"/>
            </a:endParaRPr>
          </a:p>
          <a:p>
            <a:pPr marL="470535" marR="0" lvl="0" indent="-3175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Establish procedures that defines how community partners help facilitate youth voice and decision making; </a:t>
            </a:r>
            <a:endParaRPr sz="1400" b="0" i="0" u="none" strike="noStrike" cap="none">
              <a:solidFill>
                <a:schemeClr val="dk1"/>
              </a:solidFill>
              <a:latin typeface="Calibri"/>
              <a:ea typeface="Calibri"/>
              <a:cs typeface="Calibri"/>
              <a:sym typeface="Calibri"/>
            </a:endParaRPr>
          </a:p>
          <a:p>
            <a:pPr marL="470535" marR="0" lvl="0" indent="-3175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Define strategies to ensure community partners be meaningfully engaged in ways that are mutually beneficial;</a:t>
            </a:r>
            <a:endParaRPr sz="1400" b="0" i="0" u="none" strike="noStrike" cap="none">
              <a:solidFill>
                <a:schemeClr val="dk1"/>
              </a:solidFill>
              <a:latin typeface="Calibri"/>
              <a:ea typeface="Calibri"/>
              <a:cs typeface="Calibri"/>
              <a:sym typeface="Calibri"/>
            </a:endParaRPr>
          </a:p>
          <a:p>
            <a:pPr marL="470535" marR="0" lvl="0" indent="-3175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Define strategies will be used to maintain regular ongoing communication?</a:t>
            </a:r>
            <a:endParaRPr sz="1400" b="0"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This activity can be done through an Assembly (big group) or in small groups (different groups). To guide the work on specific problems areas, the trainer will propose some questions (see tips for trainers) to trainees.</a:t>
            </a:r>
            <a:endParaRPr sz="1400" b="0"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80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The main conclusions will be taken by the trainer to the blackboard or collected in the templates provided.</a:t>
            </a:r>
            <a:endParaRPr sz="1400" b="0" i="0" u="none" strike="noStrike" cap="none">
              <a:solidFill>
                <a:srgbClr val="000000"/>
              </a:solidFill>
              <a:latin typeface="Calibri"/>
              <a:ea typeface="Calibri"/>
              <a:cs typeface="Calibri"/>
              <a:sym typeface="Calibri"/>
            </a:endParaRPr>
          </a:p>
        </p:txBody>
      </p:sp>
      <p:sp>
        <p:nvSpPr>
          <p:cNvPr id="1885" name="Google Shape;1885;g111868a8067_0_97"/>
          <p:cNvSpPr/>
          <p:nvPr/>
        </p:nvSpPr>
        <p:spPr>
          <a:xfrm>
            <a:off x="5784105" y="1073425"/>
            <a:ext cx="26426" cy="4456878"/>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86" name="Google Shape;1886;g111868a8067_0_97"/>
          <p:cNvSpPr/>
          <p:nvPr/>
        </p:nvSpPr>
        <p:spPr>
          <a:xfrm>
            <a:off x="692294" y="5682559"/>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887" name="Google Shape;1887;g111868a8067_0_97"/>
          <p:cNvSpPr txBox="1"/>
          <p:nvPr/>
        </p:nvSpPr>
        <p:spPr>
          <a:xfrm>
            <a:off x="5870748" y="3018355"/>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60 MINUTES</a:t>
            </a:r>
            <a:endParaRPr sz="1400" b="0" i="0" u="none" strike="noStrike" cap="none">
              <a:solidFill>
                <a:schemeClr val="dk1"/>
              </a:solidFill>
              <a:latin typeface="Calibri"/>
              <a:ea typeface="Calibri"/>
              <a:cs typeface="Calibri"/>
              <a:sym typeface="Calibri"/>
            </a:endParaRPr>
          </a:p>
        </p:txBody>
      </p:sp>
      <p:sp>
        <p:nvSpPr>
          <p:cNvPr id="1888" name="Google Shape;1888;g111868a8067_0_97"/>
          <p:cNvSpPr txBox="1"/>
          <p:nvPr/>
        </p:nvSpPr>
        <p:spPr>
          <a:xfrm>
            <a:off x="723331" y="595944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889" name="Google Shape;1889;g111868a8067_0_97"/>
          <p:cNvSpPr txBox="1"/>
          <p:nvPr/>
        </p:nvSpPr>
        <p:spPr>
          <a:xfrm>
            <a:off x="723325" y="6250400"/>
            <a:ext cx="6300900" cy="3062100"/>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Trainers must use the following worksheets: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Worksheet 5 - Let´s weaving in Reflection through an activity of brainstorming</a:t>
            </a:r>
            <a:endParaRPr sz="1400" b="0" i="0" u="none" strike="noStrike" cap="none">
              <a:solidFill>
                <a:schemeClr val="dk1"/>
              </a:solidFill>
              <a:latin typeface="Calibri"/>
              <a:ea typeface="Calibri"/>
              <a:cs typeface="Calibri"/>
              <a:sym typeface="Calibri"/>
            </a:endParaRPr>
          </a:p>
          <a:p>
            <a:pPr marL="457200" marR="0" lvl="0" indent="0" algn="l" rtl="0">
              <a:lnSpc>
                <a:spcPct val="107916"/>
              </a:lnSpc>
              <a:spcBef>
                <a:spcPts val="80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 What stakeholders or community members can be part of our project?</a:t>
            </a: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 What are the reasons why they might be interested in participating in the project? </a:t>
            </a: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 How can we engage them in the project?</a:t>
            </a: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 How can you ensure that the community partners are part of the vision, planning, and preparation phases? </a:t>
            </a: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80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 How can we be sure that community partners are part of the implementation phases?</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pic>
        <p:nvPicPr>
          <p:cNvPr id="1894" name="Google Shape;1894;g111868a8067_0_118"/>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895" name="Google Shape;1895;g111868a8067_0_118"/>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896" name="Google Shape;1896;g111868a8067_0_118"/>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14</a:t>
            </a:r>
            <a:endParaRPr sz="1400" b="0" i="0" u="none" strike="noStrike" cap="none">
              <a:solidFill>
                <a:srgbClr val="000000"/>
              </a:solidFill>
              <a:latin typeface="Arial"/>
              <a:ea typeface="Arial"/>
              <a:cs typeface="Arial"/>
              <a:sym typeface="Arial"/>
            </a:endParaRPr>
          </a:p>
        </p:txBody>
      </p:sp>
      <p:sp>
        <p:nvSpPr>
          <p:cNvPr id="1897" name="Google Shape;1897;g111868a8067_0_118"/>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898" name="Google Shape;1898;g111868a8067_0_118"/>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899" name="Google Shape;1899;g111868a8067_0_118"/>
          <p:cNvSpPr/>
          <p:nvPr/>
        </p:nvSpPr>
        <p:spPr>
          <a:xfrm rot="10800000">
            <a:off x="63431" y="760265"/>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1900" name="Google Shape;1900;g111868a8067_0_118"/>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1 </a:t>
            </a:r>
            <a:endParaRPr sz="3200" b="0" i="0" u="none" strike="noStrike" cap="none">
              <a:solidFill>
                <a:srgbClr val="000000"/>
              </a:solidFill>
              <a:latin typeface="Times New Roman"/>
              <a:ea typeface="Times New Roman"/>
              <a:cs typeface="Times New Roman"/>
              <a:sym typeface="Times New Roman"/>
            </a:endParaRPr>
          </a:p>
        </p:txBody>
      </p:sp>
      <p:sp>
        <p:nvSpPr>
          <p:cNvPr id="1901" name="Google Shape;1901;g111868a8067_0_118"/>
          <p:cNvSpPr/>
          <p:nvPr/>
        </p:nvSpPr>
        <p:spPr>
          <a:xfrm>
            <a:off x="955741" y="87098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02" name="Google Shape;1902;g111868a8067_0_118"/>
          <p:cNvSpPr/>
          <p:nvPr/>
        </p:nvSpPr>
        <p:spPr>
          <a:xfrm>
            <a:off x="1044044" y="3929959"/>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03" name="Google Shape;1903;g111868a8067_0_118"/>
          <p:cNvSpPr/>
          <p:nvPr/>
        </p:nvSpPr>
        <p:spPr>
          <a:xfrm>
            <a:off x="955741" y="4757180"/>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04" name="Google Shape;1904;g111868a8067_0_118"/>
          <p:cNvSpPr txBox="1"/>
          <p:nvPr/>
        </p:nvSpPr>
        <p:spPr>
          <a:xfrm>
            <a:off x="875729" y="4196754"/>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1905" name="Google Shape;1905;g111868a8067_0_118"/>
          <p:cNvSpPr/>
          <p:nvPr/>
        </p:nvSpPr>
        <p:spPr>
          <a:xfrm flipH="1">
            <a:off x="5818593" y="4130681"/>
            <a:ext cx="45691" cy="48372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06" name="Google Shape;1906;g111868a8067_0_118"/>
          <p:cNvSpPr txBox="1"/>
          <p:nvPr/>
        </p:nvSpPr>
        <p:spPr>
          <a:xfrm>
            <a:off x="5957917" y="4200114"/>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1907" name="Google Shape;1907;g111868a8067_0_118"/>
          <p:cNvSpPr txBox="1"/>
          <p:nvPr/>
        </p:nvSpPr>
        <p:spPr>
          <a:xfrm>
            <a:off x="876475" y="1263400"/>
            <a:ext cx="5801100" cy="2568300"/>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Workbook </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Thematic Youtube Videos </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List of community needs</a:t>
            </a: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Trainees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Planning Templates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Thematic Youtube Videos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List of possible community partners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List of resources trainees will need to develop the action plan</a:t>
            </a:r>
            <a:endParaRPr sz="1400" b="0" i="0" u="none" strike="noStrike" cap="none">
              <a:solidFill>
                <a:schemeClr val="dk1"/>
              </a:solidFill>
              <a:latin typeface="Calibri"/>
              <a:ea typeface="Calibri"/>
              <a:cs typeface="Calibri"/>
              <a:sym typeface="Calibri"/>
            </a:endParaRPr>
          </a:p>
        </p:txBody>
      </p:sp>
      <p:sp>
        <p:nvSpPr>
          <p:cNvPr id="1908" name="Google Shape;1908;g111868a8067_0_118"/>
          <p:cNvSpPr txBox="1"/>
          <p:nvPr/>
        </p:nvSpPr>
        <p:spPr>
          <a:xfrm>
            <a:off x="795679" y="101763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909" name="Google Shape;1909;g111868a8067_0_118"/>
          <p:cNvSpPr txBox="1"/>
          <p:nvPr/>
        </p:nvSpPr>
        <p:spPr>
          <a:xfrm>
            <a:off x="795675" y="4935650"/>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SESSION CLOSURE</a:t>
            </a:r>
            <a:endParaRPr sz="1400" b="0" i="0" u="none" strike="noStrike" cap="none">
              <a:solidFill>
                <a:srgbClr val="000000"/>
              </a:solidFill>
              <a:latin typeface="Arial"/>
              <a:ea typeface="Arial"/>
              <a:cs typeface="Arial"/>
              <a:sym typeface="Arial"/>
            </a:endParaRPr>
          </a:p>
        </p:txBody>
      </p:sp>
      <p:sp>
        <p:nvSpPr>
          <p:cNvPr id="1910" name="Google Shape;1910;g111868a8067_0_118"/>
          <p:cNvSpPr txBox="1"/>
          <p:nvPr/>
        </p:nvSpPr>
        <p:spPr>
          <a:xfrm>
            <a:off x="876475" y="5378200"/>
            <a:ext cx="4840200" cy="2130600"/>
          </a:xfrm>
          <a:prstGeom prst="rect">
            <a:avLst/>
          </a:prstGeom>
          <a:noFill/>
          <a:ln>
            <a:noFill/>
          </a:ln>
        </p:spPr>
        <p:txBody>
          <a:bodyPr spcFirstLastPara="1" wrap="square" lIns="91425" tIns="91425" rIns="91425" bIns="91425" anchor="t" anchorCtr="0">
            <a:spAutoFit/>
          </a:bodyPr>
          <a:lstStyle/>
          <a:p>
            <a:pPr marL="0" marR="0" lvl="0" indent="0" algn="just" rtl="0">
              <a:lnSpc>
                <a:spcPct val="107916"/>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a:t>
            </a:r>
            <a:endParaRPr sz="1400" b="1"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Trainer will thank the participants for the participation in all activities of this training session 1 and will make a summary of the achievements reached during the session. </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Trainer will invite the participants to see the training materials on the e-training platform and will invite them to the next training session 2.</a:t>
            </a:r>
            <a:endParaRPr sz="1800" b="0" i="0" u="none" strike="noStrike" cap="none">
              <a:solidFill>
                <a:schemeClr val="dk1"/>
              </a:solidFill>
              <a:latin typeface="Calibri"/>
              <a:ea typeface="Calibri"/>
              <a:cs typeface="Calibri"/>
              <a:sym typeface="Calibri"/>
            </a:endParaRPr>
          </a:p>
        </p:txBody>
      </p:sp>
      <p:sp>
        <p:nvSpPr>
          <p:cNvPr id="1911" name="Google Shape;1911;g111868a8067_0_118"/>
          <p:cNvSpPr/>
          <p:nvPr/>
        </p:nvSpPr>
        <p:spPr>
          <a:xfrm flipH="1">
            <a:off x="5818561" y="5045050"/>
            <a:ext cx="45691" cy="238537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12" name="Google Shape;1912;g111868a8067_0_118"/>
          <p:cNvSpPr txBox="1"/>
          <p:nvPr/>
        </p:nvSpPr>
        <p:spPr>
          <a:xfrm>
            <a:off x="5957917" y="6333714"/>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30 MINUTES</a:t>
            </a:r>
            <a:endParaRPr sz="1400" b="0" i="0" u="none" strike="noStrike" cap="none">
              <a:solidFill>
                <a:schemeClr val="dk1"/>
              </a:solidFill>
              <a:latin typeface="Calibri"/>
              <a:ea typeface="Calibri"/>
              <a:cs typeface="Calibri"/>
              <a:sym typeface="Calibri"/>
            </a:endParaRPr>
          </a:p>
        </p:txBody>
      </p:sp>
      <p:sp>
        <p:nvSpPr>
          <p:cNvPr id="1913" name="Google Shape;1913;g111868a8067_0_118"/>
          <p:cNvSpPr/>
          <p:nvPr/>
        </p:nvSpPr>
        <p:spPr>
          <a:xfrm>
            <a:off x="1044044" y="7587559"/>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14" name="Google Shape;1914;g111868a8067_0_118"/>
          <p:cNvSpPr txBox="1"/>
          <p:nvPr/>
        </p:nvSpPr>
        <p:spPr>
          <a:xfrm>
            <a:off x="876475" y="7969000"/>
            <a:ext cx="5801100" cy="735300"/>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Workbook</a:t>
            </a:r>
            <a:endParaRPr sz="1400" b="0" i="0" u="none" strike="noStrike" cap="none">
              <a:solidFill>
                <a:schemeClr val="dk1"/>
              </a:solidFill>
              <a:latin typeface="Calibri"/>
              <a:ea typeface="Calibri"/>
              <a:cs typeface="Calibri"/>
              <a:sym typeface="Calibri"/>
            </a:endParaRPr>
          </a:p>
        </p:txBody>
      </p:sp>
      <p:sp>
        <p:nvSpPr>
          <p:cNvPr id="1915" name="Google Shape;1915;g111868a8067_0_118"/>
          <p:cNvSpPr txBox="1"/>
          <p:nvPr/>
        </p:nvSpPr>
        <p:spPr>
          <a:xfrm>
            <a:off x="795679" y="772323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919"/>
        <p:cNvGrpSpPr/>
        <p:nvPr/>
      </p:nvGrpSpPr>
      <p:grpSpPr>
        <a:xfrm>
          <a:off x="0" y="0"/>
          <a:ext cx="0" cy="0"/>
          <a:chOff x="0" y="0"/>
          <a:chExt cx="0" cy="0"/>
        </a:xfrm>
      </p:grpSpPr>
      <p:sp>
        <p:nvSpPr>
          <p:cNvPr id="1920" name="Google Shape;1920;gd1d424e405_0_201"/>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1921" name="Google Shape;1921;gd1d424e405_0_201"/>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922" name="Google Shape;1922;gd1d424e405_0_201"/>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923" name="Google Shape;1923;gd1d424e405_0_201"/>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1924" name="Google Shape;1924;gd1d424e405_0_201"/>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925" name="Google Shape;1925;gd1d424e405_0_201"/>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926" name="Google Shape;1926;gd1d424e405_0_201"/>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1927" name="Google Shape;1927;gd1d424e405_0_201"/>
          <p:cNvSpPr txBox="1"/>
          <p:nvPr/>
        </p:nvSpPr>
        <p:spPr>
          <a:xfrm>
            <a:off x="723325" y="954000"/>
            <a:ext cx="5121300" cy="8511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Content:</a:t>
            </a:r>
            <a:endParaRPr sz="1600" b="0" i="0" u="none" strike="noStrike" cap="none">
              <a:solidFill>
                <a:schemeClr val="dk1"/>
              </a:solidFill>
              <a:latin typeface="Calibri"/>
              <a:ea typeface="Calibri"/>
              <a:cs typeface="Calibri"/>
              <a:sym typeface="Calibri"/>
            </a:endParaRPr>
          </a:p>
          <a:p>
            <a:pPr marL="342900" marR="0" lvl="0" indent="-342900" algn="just" rtl="0">
              <a:lnSpc>
                <a:spcPct val="107000"/>
              </a:lnSpc>
              <a:spcBef>
                <a:spcPts val="0"/>
              </a:spcBef>
              <a:spcAft>
                <a:spcPts val="0"/>
              </a:spcAft>
              <a:buClr>
                <a:schemeClr val="dk1"/>
              </a:buClr>
              <a:buSzPts val="2000"/>
              <a:buFont typeface="Arial"/>
              <a:buChar char="●"/>
            </a:pPr>
            <a:r>
              <a:rPr lang="en-US" sz="1400" b="1" i="0" u="none" strike="noStrike" cap="none">
                <a:solidFill>
                  <a:schemeClr val="dk1"/>
                </a:solidFill>
                <a:latin typeface="Calibri"/>
                <a:ea typeface="Calibri"/>
                <a:cs typeface="Calibri"/>
                <a:sym typeface="Calibri"/>
              </a:rPr>
              <a:t>Elaboration SDG-SL Action Plan - Weaving</a:t>
            </a:r>
            <a:r>
              <a:rPr lang="en-US" sz="1400" b="0" i="0" u="none" strike="noStrike" cap="none">
                <a:solidFill>
                  <a:schemeClr val="dk1"/>
                </a:solidFill>
                <a:latin typeface="Calibri"/>
                <a:ea typeface="Calibri"/>
                <a:cs typeface="Calibri"/>
                <a:sym typeface="Calibri"/>
              </a:rPr>
              <a:t> in Reflections and Progress Monitoring of an SDG-SL project</a:t>
            </a:r>
            <a:r>
              <a:rPr lang="en-US" sz="1600" b="0" i="0" u="none" strike="noStrike" cap="none">
                <a:solidFill>
                  <a:schemeClr val="dk1"/>
                </a:solidFill>
                <a:latin typeface="Times New Roman"/>
                <a:ea typeface="Times New Roman"/>
                <a:cs typeface="Times New Roman"/>
                <a:sym typeface="Times New Roman"/>
              </a:rPr>
              <a:t> </a:t>
            </a:r>
            <a:endParaRPr sz="1600" b="0" i="0" u="none" strike="noStrike" cap="none">
              <a:solidFill>
                <a:schemeClr val="dk1"/>
              </a:solidFill>
              <a:latin typeface="Times New Roman"/>
              <a:ea typeface="Times New Roman"/>
              <a:cs typeface="Times New Roman"/>
              <a:sym typeface="Times New Roman"/>
            </a:endParaRPr>
          </a:p>
        </p:txBody>
      </p:sp>
      <p:sp>
        <p:nvSpPr>
          <p:cNvPr id="1928" name="Google Shape;1928;gd1d424e405_0_201"/>
          <p:cNvSpPr txBox="1"/>
          <p:nvPr/>
        </p:nvSpPr>
        <p:spPr>
          <a:xfrm>
            <a:off x="6057942" y="1029906"/>
            <a:ext cx="1086300" cy="227400"/>
          </a:xfrm>
          <a:prstGeom prst="rect">
            <a:avLst/>
          </a:prstGeom>
          <a:noFill/>
          <a:ln>
            <a:noFill/>
          </a:ln>
        </p:spPr>
        <p:txBody>
          <a:bodyPr spcFirstLastPara="1" wrap="square" lIns="0" tIns="11925" rIns="0" bIns="0" anchor="t" anchorCtr="0">
            <a:spAutoFit/>
          </a:bodyPr>
          <a:lstStyle/>
          <a:p>
            <a:pPr marL="11939"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DURATION</a:t>
            </a:r>
            <a:endParaRPr sz="1400" b="0" i="0" u="none" strike="noStrike" cap="none">
              <a:solidFill>
                <a:srgbClr val="0070C0"/>
              </a:solidFill>
              <a:latin typeface="Times New Roman"/>
              <a:ea typeface="Times New Roman"/>
              <a:cs typeface="Times New Roman"/>
              <a:sym typeface="Times New Roman"/>
            </a:endParaRPr>
          </a:p>
        </p:txBody>
      </p:sp>
      <p:sp>
        <p:nvSpPr>
          <p:cNvPr id="1929" name="Google Shape;1929;gd1d424e405_0_201"/>
          <p:cNvSpPr txBox="1"/>
          <p:nvPr/>
        </p:nvSpPr>
        <p:spPr>
          <a:xfrm>
            <a:off x="723331" y="2143913"/>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SESSION OPENING</a:t>
            </a:r>
            <a:endParaRPr sz="1400" b="0" i="0" u="none" strike="noStrike" cap="none">
              <a:solidFill>
                <a:srgbClr val="0070C0"/>
              </a:solidFill>
              <a:latin typeface="Times New Roman"/>
              <a:ea typeface="Times New Roman"/>
              <a:cs typeface="Times New Roman"/>
              <a:sym typeface="Times New Roman"/>
            </a:endParaRPr>
          </a:p>
        </p:txBody>
      </p:sp>
      <p:sp>
        <p:nvSpPr>
          <p:cNvPr id="1930" name="Google Shape;1930;gd1d424e405_0_201"/>
          <p:cNvSpPr/>
          <p:nvPr/>
        </p:nvSpPr>
        <p:spPr>
          <a:xfrm>
            <a:off x="1168801" y="19092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31" name="Google Shape;1931;gd1d424e405_0_201"/>
          <p:cNvSpPr/>
          <p:nvPr/>
        </p:nvSpPr>
        <p:spPr>
          <a:xfrm>
            <a:off x="5906916" y="976578"/>
            <a:ext cx="45691" cy="712657"/>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32" name="Google Shape;1932;gd1d424e405_0_201"/>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33" name="Google Shape;1933;gd1d424e405_0_201"/>
          <p:cNvSpPr txBox="1"/>
          <p:nvPr/>
        </p:nvSpPr>
        <p:spPr>
          <a:xfrm>
            <a:off x="6099281" y="1300696"/>
            <a:ext cx="87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 HOURS</a:t>
            </a:r>
            <a:endParaRPr sz="1400" b="0" i="0" u="none" strike="noStrike" cap="none">
              <a:solidFill>
                <a:schemeClr val="dk1"/>
              </a:solidFill>
              <a:latin typeface="Calibri"/>
              <a:ea typeface="Calibri"/>
              <a:cs typeface="Calibri"/>
              <a:sym typeface="Calibri"/>
            </a:endParaRPr>
          </a:p>
        </p:txBody>
      </p:sp>
      <p:sp>
        <p:nvSpPr>
          <p:cNvPr id="1934" name="Google Shape;1934;gd1d424e405_0_201"/>
          <p:cNvSpPr txBox="1"/>
          <p:nvPr/>
        </p:nvSpPr>
        <p:spPr>
          <a:xfrm>
            <a:off x="635625" y="2428875"/>
            <a:ext cx="5121300" cy="2113500"/>
          </a:xfrm>
          <a:prstGeom prst="rect">
            <a:avLst/>
          </a:prstGeom>
          <a:noFill/>
          <a:ln>
            <a:noFill/>
          </a:ln>
        </p:spPr>
        <p:txBody>
          <a:bodyPr spcFirstLastPara="1" wrap="square" lIns="91425" tIns="45700" rIns="91425" bIns="45700" anchor="t" anchorCtr="0">
            <a:spAutoFit/>
          </a:bodyPr>
          <a:lstStyle/>
          <a:p>
            <a:pPr marL="0" marR="0" lvl="0" indent="0" algn="just" rtl="0">
              <a:lnSpc>
                <a:spcPct val="107916"/>
              </a:lnSpc>
              <a:spcBef>
                <a:spcPts val="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Methodology </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80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Design Thinking</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800"/>
              </a:spcBef>
              <a:spcAft>
                <a:spcPts val="0"/>
              </a:spcAft>
              <a:buClr>
                <a:schemeClr val="dk1"/>
              </a:buClr>
              <a:buSzPts val="1400"/>
              <a:buFont typeface="Noto Sans Symbols"/>
              <a:buChar char="●"/>
            </a:pPr>
            <a:r>
              <a:rPr lang="en-US" sz="1400" b="0" i="0" u="none" strike="noStrike" cap="none">
                <a:solidFill>
                  <a:schemeClr val="dk1"/>
                </a:solidFill>
                <a:latin typeface="Calibri"/>
                <a:ea typeface="Calibri"/>
                <a:cs typeface="Calibri"/>
                <a:sym typeface="Calibri"/>
              </a:rPr>
              <a:t>Reflective Thinking;</a:t>
            </a:r>
            <a:endParaRPr sz="1400" b="0"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0"/>
              </a:spcAft>
              <a:buClr>
                <a:schemeClr val="dk1"/>
              </a:buClr>
              <a:buSzPts val="1100"/>
              <a:buFont typeface="Arial"/>
              <a:buNone/>
            </a:pPr>
            <a:r>
              <a:rPr lang="en-US" sz="1400" b="1" i="0" u="none" strike="noStrike" cap="none">
                <a:solidFill>
                  <a:schemeClr val="dk1"/>
                </a:solidFill>
                <a:latin typeface="Calibri"/>
                <a:ea typeface="Calibri"/>
                <a:cs typeface="Calibri"/>
                <a:sym typeface="Calibri"/>
              </a:rPr>
              <a:t>Description:</a:t>
            </a:r>
            <a:endParaRPr sz="1400" b="1"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80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Trainer will make a summary of the achievements reached during the previous training session 1 and will explain the main objectives of this training session 2. </a:t>
            </a:r>
            <a:endParaRPr sz="1400" b="1" i="0" u="none" strike="noStrike" cap="none">
              <a:solidFill>
                <a:schemeClr val="dk1"/>
              </a:solidFill>
              <a:latin typeface="Times New Roman"/>
              <a:ea typeface="Times New Roman"/>
              <a:cs typeface="Times New Roman"/>
              <a:sym typeface="Times New Roman"/>
            </a:endParaRPr>
          </a:p>
        </p:txBody>
      </p:sp>
      <p:sp>
        <p:nvSpPr>
          <p:cNvPr id="1935" name="Google Shape;1935;gd1d424e405_0_201"/>
          <p:cNvSpPr/>
          <p:nvPr/>
        </p:nvSpPr>
        <p:spPr>
          <a:xfrm>
            <a:off x="5876472" y="1953900"/>
            <a:ext cx="45691" cy="2547842"/>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36" name="Google Shape;1936;gd1d424e405_0_201"/>
          <p:cNvSpPr txBox="1"/>
          <p:nvPr/>
        </p:nvSpPr>
        <p:spPr>
          <a:xfrm>
            <a:off x="6034339" y="3353388"/>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1937" name="Google Shape;1937;gd1d424e405_0_201"/>
          <p:cNvSpPr txBox="1"/>
          <p:nvPr/>
        </p:nvSpPr>
        <p:spPr>
          <a:xfrm>
            <a:off x="757695" y="479359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1938" name="Google Shape;1938;gd1d424e405_0_201"/>
          <p:cNvSpPr txBox="1"/>
          <p:nvPr/>
        </p:nvSpPr>
        <p:spPr>
          <a:xfrm>
            <a:off x="692299" y="5006500"/>
            <a:ext cx="6285900" cy="165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Workbook</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Thematic Youtube Videos </a:t>
            </a: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Trainees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Planning Templates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Thematic Youtube Videos</a:t>
            </a:r>
            <a:endParaRPr sz="1400" b="0" i="0" u="none" strike="noStrike" cap="none">
              <a:solidFill>
                <a:schemeClr val="dk1"/>
              </a:solidFill>
              <a:latin typeface="Times New Roman"/>
              <a:ea typeface="Times New Roman"/>
              <a:cs typeface="Times New Roman"/>
              <a:sym typeface="Times New Roman"/>
            </a:endParaRPr>
          </a:p>
        </p:txBody>
      </p:sp>
      <p:sp>
        <p:nvSpPr>
          <p:cNvPr id="1939" name="Google Shape;1939;gd1d424e405_0_201"/>
          <p:cNvSpPr/>
          <p:nvPr/>
        </p:nvSpPr>
        <p:spPr>
          <a:xfrm>
            <a:off x="984199" y="4620785"/>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40" name="Google Shape;1940;gd1d424e405_0_201"/>
          <p:cNvSpPr txBox="1"/>
          <p:nvPr/>
        </p:nvSpPr>
        <p:spPr>
          <a:xfrm>
            <a:off x="692312" y="6967030"/>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1941" name="Google Shape;1941;gd1d424e405_0_201"/>
          <p:cNvSpPr/>
          <p:nvPr/>
        </p:nvSpPr>
        <p:spPr>
          <a:xfrm>
            <a:off x="1060399" y="6729213"/>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42" name="Google Shape;1942;gd1d424e405_0_201"/>
          <p:cNvSpPr txBox="1"/>
          <p:nvPr/>
        </p:nvSpPr>
        <p:spPr>
          <a:xfrm>
            <a:off x="5890309" y="6962365"/>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
        <p:nvSpPr>
          <p:cNvPr id="1943" name="Google Shape;1943;gd1d424e405_0_201"/>
          <p:cNvSpPr/>
          <p:nvPr/>
        </p:nvSpPr>
        <p:spPr>
          <a:xfrm flipH="1">
            <a:off x="5844618" y="6871339"/>
            <a:ext cx="45691" cy="48372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44" name="Google Shape;1944;gd1d424e405_0_201"/>
          <p:cNvSpPr/>
          <p:nvPr/>
        </p:nvSpPr>
        <p:spPr>
          <a:xfrm>
            <a:off x="1060399" y="7491213"/>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45" name="Google Shape;1945;gd1d424e405_0_201"/>
          <p:cNvSpPr txBox="1"/>
          <p:nvPr/>
        </p:nvSpPr>
        <p:spPr>
          <a:xfrm>
            <a:off x="762000" y="7696200"/>
            <a:ext cx="4995000" cy="1200300"/>
          </a:xfrm>
          <a:prstGeom prst="rect">
            <a:avLst/>
          </a:prstGeom>
          <a:noFill/>
          <a:ln>
            <a:noFill/>
          </a:ln>
        </p:spPr>
        <p:txBody>
          <a:bodyPr spcFirstLastPara="1" wrap="square" lIns="91425" tIns="91425" rIns="91425" bIns="91425" anchor="t" anchorCtr="0">
            <a:spAutoFit/>
          </a:bodyPr>
          <a:lstStyle/>
          <a:p>
            <a:pPr marL="0" marR="0" lvl="0" indent="0" algn="just" rtl="0">
              <a:lnSpc>
                <a:spcPct val="107916"/>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a:t>
            </a:r>
            <a:endParaRPr sz="1400" b="1"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80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In this activity, based on the reflections and conclusions reached in previous training, the trainers must facilitate trainees develop a first draft of the SDG-SL action plan sheet. </a:t>
            </a:r>
            <a:endParaRPr sz="1400" b="0" i="0" u="none" strike="noStrike" cap="none">
              <a:solidFill>
                <a:schemeClr val="dk1"/>
              </a:solidFill>
              <a:latin typeface="Calibri"/>
              <a:ea typeface="Calibri"/>
              <a:cs typeface="Calibri"/>
              <a:sym typeface="Calibri"/>
            </a:endParaRPr>
          </a:p>
        </p:txBody>
      </p:sp>
      <p:sp>
        <p:nvSpPr>
          <p:cNvPr id="1946" name="Google Shape;1946;gd1d424e405_0_201"/>
          <p:cNvSpPr txBox="1"/>
          <p:nvPr/>
        </p:nvSpPr>
        <p:spPr>
          <a:xfrm>
            <a:off x="5890309" y="8257765"/>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75 MINUTES</a:t>
            </a:r>
            <a:endParaRPr sz="1400" b="0" i="0" u="none" strike="noStrike" cap="none">
              <a:solidFill>
                <a:schemeClr val="dk1"/>
              </a:solidFill>
              <a:latin typeface="Calibri"/>
              <a:ea typeface="Calibri"/>
              <a:cs typeface="Calibri"/>
              <a:sym typeface="Calibri"/>
            </a:endParaRPr>
          </a:p>
        </p:txBody>
      </p:sp>
      <p:sp>
        <p:nvSpPr>
          <p:cNvPr id="1947" name="Google Shape;1947;gd1d424e405_0_201"/>
          <p:cNvSpPr/>
          <p:nvPr/>
        </p:nvSpPr>
        <p:spPr>
          <a:xfrm flipH="1">
            <a:off x="5844641" y="7709571"/>
            <a:ext cx="45691" cy="1425315"/>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951"/>
        <p:cNvGrpSpPr/>
        <p:nvPr/>
      </p:nvGrpSpPr>
      <p:grpSpPr>
        <a:xfrm>
          <a:off x="0" y="0"/>
          <a:ext cx="0" cy="0"/>
          <a:chOff x="0" y="0"/>
          <a:chExt cx="0" cy="0"/>
        </a:xfrm>
      </p:grpSpPr>
      <p:sp>
        <p:nvSpPr>
          <p:cNvPr id="1952" name="Google Shape;1952;g111868a8067_0_151"/>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1953" name="Google Shape;1953;g111868a8067_0_151"/>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954" name="Google Shape;1954;g111868a8067_0_151"/>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955" name="Google Shape;1955;g111868a8067_0_151"/>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1956" name="Google Shape;1956;g111868a8067_0_151"/>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957" name="Google Shape;1957;g111868a8067_0_151"/>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958" name="Google Shape;1958;g111868a8067_0_151"/>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1959" name="Google Shape;1959;g111868a8067_0_151"/>
          <p:cNvSpPr/>
          <p:nvPr/>
        </p:nvSpPr>
        <p:spPr>
          <a:xfrm>
            <a:off x="5906948" y="976573"/>
            <a:ext cx="45691" cy="2987253"/>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60" name="Google Shape;1960;g111868a8067_0_151"/>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61" name="Google Shape;1961;g111868a8067_0_151"/>
          <p:cNvSpPr txBox="1"/>
          <p:nvPr/>
        </p:nvSpPr>
        <p:spPr>
          <a:xfrm>
            <a:off x="5969000" y="1300700"/>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75 MINUTES</a:t>
            </a:r>
            <a:endParaRPr sz="1400" b="0" i="0" u="none" strike="noStrike" cap="none">
              <a:solidFill>
                <a:schemeClr val="dk1"/>
              </a:solidFill>
              <a:latin typeface="Calibri"/>
              <a:ea typeface="Calibri"/>
              <a:cs typeface="Calibri"/>
              <a:sym typeface="Calibri"/>
            </a:endParaRPr>
          </a:p>
        </p:txBody>
      </p:sp>
      <p:sp>
        <p:nvSpPr>
          <p:cNvPr id="1962" name="Google Shape;1962;g111868a8067_0_151"/>
          <p:cNvSpPr txBox="1"/>
          <p:nvPr/>
        </p:nvSpPr>
        <p:spPr>
          <a:xfrm>
            <a:off x="686125" y="963300"/>
            <a:ext cx="5121300" cy="3071100"/>
          </a:xfrm>
          <a:prstGeom prst="rect">
            <a:avLst/>
          </a:prstGeom>
          <a:noFill/>
          <a:ln>
            <a:noFill/>
          </a:ln>
        </p:spPr>
        <p:txBody>
          <a:bodyPr spcFirstLastPara="1" wrap="square" lIns="91425" tIns="45700" rIns="91425" bIns="45700" anchor="t" anchorCtr="0">
            <a:spAutoFit/>
          </a:bodyPr>
          <a:lstStyle/>
          <a:p>
            <a:pPr marL="0" marR="0" lvl="0" indent="0" algn="just" rtl="0">
              <a:lnSpc>
                <a:spcPct val="107916"/>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This plan should have the next minimum contents:</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Defining goals, </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Activities, </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Resources, </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Time, </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Strategic community partners and,</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Assessment tools </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Scheduling concerns or other logistics trainees need to deal with in the course of the SDG-SL</a:t>
            </a:r>
            <a:r>
              <a:rPr lang="en-US" sz="1400" b="1"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project</a:t>
            </a:r>
            <a:endParaRPr sz="1400" b="0"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80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This activity can be done through an Assembly (big group working on a single action group) or in small groups (different groups working on different action plans). </a:t>
            </a:r>
            <a:endParaRPr sz="1800" b="1" i="0" u="none" strike="noStrike" cap="none">
              <a:solidFill>
                <a:schemeClr val="dk1"/>
              </a:solidFill>
              <a:latin typeface="Calibri"/>
              <a:ea typeface="Calibri"/>
              <a:cs typeface="Calibri"/>
              <a:sym typeface="Calibri"/>
            </a:endParaRPr>
          </a:p>
        </p:txBody>
      </p:sp>
      <p:sp>
        <p:nvSpPr>
          <p:cNvPr id="1963" name="Google Shape;1963;g111868a8067_0_151"/>
          <p:cNvSpPr/>
          <p:nvPr/>
        </p:nvSpPr>
        <p:spPr>
          <a:xfrm>
            <a:off x="907999" y="4011185"/>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64" name="Google Shape;1964;g111868a8067_0_151"/>
          <p:cNvSpPr/>
          <p:nvPr/>
        </p:nvSpPr>
        <p:spPr>
          <a:xfrm>
            <a:off x="907999" y="6957813"/>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65" name="Google Shape;1965;g111868a8067_0_151"/>
          <p:cNvSpPr txBox="1"/>
          <p:nvPr/>
        </p:nvSpPr>
        <p:spPr>
          <a:xfrm>
            <a:off x="609600" y="4114800"/>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0000"/>
              </a:solidFill>
              <a:latin typeface="Arial"/>
              <a:ea typeface="Arial"/>
              <a:cs typeface="Arial"/>
              <a:sym typeface="Arial"/>
            </a:endParaRPr>
          </a:p>
        </p:txBody>
      </p:sp>
      <p:sp>
        <p:nvSpPr>
          <p:cNvPr id="1966" name="Google Shape;1966;g111868a8067_0_151"/>
          <p:cNvSpPr txBox="1"/>
          <p:nvPr/>
        </p:nvSpPr>
        <p:spPr>
          <a:xfrm>
            <a:off x="686125" y="4392300"/>
            <a:ext cx="6436500" cy="2513400"/>
          </a:xfrm>
          <a:prstGeom prst="rect">
            <a:avLst/>
          </a:prstGeom>
          <a:noFill/>
          <a:ln>
            <a:noFill/>
          </a:ln>
        </p:spPr>
        <p:txBody>
          <a:bodyPr spcFirstLastPara="1" wrap="square" lIns="91425" tIns="45700" rIns="91425" bIns="45700" anchor="t" anchorCtr="0">
            <a:spAutoFit/>
          </a:bodyPr>
          <a:lstStyle/>
          <a:p>
            <a:pPr marL="0" marR="0" lvl="0" indent="0" algn="l" rtl="0">
              <a:lnSpc>
                <a:spcPct val="107916"/>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Trainers must use the following worksheets: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Worksheet 1 - Description, Feelings and Evaluation</a:t>
            </a:r>
            <a:endParaRPr sz="1400" b="1"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00"/>
              <a:buFont typeface="Arial"/>
              <a:buNone/>
            </a:pPr>
            <a:endParaRPr sz="100" b="1"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Throughout the activity, trainers will make sure that trainees’ project management and organization skills are reinforced.</a:t>
            </a: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first draft of the action plan will be an open document that can be changed, improved or re-planned during the next phases of project development, i.e., implementation, assessment and communication of the project (SLTA 6 and SLTA 7).</a:t>
            </a: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80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This activity can be split in two parts with a break in the middle, depending on how trainers see trainees’ evolution.</a:t>
            </a:r>
            <a:endParaRPr sz="1400" b="0" i="0" u="none" strike="noStrike" cap="none">
              <a:solidFill>
                <a:schemeClr val="dk1"/>
              </a:solidFill>
              <a:latin typeface="Calibri"/>
              <a:ea typeface="Calibri"/>
              <a:cs typeface="Calibri"/>
              <a:sym typeface="Calibri"/>
            </a:endParaRPr>
          </a:p>
        </p:txBody>
      </p:sp>
      <p:sp>
        <p:nvSpPr>
          <p:cNvPr id="1967" name="Google Shape;1967;g111868a8067_0_151"/>
          <p:cNvSpPr txBox="1"/>
          <p:nvPr/>
        </p:nvSpPr>
        <p:spPr>
          <a:xfrm>
            <a:off x="724075" y="7359400"/>
            <a:ext cx="5801100" cy="2052300"/>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Workbook</a:t>
            </a: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80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Trainees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Planning Templates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Thematic Youtube Videos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List of possible community partners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List of resources trainees will need to develop the action plan</a:t>
            </a:r>
            <a:endParaRPr sz="1400" b="0" i="0" u="none" strike="noStrike" cap="none">
              <a:solidFill>
                <a:schemeClr val="dk1"/>
              </a:solidFill>
              <a:latin typeface="Calibri"/>
              <a:ea typeface="Calibri"/>
              <a:cs typeface="Calibri"/>
              <a:sym typeface="Calibri"/>
            </a:endParaRPr>
          </a:p>
        </p:txBody>
      </p:sp>
      <p:sp>
        <p:nvSpPr>
          <p:cNvPr id="1968" name="Google Shape;1968;g111868a8067_0_151"/>
          <p:cNvSpPr txBox="1"/>
          <p:nvPr/>
        </p:nvSpPr>
        <p:spPr>
          <a:xfrm>
            <a:off x="643279" y="711363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972"/>
        <p:cNvGrpSpPr/>
        <p:nvPr/>
      </p:nvGrpSpPr>
      <p:grpSpPr>
        <a:xfrm>
          <a:off x="0" y="0"/>
          <a:ext cx="0" cy="0"/>
          <a:chOff x="0" y="0"/>
          <a:chExt cx="0" cy="0"/>
        </a:xfrm>
      </p:grpSpPr>
      <p:sp>
        <p:nvSpPr>
          <p:cNvPr id="1973" name="Google Shape;1973;g111868a8067_0_187"/>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1974" name="Google Shape;1974;g111868a8067_0_187"/>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975" name="Google Shape;1975;g111868a8067_0_187"/>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976" name="Google Shape;1976;g111868a8067_0_187"/>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1977" name="Google Shape;1977;g111868a8067_0_187"/>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1978" name="Google Shape;1978;g111868a8067_0_187"/>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1979" name="Google Shape;1979;g111868a8067_0_187"/>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1980" name="Google Shape;1980;g111868a8067_0_187"/>
          <p:cNvSpPr/>
          <p:nvPr/>
        </p:nvSpPr>
        <p:spPr>
          <a:xfrm>
            <a:off x="1092601" y="1528231"/>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81" name="Google Shape;1981;g111868a8067_0_187"/>
          <p:cNvSpPr/>
          <p:nvPr/>
        </p:nvSpPr>
        <p:spPr>
          <a:xfrm>
            <a:off x="5830725" y="976576"/>
            <a:ext cx="45691" cy="465258"/>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82" name="Google Shape;1982;g111868a8067_0_187"/>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83" name="Google Shape;1983;g111868a8067_0_187"/>
          <p:cNvSpPr txBox="1"/>
          <p:nvPr/>
        </p:nvSpPr>
        <p:spPr>
          <a:xfrm>
            <a:off x="662850" y="1686450"/>
            <a:ext cx="5121300" cy="3639000"/>
          </a:xfrm>
          <a:prstGeom prst="rect">
            <a:avLst/>
          </a:prstGeom>
          <a:noFill/>
          <a:ln>
            <a:noFill/>
          </a:ln>
        </p:spPr>
        <p:txBody>
          <a:bodyPr spcFirstLastPara="1" wrap="square" lIns="91425" tIns="45700" rIns="91425" bIns="45700" anchor="t" anchorCtr="0">
            <a:spAutoFit/>
          </a:bodyPr>
          <a:lstStyle/>
          <a:p>
            <a:pPr marL="0" marR="0" lvl="0" indent="0" algn="just" rtl="0">
              <a:lnSpc>
                <a:spcPct val="107916"/>
              </a:lnSpc>
              <a:spcBef>
                <a:spcPts val="0"/>
              </a:spcBef>
              <a:spcAft>
                <a:spcPts val="0"/>
              </a:spcAft>
              <a:buClr>
                <a:srgbClr val="000000"/>
              </a:buClr>
              <a:buSzPts val="1100"/>
              <a:buFont typeface="Arial"/>
              <a:buNone/>
            </a:pPr>
            <a:r>
              <a:rPr lang="en-US" sz="1400" b="1" i="0" u="none" strike="noStrike" cap="none">
                <a:solidFill>
                  <a:schemeClr val="dk1"/>
                </a:solidFill>
                <a:latin typeface="Calibri"/>
                <a:ea typeface="Calibri"/>
                <a:cs typeface="Calibri"/>
                <a:sym typeface="Calibri"/>
              </a:rPr>
              <a:t>Description:</a:t>
            </a:r>
            <a:endParaRPr sz="1400" b="1"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In this activity, the trainer must ensure that trainees have moments of reflection and monitoring during the definition and development of the SDG-SL action plan, by establishing:</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moments and practices where they will talk about what they have learned and how they can apply or learn from the design of the SDG-SL action plan.</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practices of ongoing monitoring that will ensure the success during the process of design and conception of the SDG-SL action plan (service)</a:t>
            </a:r>
            <a:endParaRPr sz="1400" b="0"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80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For doing so, trainers will propose an activity to trainees, in assembly or in small groups where they will reflect about trainees, guided by the trainer that will propose some questions (see tips for trainers) to trainees.  </a:t>
            </a:r>
            <a:endParaRPr sz="1400" b="1" i="0" u="none" strike="noStrike" cap="none">
              <a:solidFill>
                <a:schemeClr val="dk1"/>
              </a:solidFill>
              <a:latin typeface="Calibri"/>
              <a:ea typeface="Calibri"/>
              <a:cs typeface="Calibri"/>
              <a:sym typeface="Calibri"/>
            </a:endParaRPr>
          </a:p>
        </p:txBody>
      </p:sp>
      <p:sp>
        <p:nvSpPr>
          <p:cNvPr id="1984" name="Google Shape;1984;g111868a8067_0_187"/>
          <p:cNvSpPr/>
          <p:nvPr/>
        </p:nvSpPr>
        <p:spPr>
          <a:xfrm>
            <a:off x="5876497" y="1953900"/>
            <a:ext cx="45691" cy="3127569"/>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85" name="Google Shape;1985;g111868a8067_0_187"/>
          <p:cNvSpPr txBox="1"/>
          <p:nvPr/>
        </p:nvSpPr>
        <p:spPr>
          <a:xfrm>
            <a:off x="6034339" y="3353388"/>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45 MINUTES</a:t>
            </a:r>
            <a:endParaRPr sz="1400" b="0" i="0" u="none" strike="noStrike" cap="none">
              <a:solidFill>
                <a:schemeClr val="dk1"/>
              </a:solidFill>
              <a:latin typeface="Calibri"/>
              <a:ea typeface="Calibri"/>
              <a:cs typeface="Calibri"/>
              <a:sym typeface="Calibri"/>
            </a:endParaRPr>
          </a:p>
        </p:txBody>
      </p:sp>
      <p:sp>
        <p:nvSpPr>
          <p:cNvPr id="1986" name="Google Shape;1986;g111868a8067_0_187"/>
          <p:cNvSpPr txBox="1"/>
          <p:nvPr/>
        </p:nvSpPr>
        <p:spPr>
          <a:xfrm>
            <a:off x="757695" y="5631797"/>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70C0"/>
              </a:solidFill>
              <a:latin typeface="Times New Roman"/>
              <a:ea typeface="Times New Roman"/>
              <a:cs typeface="Times New Roman"/>
              <a:sym typeface="Times New Roman"/>
            </a:endParaRPr>
          </a:p>
        </p:txBody>
      </p:sp>
      <p:sp>
        <p:nvSpPr>
          <p:cNvPr id="1987" name="Google Shape;1987;g111868a8067_0_187"/>
          <p:cNvSpPr txBox="1"/>
          <p:nvPr/>
        </p:nvSpPr>
        <p:spPr>
          <a:xfrm>
            <a:off x="768499" y="5920900"/>
            <a:ext cx="6285900" cy="3423900"/>
          </a:xfrm>
          <a:prstGeom prst="rect">
            <a:avLst/>
          </a:prstGeom>
          <a:noFill/>
          <a:ln>
            <a:noFill/>
          </a:ln>
        </p:spPr>
        <p:txBody>
          <a:bodyPr spcFirstLastPara="1" wrap="square" lIns="91425" tIns="45700" rIns="91425" bIns="45700"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Trainers must use the following worksheets:</a:t>
            </a:r>
            <a:endParaRPr sz="1400" b="0"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Worksheet 2 - Tools for peer and self assessment</a:t>
            </a:r>
            <a:endParaRPr sz="1400" b="0"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0"/>
              </a:spcAft>
              <a:buClr>
                <a:srgbClr val="000000"/>
              </a:buClr>
              <a:buSzPts val="600"/>
              <a:buFont typeface="Arial"/>
              <a:buNone/>
            </a:pPr>
            <a:endParaRPr sz="600" b="0" i="0" u="none" strike="noStrike" cap="none">
              <a:solidFill>
                <a:schemeClr val="dk1"/>
              </a:solidFill>
              <a:latin typeface="Calibri"/>
              <a:ea typeface="Calibri"/>
              <a:cs typeface="Calibri"/>
              <a:sym typeface="Calibri"/>
            </a:endParaRPr>
          </a:p>
          <a:p>
            <a:pPr marL="228600" marR="0" lvl="0" indent="-228600" algn="just"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What do we hope to accomplish? </a:t>
            </a:r>
            <a:endParaRPr sz="1400" b="0" i="0" u="none" strike="noStrike" cap="none">
              <a:solidFill>
                <a:schemeClr val="dk1"/>
              </a:solidFill>
              <a:latin typeface="Calibri"/>
              <a:ea typeface="Calibri"/>
              <a:cs typeface="Calibri"/>
              <a:sym typeface="Calibri"/>
            </a:endParaRPr>
          </a:p>
          <a:p>
            <a:pPr marL="228600" marR="0" lvl="0" indent="-228600" algn="just"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How do I feel about the process that we have followed and the SDG-SL project as a whole? </a:t>
            </a:r>
            <a:endParaRPr sz="1400" b="0" i="0" u="none" strike="noStrike" cap="none">
              <a:solidFill>
                <a:schemeClr val="dk1"/>
              </a:solidFill>
              <a:latin typeface="Calibri"/>
              <a:ea typeface="Calibri"/>
              <a:cs typeface="Calibri"/>
              <a:sym typeface="Calibri"/>
            </a:endParaRPr>
          </a:p>
          <a:p>
            <a:pPr marL="228600" marR="0" lvl="0" indent="-228600" algn="just"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What could we do to make it better? </a:t>
            </a:r>
            <a:endParaRPr sz="1400" b="0" i="0" u="none" strike="noStrike" cap="none">
              <a:solidFill>
                <a:schemeClr val="dk1"/>
              </a:solidFill>
              <a:latin typeface="Calibri"/>
              <a:ea typeface="Calibri"/>
              <a:cs typeface="Calibri"/>
              <a:sym typeface="Calibri"/>
            </a:endParaRPr>
          </a:p>
          <a:p>
            <a:pPr marL="228600" marR="0" lvl="0" indent="-228600" algn="just"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Are we communicating with our partner? </a:t>
            </a:r>
            <a:endParaRPr sz="1400" b="0" i="0" u="none" strike="noStrike" cap="none">
              <a:solidFill>
                <a:schemeClr val="dk1"/>
              </a:solidFill>
              <a:latin typeface="Calibri"/>
              <a:ea typeface="Calibri"/>
              <a:cs typeface="Calibri"/>
              <a:sym typeface="Calibri"/>
            </a:endParaRPr>
          </a:p>
          <a:p>
            <a:pPr marL="228600" marR="0" lvl="0" indent="-228600" algn="just"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How do we feel about our process and plans? </a:t>
            </a:r>
            <a:endParaRPr sz="1400" b="0" i="0" u="none" strike="noStrike" cap="none">
              <a:solidFill>
                <a:schemeClr val="dk1"/>
              </a:solidFill>
              <a:latin typeface="Calibri"/>
              <a:ea typeface="Calibri"/>
              <a:cs typeface="Calibri"/>
              <a:sym typeface="Calibri"/>
            </a:endParaRPr>
          </a:p>
          <a:p>
            <a:pPr marL="228600" marR="0" lvl="0" indent="-228600" algn="just"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What is the measurable impact of our SDG-SL action? </a:t>
            </a:r>
            <a:endParaRPr sz="1400" b="0" i="0" u="none" strike="noStrike" cap="none">
              <a:solidFill>
                <a:schemeClr val="dk1"/>
              </a:solidFill>
              <a:latin typeface="Calibri"/>
              <a:ea typeface="Calibri"/>
              <a:cs typeface="Calibri"/>
              <a:sym typeface="Calibri"/>
            </a:endParaRPr>
          </a:p>
          <a:p>
            <a:pPr marL="228600" marR="0" lvl="0" indent="-228600" algn="just" rtl="0">
              <a:lnSpc>
                <a:spcPct val="107916"/>
              </a:lnSpc>
              <a:spcBef>
                <a:spcPts val="800"/>
              </a:spcBef>
              <a:spcAft>
                <a:spcPts val="80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What is the value given back to the community in time and value? </a:t>
            </a:r>
            <a:endParaRPr sz="1400" b="0" i="0" u="none" strike="noStrike" cap="none">
              <a:solidFill>
                <a:schemeClr val="dk1"/>
              </a:solidFill>
              <a:latin typeface="Times New Roman"/>
              <a:ea typeface="Times New Roman"/>
              <a:cs typeface="Times New Roman"/>
              <a:sym typeface="Times New Roman"/>
            </a:endParaRPr>
          </a:p>
        </p:txBody>
      </p:sp>
      <p:sp>
        <p:nvSpPr>
          <p:cNvPr id="1988" name="Google Shape;1988;g111868a8067_0_187"/>
          <p:cNvSpPr/>
          <p:nvPr/>
        </p:nvSpPr>
        <p:spPr>
          <a:xfrm>
            <a:off x="984199" y="5458985"/>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1989" name="Google Shape;1989;g111868a8067_0_187"/>
          <p:cNvSpPr txBox="1"/>
          <p:nvPr/>
        </p:nvSpPr>
        <p:spPr>
          <a:xfrm>
            <a:off x="692312" y="1023430"/>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1990" name="Google Shape;1990;g111868a8067_0_187"/>
          <p:cNvSpPr txBox="1"/>
          <p:nvPr/>
        </p:nvSpPr>
        <p:spPr>
          <a:xfrm>
            <a:off x="5890309" y="1018765"/>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10 MINUTES</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5" name="Google Shape;1995;g111868a8067_0_220"/>
          <p:cNvSpPr/>
          <p:nvPr/>
        </p:nvSpPr>
        <p:spPr>
          <a:xfrm rot="10800000">
            <a:off x="68656" y="760264"/>
            <a:ext cx="517989" cy="8736908"/>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pic>
        <p:nvPicPr>
          <p:cNvPr id="1996" name="Google Shape;1996;g111868a8067_0_220"/>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1997" name="Google Shape;1997;g111868a8067_0_220"/>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1998" name="Google Shape;1998;g111868a8067_0_220"/>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17</a:t>
            </a:r>
            <a:endParaRPr sz="1400" b="0" i="0" u="none" strike="noStrike" cap="none">
              <a:solidFill>
                <a:srgbClr val="000000"/>
              </a:solidFill>
              <a:latin typeface="Arial"/>
              <a:ea typeface="Arial"/>
              <a:cs typeface="Arial"/>
              <a:sym typeface="Arial"/>
            </a:endParaRPr>
          </a:p>
        </p:txBody>
      </p:sp>
      <p:sp>
        <p:nvSpPr>
          <p:cNvPr id="1999" name="Google Shape;1999;g111868a8067_0_220"/>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000" name="Google Shape;2000;g111868a8067_0_220"/>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001" name="Google Shape;2001;g111868a8067_0_220"/>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2002" name="Google Shape;2002;g111868a8067_0_220"/>
          <p:cNvSpPr/>
          <p:nvPr/>
        </p:nvSpPr>
        <p:spPr>
          <a:xfrm>
            <a:off x="1168801" y="869955"/>
            <a:ext cx="5633542" cy="24473"/>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003" name="Google Shape;2003;g111868a8067_0_220"/>
          <p:cNvSpPr/>
          <p:nvPr/>
        </p:nvSpPr>
        <p:spPr>
          <a:xfrm>
            <a:off x="805899" y="2552435"/>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004" name="Google Shape;2004;g111868a8067_0_220"/>
          <p:cNvSpPr/>
          <p:nvPr/>
        </p:nvSpPr>
        <p:spPr>
          <a:xfrm>
            <a:off x="907999" y="5052813"/>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005" name="Google Shape;2005;g111868a8067_0_220"/>
          <p:cNvSpPr txBox="1"/>
          <p:nvPr/>
        </p:nvSpPr>
        <p:spPr>
          <a:xfrm>
            <a:off x="797750" y="912550"/>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TIPS FOR TRAINERS</a:t>
            </a:r>
            <a:endParaRPr sz="1400" b="0" i="0" u="none" strike="noStrike" cap="none">
              <a:solidFill>
                <a:srgbClr val="000000"/>
              </a:solidFill>
              <a:latin typeface="Arial"/>
              <a:ea typeface="Arial"/>
              <a:cs typeface="Arial"/>
              <a:sym typeface="Arial"/>
            </a:endParaRPr>
          </a:p>
        </p:txBody>
      </p:sp>
      <p:sp>
        <p:nvSpPr>
          <p:cNvPr id="2006" name="Google Shape;2006;g111868a8067_0_220"/>
          <p:cNvSpPr txBox="1"/>
          <p:nvPr/>
        </p:nvSpPr>
        <p:spPr>
          <a:xfrm>
            <a:off x="955750" y="1236550"/>
            <a:ext cx="6248100" cy="1313400"/>
          </a:xfrm>
          <a:prstGeom prst="rect">
            <a:avLst/>
          </a:prstGeom>
          <a:noFill/>
          <a:ln>
            <a:noFill/>
          </a:ln>
        </p:spPr>
        <p:txBody>
          <a:bodyPr spcFirstLastPara="1" wrap="square" lIns="91425" tIns="45700" rIns="91425" bIns="45700" anchor="t" anchorCtr="0">
            <a:spAutoFit/>
          </a:bodyPr>
          <a:lstStyle/>
          <a:p>
            <a:pPr marL="228600" marR="0" lvl="0" indent="-228600" algn="just" rtl="0">
              <a:lnSpc>
                <a:spcPct val="107916"/>
              </a:lnSpc>
              <a:spcBef>
                <a:spcPts val="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Will we want to continue with the project in the future? </a:t>
            </a:r>
            <a:endParaRPr sz="1400" b="0" i="0" u="none" strike="noStrike" cap="none">
              <a:solidFill>
                <a:schemeClr val="dk1"/>
              </a:solidFill>
              <a:latin typeface="Calibri"/>
              <a:ea typeface="Calibri"/>
              <a:cs typeface="Calibri"/>
              <a:sym typeface="Calibri"/>
            </a:endParaRPr>
          </a:p>
          <a:p>
            <a:pPr marL="228600" marR="0" lvl="0" indent="-228600" algn="just"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How will you know you were successful in the Planning phase?</a:t>
            </a:r>
            <a:endParaRPr sz="1400" b="0" i="0" u="none" strike="noStrike" cap="none">
              <a:solidFill>
                <a:schemeClr val="dk1"/>
              </a:solidFill>
              <a:latin typeface="Calibri"/>
              <a:ea typeface="Calibri"/>
              <a:cs typeface="Calibri"/>
              <a:sym typeface="Calibri"/>
            </a:endParaRPr>
          </a:p>
          <a:p>
            <a:pPr marL="228600" marR="0" lvl="0" indent="-228600" algn="just" rtl="0">
              <a:lnSpc>
                <a:spcPct val="107916"/>
              </a:lnSpc>
              <a:spcBef>
                <a:spcPts val="800"/>
              </a:spcBef>
              <a:spcAft>
                <a:spcPts val="0"/>
              </a:spcAft>
              <a:buClr>
                <a:schemeClr val="dk1"/>
              </a:buClr>
              <a:buSzPts val="1400"/>
              <a:buFont typeface="Calibri"/>
              <a:buAutoNum type="arabicPeriod"/>
            </a:pPr>
            <a:r>
              <a:rPr lang="en-US" sz="1400" b="0" i="0" u="none" strike="noStrike" cap="none">
                <a:solidFill>
                  <a:schemeClr val="dk1"/>
                </a:solidFill>
                <a:latin typeface="Calibri"/>
                <a:ea typeface="Calibri"/>
                <a:cs typeface="Calibri"/>
                <a:sym typeface="Calibri"/>
              </a:rPr>
              <a:t>What assessment tools will you use? </a:t>
            </a:r>
            <a:endParaRPr sz="1400" b="1" i="0" u="none" strike="noStrike" cap="none">
              <a:solidFill>
                <a:schemeClr val="dk1"/>
              </a:solidFill>
              <a:latin typeface="Calibri"/>
              <a:ea typeface="Calibri"/>
              <a:cs typeface="Calibri"/>
              <a:sym typeface="Calibri"/>
            </a:endParaRPr>
          </a:p>
          <a:p>
            <a:pPr marL="0" marR="0" lvl="0" indent="0" algn="just" rtl="0">
              <a:lnSpc>
                <a:spcPct val="107916"/>
              </a:lnSpc>
              <a:spcBef>
                <a:spcPts val="800"/>
              </a:spcBef>
              <a:spcAft>
                <a:spcPts val="800"/>
              </a:spcAft>
              <a:buClr>
                <a:schemeClr val="dk1"/>
              </a:buClr>
              <a:buSzPts val="1100"/>
              <a:buFont typeface="Arial"/>
              <a:buNone/>
            </a:pPr>
            <a:r>
              <a:rPr lang="en-US" sz="1400" b="0" i="0" u="none" strike="noStrike" cap="none">
                <a:solidFill>
                  <a:schemeClr val="dk1"/>
                </a:solidFill>
                <a:latin typeface="Calibri"/>
                <a:ea typeface="Calibri"/>
                <a:cs typeface="Calibri"/>
                <a:sym typeface="Calibri"/>
              </a:rPr>
              <a:t>Trainers will make assessments of trainees’ level of reflection</a:t>
            </a:r>
            <a:endParaRPr sz="1800" b="0" i="0" u="none" strike="noStrike" cap="none">
              <a:solidFill>
                <a:schemeClr val="dk1"/>
              </a:solidFill>
              <a:latin typeface="Calibri"/>
              <a:ea typeface="Calibri"/>
              <a:cs typeface="Calibri"/>
              <a:sym typeface="Calibri"/>
            </a:endParaRPr>
          </a:p>
        </p:txBody>
      </p:sp>
      <p:sp>
        <p:nvSpPr>
          <p:cNvPr id="2007" name="Google Shape;2007;g111868a8067_0_220"/>
          <p:cNvSpPr txBox="1"/>
          <p:nvPr/>
        </p:nvSpPr>
        <p:spPr>
          <a:xfrm>
            <a:off x="824225" y="3019375"/>
            <a:ext cx="5801100" cy="2148000"/>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Reflection Guides and Handbooks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List of Monitoring issues</a:t>
            </a:r>
            <a:endParaRPr sz="14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Trainees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List of self-reflexive questions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Lessons Learned Processes Templates</a:t>
            </a: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Checklist of steps completed</a:t>
            </a:r>
            <a:endParaRPr sz="1400" b="0" i="0" u="none" strike="noStrike" cap="none">
              <a:solidFill>
                <a:schemeClr val="dk1"/>
              </a:solidFill>
              <a:latin typeface="Calibri"/>
              <a:ea typeface="Calibri"/>
              <a:cs typeface="Calibri"/>
              <a:sym typeface="Calibri"/>
            </a:endParaRPr>
          </a:p>
        </p:txBody>
      </p:sp>
      <p:sp>
        <p:nvSpPr>
          <p:cNvPr id="2008" name="Google Shape;2008;g111868a8067_0_220"/>
          <p:cNvSpPr txBox="1"/>
          <p:nvPr/>
        </p:nvSpPr>
        <p:spPr>
          <a:xfrm>
            <a:off x="797004" y="2695060"/>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
        <p:nvSpPr>
          <p:cNvPr id="2009" name="Google Shape;2009;g111868a8067_0_220"/>
          <p:cNvSpPr txBox="1"/>
          <p:nvPr/>
        </p:nvSpPr>
        <p:spPr>
          <a:xfrm rot="-5400000">
            <a:off x="-3493148" y="3092665"/>
            <a:ext cx="7820400" cy="492000"/>
          </a:xfrm>
          <a:prstGeom prst="rect">
            <a:avLst/>
          </a:prstGeom>
          <a:noFill/>
          <a:ln>
            <a:noFill/>
          </a:ln>
        </p:spPr>
        <p:txBody>
          <a:bodyPr spcFirstLastPara="1" wrap="square" lIns="0" tIns="0" rIns="0" bIns="0" anchor="t" anchorCtr="0">
            <a:spAutoFit/>
          </a:bodyPr>
          <a:lstStyle/>
          <a:p>
            <a:pPr marL="11939" marR="0" lvl="0" indent="0" algn="l" rtl="0">
              <a:lnSpc>
                <a:spcPct val="99875"/>
              </a:lnSpc>
              <a:spcBef>
                <a:spcPts val="0"/>
              </a:spcBef>
              <a:spcAft>
                <a:spcPts val="0"/>
              </a:spcAft>
              <a:buClr>
                <a:srgbClr val="000000"/>
              </a:buClr>
              <a:buSzPts val="3200"/>
              <a:buFont typeface="Arial"/>
              <a:buNone/>
            </a:pPr>
            <a:r>
              <a:rPr lang="en-US" sz="3200" b="1" i="0" u="none" strike="noStrike" cap="none">
                <a:solidFill>
                  <a:srgbClr val="FFFFFF"/>
                </a:solidFill>
                <a:latin typeface="Times New Roman"/>
                <a:ea typeface="Times New Roman"/>
                <a:cs typeface="Times New Roman"/>
                <a:sym typeface="Times New Roman"/>
              </a:rPr>
              <a:t>TRAINING  SESSION 2 </a:t>
            </a:r>
            <a:endParaRPr sz="3200" b="0" i="0" u="none" strike="noStrike" cap="none">
              <a:solidFill>
                <a:srgbClr val="000000"/>
              </a:solidFill>
              <a:latin typeface="Times New Roman"/>
              <a:ea typeface="Times New Roman"/>
              <a:cs typeface="Times New Roman"/>
              <a:sym typeface="Times New Roman"/>
            </a:endParaRPr>
          </a:p>
        </p:txBody>
      </p:sp>
      <p:sp>
        <p:nvSpPr>
          <p:cNvPr id="2010" name="Google Shape;2010;g111868a8067_0_220"/>
          <p:cNvSpPr txBox="1"/>
          <p:nvPr/>
        </p:nvSpPr>
        <p:spPr>
          <a:xfrm>
            <a:off x="844712" y="5290630"/>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BREAK</a:t>
            </a:r>
            <a:endParaRPr sz="1400" b="0" i="0" u="none" strike="noStrike" cap="none">
              <a:solidFill>
                <a:srgbClr val="0070C0"/>
              </a:solidFill>
              <a:latin typeface="Times New Roman"/>
              <a:ea typeface="Times New Roman"/>
              <a:cs typeface="Times New Roman"/>
              <a:sym typeface="Times New Roman"/>
            </a:endParaRPr>
          </a:p>
        </p:txBody>
      </p:sp>
      <p:sp>
        <p:nvSpPr>
          <p:cNvPr id="2011" name="Google Shape;2011;g111868a8067_0_220"/>
          <p:cNvSpPr txBox="1"/>
          <p:nvPr/>
        </p:nvSpPr>
        <p:spPr>
          <a:xfrm>
            <a:off x="5890309" y="5209765"/>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2012" name="Google Shape;2012;g111868a8067_0_220"/>
          <p:cNvSpPr/>
          <p:nvPr/>
        </p:nvSpPr>
        <p:spPr>
          <a:xfrm flipH="1">
            <a:off x="5844618" y="5118739"/>
            <a:ext cx="45691" cy="483721"/>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013" name="Google Shape;2013;g111868a8067_0_220"/>
          <p:cNvSpPr/>
          <p:nvPr/>
        </p:nvSpPr>
        <p:spPr>
          <a:xfrm>
            <a:off x="1060399" y="5738613"/>
            <a:ext cx="5633542" cy="45690"/>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014" name="Google Shape;2014;g111868a8067_0_220"/>
          <p:cNvSpPr txBox="1"/>
          <p:nvPr/>
        </p:nvSpPr>
        <p:spPr>
          <a:xfrm>
            <a:off x="795675" y="5926250"/>
            <a:ext cx="30000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SESSION CLOSURE</a:t>
            </a:r>
            <a:endParaRPr sz="1400" b="0" i="0" u="none" strike="noStrike" cap="none">
              <a:solidFill>
                <a:srgbClr val="000000"/>
              </a:solidFill>
              <a:latin typeface="Arial"/>
              <a:ea typeface="Arial"/>
              <a:cs typeface="Arial"/>
              <a:sym typeface="Arial"/>
            </a:endParaRPr>
          </a:p>
        </p:txBody>
      </p:sp>
      <p:sp>
        <p:nvSpPr>
          <p:cNvPr id="2015" name="Google Shape;2015;g111868a8067_0_220"/>
          <p:cNvSpPr txBox="1"/>
          <p:nvPr/>
        </p:nvSpPr>
        <p:spPr>
          <a:xfrm>
            <a:off x="663050" y="6216400"/>
            <a:ext cx="5053500" cy="1898100"/>
          </a:xfrm>
          <a:prstGeom prst="rect">
            <a:avLst/>
          </a:prstGeom>
          <a:noFill/>
          <a:ln>
            <a:noFill/>
          </a:ln>
        </p:spPr>
        <p:txBody>
          <a:bodyPr spcFirstLastPara="1" wrap="square" lIns="91425" tIns="91425" rIns="91425" bIns="91425" anchor="t" anchorCtr="0">
            <a:spAutoFit/>
          </a:bodyPr>
          <a:lstStyle/>
          <a:p>
            <a:pPr marL="0" marR="0" lvl="0" indent="0" algn="just" rtl="0">
              <a:lnSpc>
                <a:spcPct val="107916"/>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Description:</a:t>
            </a:r>
            <a:endParaRPr sz="1400" b="1" i="0" u="none" strike="noStrike" cap="none">
              <a:solidFill>
                <a:schemeClr val="dk1"/>
              </a:solidFill>
              <a:latin typeface="Calibri"/>
              <a:ea typeface="Calibri"/>
              <a:cs typeface="Calibri"/>
              <a:sym typeface="Calibri"/>
            </a:endParaRPr>
          </a:p>
          <a:p>
            <a:pPr marL="457200" marR="0" lvl="0" indent="-317500" algn="just" rtl="0">
              <a:lnSpc>
                <a:spcPct val="107916"/>
              </a:lnSpc>
              <a:spcBef>
                <a:spcPts val="800"/>
              </a:spcBef>
              <a:spcAft>
                <a:spcPts val="80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Trainer will thank the participants for the participation in all activities of this training session 2 and will make a summary of the achievements reached during the session. Trainer will invite the participants to see the training materials on the e-training platform and will invite them to the next training activity 6 (Deploying and assessing the service).</a:t>
            </a:r>
            <a:endParaRPr sz="1400" b="0" i="0" u="none" strike="noStrike" cap="none">
              <a:solidFill>
                <a:schemeClr val="dk1"/>
              </a:solidFill>
              <a:latin typeface="Calibri"/>
              <a:ea typeface="Calibri"/>
              <a:cs typeface="Calibri"/>
              <a:sym typeface="Calibri"/>
            </a:endParaRPr>
          </a:p>
        </p:txBody>
      </p:sp>
      <p:sp>
        <p:nvSpPr>
          <p:cNvPr id="2016" name="Google Shape;2016;g111868a8067_0_220"/>
          <p:cNvSpPr/>
          <p:nvPr/>
        </p:nvSpPr>
        <p:spPr>
          <a:xfrm flipH="1">
            <a:off x="5818541" y="5959450"/>
            <a:ext cx="45691" cy="2149050"/>
          </a:xfrm>
          <a:custGeom>
            <a:avLst/>
            <a:gdLst/>
            <a:ahLst/>
            <a:cxnLst/>
            <a:rect l="l" t="t" r="r" b="b"/>
            <a:pathLst>
              <a:path w="26035" h="1477010" extrusionOk="0">
                <a:moveTo>
                  <a:pt x="0" y="1476914"/>
                </a:moveTo>
                <a:lnTo>
                  <a:pt x="0" y="0"/>
                </a:lnTo>
                <a:lnTo>
                  <a:pt x="25633" y="0"/>
                </a:lnTo>
                <a:lnTo>
                  <a:pt x="25633" y="1368477"/>
                </a:lnTo>
                <a:lnTo>
                  <a:pt x="25633" y="1476914"/>
                </a:lnTo>
                <a:lnTo>
                  <a:pt x="0" y="1476914"/>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017" name="Google Shape;2017;g111868a8067_0_220"/>
          <p:cNvSpPr txBox="1"/>
          <p:nvPr/>
        </p:nvSpPr>
        <p:spPr>
          <a:xfrm>
            <a:off x="5957917" y="7095714"/>
            <a:ext cx="1153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15 MINUTES</a:t>
            </a:r>
            <a:endParaRPr sz="1400" b="0" i="0" u="none" strike="noStrike" cap="none">
              <a:solidFill>
                <a:schemeClr val="dk1"/>
              </a:solidFill>
              <a:latin typeface="Calibri"/>
              <a:ea typeface="Calibri"/>
              <a:cs typeface="Calibri"/>
              <a:sym typeface="Calibri"/>
            </a:endParaRPr>
          </a:p>
        </p:txBody>
      </p:sp>
      <p:sp>
        <p:nvSpPr>
          <p:cNvPr id="2018" name="Google Shape;2018;g111868a8067_0_220"/>
          <p:cNvSpPr/>
          <p:nvPr/>
        </p:nvSpPr>
        <p:spPr>
          <a:xfrm>
            <a:off x="1044044" y="8197159"/>
            <a:ext cx="5633542" cy="24472"/>
          </a:xfrm>
          <a:custGeom>
            <a:avLst/>
            <a:gdLst/>
            <a:ahLst/>
            <a:cxnLst/>
            <a:rect l="l" t="t" r="r" b="b"/>
            <a:pathLst>
              <a:path w="5993130" h="26034"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019" name="Google Shape;2019;g111868a8067_0_220"/>
          <p:cNvSpPr txBox="1"/>
          <p:nvPr/>
        </p:nvSpPr>
        <p:spPr>
          <a:xfrm>
            <a:off x="876475" y="8578600"/>
            <a:ext cx="5801100" cy="735300"/>
          </a:xfrm>
          <a:prstGeom prst="rect">
            <a:avLst/>
          </a:prstGeom>
          <a:noFill/>
          <a:ln>
            <a:noFill/>
          </a:ln>
        </p:spPr>
        <p:txBody>
          <a:bodyPr spcFirstLastPara="1" wrap="square" lIns="91425" tIns="91425" rIns="91425" bIns="91425" anchor="t" anchorCtr="0">
            <a:spAutoFit/>
          </a:bodyPr>
          <a:lstStyle/>
          <a:p>
            <a:pPr marL="0" marR="0" lvl="0" indent="0" algn="l" rtl="0">
              <a:lnSpc>
                <a:spcPct val="107916"/>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For Trainers</a:t>
            </a:r>
            <a:endParaRPr sz="1400" b="0" i="0" u="none" strike="noStrike" cap="none">
              <a:solidFill>
                <a:schemeClr val="dk1"/>
              </a:solidFill>
              <a:latin typeface="Calibri"/>
              <a:ea typeface="Calibri"/>
              <a:cs typeface="Calibri"/>
              <a:sym typeface="Calibri"/>
            </a:endParaRPr>
          </a:p>
          <a:p>
            <a:pPr marL="457200" marR="0" lvl="0" indent="-317500" algn="l" rtl="0">
              <a:lnSpc>
                <a:spcPct val="107916"/>
              </a:lnSpc>
              <a:spcBef>
                <a:spcPts val="80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Powerpoint </a:t>
            </a:r>
            <a:r>
              <a:rPr lang="en-US" sz="14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Presentations</a:t>
            </a:r>
            <a:endParaRPr sz="1400" b="0" i="0" u="none" strike="noStrike" cap="none">
              <a:solidFill>
                <a:schemeClr val="dk1"/>
              </a:solidFill>
              <a:latin typeface="Calibri"/>
              <a:ea typeface="Calibri"/>
              <a:cs typeface="Calibri"/>
              <a:sym typeface="Calibri"/>
            </a:endParaRPr>
          </a:p>
        </p:txBody>
      </p:sp>
      <p:sp>
        <p:nvSpPr>
          <p:cNvPr id="2020" name="Google Shape;2020;g111868a8067_0_220"/>
          <p:cNvSpPr txBox="1"/>
          <p:nvPr/>
        </p:nvSpPr>
        <p:spPr>
          <a:xfrm>
            <a:off x="795679" y="8332835"/>
            <a:ext cx="3153900" cy="227400"/>
          </a:xfrm>
          <a:prstGeom prst="rect">
            <a:avLst/>
          </a:prstGeom>
          <a:noFill/>
          <a:ln>
            <a:noFill/>
          </a:ln>
        </p:spPr>
        <p:txBody>
          <a:bodyPr spcFirstLastPara="1" wrap="square" lIns="0" tIns="11925" rIns="0" bIns="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rgbClr val="0070C0"/>
                </a:solidFill>
                <a:latin typeface="Times New Roman"/>
                <a:ea typeface="Times New Roman"/>
                <a:cs typeface="Times New Roman"/>
                <a:sym typeface="Times New Roman"/>
              </a:rPr>
              <a:t>TRAINING MATERIAL</a:t>
            </a:r>
            <a:endParaRPr sz="1400" b="0" i="0" u="none" strike="noStrike" cap="none">
              <a:solidFill>
                <a:srgbClr val="0070C0"/>
              </a:solidFill>
              <a:latin typeface="Times New Roman"/>
              <a:ea typeface="Times New Roman"/>
              <a:cs typeface="Times New Roman"/>
              <a:sym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pic>
        <p:nvPicPr>
          <p:cNvPr id="2025" name="Google Shape;2025;g11159c36afb_1_0"/>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026" name="Google Shape;2026;g11159c36afb_1_0"/>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027" name="Google Shape;2027;g11159c36afb_1_0"/>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18</a:t>
            </a:r>
            <a:endParaRPr sz="1400" b="0" i="0" u="none" strike="noStrike" cap="none">
              <a:solidFill>
                <a:srgbClr val="000000"/>
              </a:solidFill>
              <a:latin typeface="Arial"/>
              <a:ea typeface="Arial"/>
              <a:cs typeface="Arial"/>
              <a:sym typeface="Arial"/>
            </a:endParaRPr>
          </a:p>
        </p:txBody>
      </p:sp>
      <p:sp>
        <p:nvSpPr>
          <p:cNvPr id="2028" name="Google Shape;2028;g11159c36afb_1_0"/>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029" name="Google Shape;2029;g11159c36afb_1_0"/>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030" name="Google Shape;2030;g11159c36afb_1_0"/>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2031" name="Google Shape;2031;g11159c36afb_1_0"/>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2032" name="Google Shape;2032;g11159c36afb_1_0"/>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2033" name="Google Shape;2033;g11159c36afb_1_0"/>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pic>
        <p:nvPicPr>
          <p:cNvPr id="2034" name="Google Shape;2034;g11159c36afb_1_0"/>
          <p:cNvPicPr preferRelativeResize="0"/>
          <p:nvPr/>
        </p:nvPicPr>
        <p:blipFill rotWithShape="1">
          <a:blip r:embed="rId6">
            <a:alphaModFix/>
          </a:blip>
          <a:srcRect/>
          <a:stretch/>
        </p:blipFill>
        <p:spPr>
          <a:xfrm>
            <a:off x="0" y="4780806"/>
            <a:ext cx="3453648" cy="4296847"/>
          </a:xfrm>
          <a:prstGeom prst="rect">
            <a:avLst/>
          </a:prstGeom>
          <a:noFill/>
          <a:ln>
            <a:noFill/>
          </a:ln>
        </p:spPr>
      </p:pic>
      <p:sp>
        <p:nvSpPr>
          <p:cNvPr id="2035" name="Google Shape;2035;g11159c36afb_1_0"/>
          <p:cNvSpPr txBox="1"/>
          <p:nvPr/>
        </p:nvSpPr>
        <p:spPr>
          <a:xfrm>
            <a:off x="852142" y="856095"/>
            <a:ext cx="6366000" cy="554100"/>
          </a:xfrm>
          <a:prstGeom prst="rect">
            <a:avLst/>
          </a:prstGeom>
          <a:noFill/>
          <a:ln>
            <a:noFill/>
          </a:ln>
        </p:spPr>
        <p:txBody>
          <a:bodyPr spcFirstLastPara="1" wrap="square" lIns="0" tIns="0" rIns="0" bIns="0" anchor="t" anchorCtr="0">
            <a:spAutoFit/>
          </a:bodyPr>
          <a:lstStyle/>
          <a:p>
            <a:pPr marL="0" marR="0" lvl="0" indent="0" algn="ctr" rtl="0">
              <a:lnSpc>
                <a:spcPct val="131694"/>
              </a:lnSpc>
              <a:spcBef>
                <a:spcPts val="0"/>
              </a:spcBef>
              <a:spcAft>
                <a:spcPts val="0"/>
              </a:spcAft>
              <a:buClr>
                <a:srgbClr val="000000"/>
              </a:buClr>
              <a:buSzPts val="3600"/>
              <a:buFont typeface="Arial"/>
              <a:buNone/>
            </a:pPr>
            <a:r>
              <a:rPr lang="en-US" sz="3600" b="1" i="0" u="none" strike="noStrike" cap="none">
                <a:solidFill>
                  <a:srgbClr val="155F98"/>
                </a:solidFill>
                <a:latin typeface="Times New Roman"/>
                <a:ea typeface="Times New Roman"/>
                <a:cs typeface="Times New Roman"/>
                <a:sym typeface="Times New Roman"/>
              </a:rPr>
              <a:t>TRAINING ACTIVITY (TA) 6</a:t>
            </a:r>
            <a:r>
              <a:rPr lang="en-US" sz="3600" b="1" i="0" u="none" strike="noStrike" cap="none">
                <a:solidFill>
                  <a:srgbClr val="000000"/>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
        <p:nvSpPr>
          <p:cNvPr id="2036" name="Google Shape;2036;g11159c36afb_1_0"/>
          <p:cNvSpPr txBox="1"/>
          <p:nvPr/>
        </p:nvSpPr>
        <p:spPr>
          <a:xfrm>
            <a:off x="3117273" y="6758611"/>
            <a:ext cx="4197900" cy="1596600"/>
          </a:xfrm>
          <a:prstGeom prst="rect">
            <a:avLst/>
          </a:prstGeom>
          <a:noFill/>
          <a:ln>
            <a:noFill/>
          </a:ln>
        </p:spPr>
        <p:txBody>
          <a:bodyPr spcFirstLastPara="1" wrap="square" lIns="0" tIns="0" rIns="0" bIns="0" anchor="t" anchorCtr="0">
            <a:spAutoFit/>
          </a:bodyPr>
          <a:lstStyle/>
          <a:p>
            <a:pPr marL="0" marR="0" lvl="0" indent="0" algn="ctr" rtl="0">
              <a:lnSpc>
                <a:spcPct val="122866"/>
              </a:lnSpc>
              <a:spcBef>
                <a:spcPts val="0"/>
              </a:spcBef>
              <a:spcAft>
                <a:spcPts val="0"/>
              </a:spcAft>
              <a:buClr>
                <a:srgbClr val="000000"/>
              </a:buClr>
              <a:buSzPts val="3000"/>
              <a:buFont typeface="Arial"/>
              <a:buNone/>
            </a:pPr>
            <a:r>
              <a:rPr lang="en-US" sz="3000" b="1" i="0" u="none" strike="noStrike" cap="none">
                <a:solidFill>
                  <a:srgbClr val="176098"/>
                </a:solidFill>
                <a:latin typeface="Times New Roman"/>
                <a:ea typeface="Times New Roman"/>
                <a:cs typeface="Times New Roman"/>
                <a:sym typeface="Times New Roman"/>
              </a:rPr>
              <a:t>TEMPLATE </a:t>
            </a:r>
            <a:endParaRPr sz="1400" b="0" i="0" u="none" strike="noStrike" cap="none">
              <a:solidFill>
                <a:srgbClr val="000000"/>
              </a:solidFill>
              <a:latin typeface="Arial"/>
              <a:ea typeface="Arial"/>
              <a:cs typeface="Arial"/>
              <a:sym typeface="Arial"/>
            </a:endParaRPr>
          </a:p>
          <a:p>
            <a:pPr marL="0" marR="0" lvl="0" indent="0" algn="ctr" rtl="0">
              <a:lnSpc>
                <a:spcPct val="122866"/>
              </a:lnSpc>
              <a:spcBef>
                <a:spcPts val="0"/>
              </a:spcBef>
              <a:spcAft>
                <a:spcPts val="0"/>
              </a:spcAft>
              <a:buClr>
                <a:srgbClr val="000000"/>
              </a:buClr>
              <a:buSzPts val="3000"/>
              <a:buFont typeface="Arial"/>
              <a:buNone/>
            </a:pPr>
            <a:r>
              <a:rPr lang="en-US" sz="3000" b="1" i="0" u="none" strike="noStrike" cap="none">
                <a:solidFill>
                  <a:srgbClr val="176098"/>
                </a:solidFill>
                <a:latin typeface="Times New Roman"/>
                <a:ea typeface="Times New Roman"/>
                <a:cs typeface="Times New Roman"/>
                <a:sym typeface="Times New Roman"/>
              </a:rPr>
              <a:t>SERVICE LEARNING TA6</a:t>
            </a:r>
            <a:endParaRPr sz="1400" b="0" i="0" u="none" strike="noStrike" cap="none">
              <a:solidFill>
                <a:srgbClr val="000000"/>
              </a:solidFill>
              <a:latin typeface="Arial"/>
              <a:ea typeface="Arial"/>
              <a:cs typeface="Arial"/>
              <a:sym typeface="Arial"/>
            </a:endParaRPr>
          </a:p>
        </p:txBody>
      </p:sp>
      <p:sp>
        <p:nvSpPr>
          <p:cNvPr id="2037" name="Google Shape;2037;g11159c36afb_1_0"/>
          <p:cNvSpPr txBox="1"/>
          <p:nvPr/>
        </p:nvSpPr>
        <p:spPr>
          <a:xfrm>
            <a:off x="852162" y="2032682"/>
            <a:ext cx="6366000" cy="998400"/>
          </a:xfrm>
          <a:prstGeom prst="rect">
            <a:avLst/>
          </a:prstGeom>
          <a:noFill/>
          <a:ln>
            <a:noFill/>
          </a:ln>
        </p:spPr>
        <p:txBody>
          <a:bodyPr spcFirstLastPara="1" wrap="square" lIns="0" tIns="0" rIns="0" bIns="0" anchor="t" anchorCtr="0">
            <a:spAutoFit/>
          </a:bodyPr>
          <a:lstStyle/>
          <a:p>
            <a:pPr marL="0" marR="0" lvl="0" indent="0" algn="ctr" rtl="0">
              <a:lnSpc>
                <a:spcPct val="131642"/>
              </a:lnSpc>
              <a:spcBef>
                <a:spcPts val="0"/>
              </a:spcBef>
              <a:spcAft>
                <a:spcPts val="0"/>
              </a:spcAft>
              <a:buClr>
                <a:srgbClr val="000000"/>
              </a:buClr>
              <a:buSzPts val="2800"/>
              <a:buFont typeface="Arial"/>
              <a:buNone/>
            </a:pPr>
            <a:r>
              <a:rPr lang="en-US" sz="2800" b="0" i="0" u="none" strike="noStrike" cap="none">
                <a:solidFill>
                  <a:srgbClr val="176098"/>
                </a:solidFill>
                <a:latin typeface="Times New Roman"/>
                <a:ea typeface="Times New Roman"/>
                <a:cs typeface="Times New Roman"/>
                <a:sym typeface="Times New Roman"/>
              </a:rPr>
              <a:t>DEPLOYING AND ASSESSING THE SERVICE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041"/>
        <p:cNvGrpSpPr/>
        <p:nvPr/>
      </p:nvGrpSpPr>
      <p:grpSpPr>
        <a:xfrm>
          <a:off x="0" y="0"/>
          <a:ext cx="0" cy="0"/>
          <a:chOff x="0" y="0"/>
          <a:chExt cx="0" cy="0"/>
        </a:xfrm>
      </p:grpSpPr>
      <p:pic>
        <p:nvPicPr>
          <p:cNvPr id="2042" name="Google Shape;2042;g11159c36afb_1_16"/>
          <p:cNvPicPr preferRelativeResize="0"/>
          <p:nvPr/>
        </p:nvPicPr>
        <p:blipFill rotWithShape="1">
          <a:blip r:embed="rId3">
            <a:alphaModFix/>
          </a:blip>
          <a:srcRect/>
          <a:stretch/>
        </p:blipFill>
        <p:spPr>
          <a:xfrm>
            <a:off x="490921" y="115608"/>
            <a:ext cx="464820" cy="464820"/>
          </a:xfrm>
          <a:prstGeom prst="rect">
            <a:avLst/>
          </a:prstGeom>
          <a:noFill/>
          <a:ln>
            <a:noFill/>
          </a:ln>
        </p:spPr>
      </p:pic>
      <p:pic>
        <p:nvPicPr>
          <p:cNvPr id="2043" name="Google Shape;2043;g11159c36afb_1_16"/>
          <p:cNvPicPr preferRelativeResize="0"/>
          <p:nvPr/>
        </p:nvPicPr>
        <p:blipFill rotWithShape="1">
          <a:blip r:embed="rId4">
            <a:alphaModFix/>
          </a:blip>
          <a:srcRect/>
          <a:stretch/>
        </p:blipFill>
        <p:spPr>
          <a:xfrm>
            <a:off x="5244399" y="175298"/>
            <a:ext cx="1579880" cy="345440"/>
          </a:xfrm>
          <a:prstGeom prst="rect">
            <a:avLst/>
          </a:prstGeom>
          <a:noFill/>
          <a:ln>
            <a:noFill/>
          </a:ln>
        </p:spPr>
      </p:pic>
      <p:sp>
        <p:nvSpPr>
          <p:cNvPr id="2044" name="Google Shape;2044;g11159c36afb_1_16"/>
          <p:cNvSpPr txBox="1"/>
          <p:nvPr/>
        </p:nvSpPr>
        <p:spPr>
          <a:xfrm>
            <a:off x="5969008" y="9357006"/>
            <a:ext cx="855300" cy="123000"/>
          </a:xfrm>
          <a:prstGeom prst="rect">
            <a:avLst/>
          </a:prstGeom>
          <a:noFill/>
          <a:ln>
            <a:noFill/>
          </a:ln>
        </p:spPr>
        <p:txBody>
          <a:bodyPr spcFirstLastPara="1" wrap="square" lIns="0" tIns="0" rIns="0" bIns="0" anchor="t" anchorCtr="0">
            <a:spAutoFit/>
          </a:bodyPr>
          <a:lstStyle/>
          <a:p>
            <a:pPr marL="0" marR="0" lvl="0" indent="0" algn="r" rtl="0">
              <a:lnSpc>
                <a:spcPct val="148250"/>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19</a:t>
            </a:r>
            <a:endParaRPr sz="1400" b="0" i="0" u="none" strike="noStrike" cap="none">
              <a:solidFill>
                <a:srgbClr val="000000"/>
              </a:solidFill>
              <a:latin typeface="Arial"/>
              <a:ea typeface="Arial"/>
              <a:cs typeface="Arial"/>
              <a:sym typeface="Arial"/>
            </a:endParaRPr>
          </a:p>
        </p:txBody>
      </p:sp>
      <p:sp>
        <p:nvSpPr>
          <p:cNvPr id="2045" name="Google Shape;2045;g11159c36afb_1_16"/>
          <p:cNvSpPr txBox="1"/>
          <p:nvPr/>
        </p:nvSpPr>
        <p:spPr>
          <a:xfrm>
            <a:off x="490921" y="9376048"/>
            <a:ext cx="2412300" cy="123000"/>
          </a:xfrm>
          <a:prstGeom prst="rect">
            <a:avLst/>
          </a:prstGeom>
          <a:noFill/>
          <a:ln>
            <a:noFill/>
          </a:ln>
        </p:spPr>
        <p:txBody>
          <a:bodyPr spcFirstLastPara="1" wrap="square" lIns="0" tIns="0" rIns="0" bIns="0" anchor="t" anchorCtr="0">
            <a:spAutoFit/>
          </a:bodyPr>
          <a:lstStyle/>
          <a:p>
            <a:pPr marL="0" marR="0" lvl="0" indent="0" algn="ctr" rtl="0">
              <a:lnSpc>
                <a:spcPct val="174875"/>
              </a:lnSpc>
              <a:spcBef>
                <a:spcPts val="0"/>
              </a:spcBef>
              <a:spcAft>
                <a:spcPts val="0"/>
              </a:spcAft>
              <a:buClr>
                <a:srgbClr val="000000"/>
              </a:buClr>
              <a:buSzPts val="800"/>
              <a:buFont typeface="Arial"/>
              <a:buNone/>
            </a:pPr>
            <a:r>
              <a:rPr lang="en-US" sz="800" b="0" i="0" u="none" strike="noStrike" cap="none">
                <a:solidFill>
                  <a:srgbClr val="000000"/>
                </a:solidFill>
                <a:latin typeface="Times New Roman"/>
                <a:ea typeface="Times New Roman"/>
                <a:cs typeface="Times New Roman"/>
                <a:sym typeface="Times New Roman"/>
              </a:rPr>
              <a:t>IO2_SLTA_2020-1-RO01-KA204-080306</a:t>
            </a:r>
            <a:endParaRPr sz="1400" b="0" i="0" u="none" strike="noStrike" cap="none">
              <a:solidFill>
                <a:srgbClr val="000000"/>
              </a:solidFill>
              <a:latin typeface="Arial"/>
              <a:ea typeface="Arial"/>
              <a:cs typeface="Arial"/>
              <a:sym typeface="Arial"/>
            </a:endParaRPr>
          </a:p>
        </p:txBody>
      </p:sp>
      <p:pic>
        <p:nvPicPr>
          <p:cNvPr id="2046" name="Google Shape;2046;g11159c36afb_1_16"/>
          <p:cNvPicPr preferRelativeResize="0"/>
          <p:nvPr/>
        </p:nvPicPr>
        <p:blipFill rotWithShape="1">
          <a:blip r:embed="rId5">
            <a:alphaModFix/>
          </a:blip>
          <a:srcRect/>
          <a:stretch/>
        </p:blipFill>
        <p:spPr>
          <a:xfrm>
            <a:off x="-125877" y="9593580"/>
            <a:ext cx="7497098" cy="464820"/>
          </a:xfrm>
          <a:prstGeom prst="rect">
            <a:avLst/>
          </a:prstGeom>
          <a:noFill/>
          <a:ln>
            <a:noFill/>
          </a:ln>
        </p:spPr>
      </p:pic>
      <p:sp>
        <p:nvSpPr>
          <p:cNvPr id="2047" name="Google Shape;2047;g11159c36afb_1_16"/>
          <p:cNvSpPr txBox="1"/>
          <p:nvPr/>
        </p:nvSpPr>
        <p:spPr>
          <a:xfrm>
            <a:off x="950835" y="883503"/>
            <a:ext cx="5873400" cy="4617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Introduction:</a:t>
            </a:r>
            <a:r>
              <a:rPr lang="en-US" sz="1400" b="1" i="0" u="none" strike="noStrike" cap="none">
                <a:solidFill>
                  <a:schemeClr val="dk1"/>
                </a:solidFill>
                <a:latin typeface="Calibri"/>
                <a:ea typeface="Calibri"/>
                <a:cs typeface="Calibri"/>
                <a:sym typeface="Calibri"/>
              </a:rPr>
              <a:t> </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1400" b="0" i="0" u="none" strike="noStrike" cap="none">
                <a:solidFill>
                  <a:schemeClr val="dk1"/>
                </a:solidFill>
                <a:latin typeface="Calibri"/>
                <a:ea typeface="Calibri"/>
                <a:cs typeface="Calibri"/>
                <a:sym typeface="Calibri"/>
              </a:rPr>
              <a:t>This workshop aims at giving guidelines on how to implement and evaluate the results of the services realized in an SDG-SL project dedicated to the community.</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1" i="0" u="none" strike="noStrike" cap="none">
              <a:solidFill>
                <a:schemeClr val="dk1"/>
              </a:solidFill>
              <a:highlight>
                <a:srgbClr val="C0C0C0"/>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1" i="0" u="none" strike="noStrike" cap="none">
              <a:solidFill>
                <a:schemeClr val="dk1"/>
              </a:solidFill>
              <a:highlight>
                <a:srgbClr val="C0C0C0"/>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1400" b="1" i="0" u="none" strike="noStrike" cap="none">
                <a:solidFill>
                  <a:schemeClr val="dk1"/>
                </a:solidFill>
                <a:highlight>
                  <a:srgbClr val="C0C0C0"/>
                </a:highlight>
                <a:latin typeface="Calibri"/>
                <a:ea typeface="Calibri"/>
                <a:cs typeface="Calibri"/>
                <a:sym typeface="Calibri"/>
              </a:rPr>
              <a:t>Objectives:</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400" b="1" i="0" u="none" strike="noStrike" cap="none">
              <a:solidFill>
                <a:schemeClr val="dk1"/>
              </a:solidFill>
              <a:latin typeface="Calibri"/>
              <a:ea typeface="Calibri"/>
              <a:cs typeface="Calibri"/>
              <a:sym typeface="Calibri"/>
            </a:endParaRPr>
          </a:p>
          <a:p>
            <a:pPr marL="810895"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At the end of this Training Activity the trainees should be able to:</a:t>
            </a:r>
            <a:endParaRPr sz="1400" b="0" i="0" u="none" strike="noStrike" cap="none">
              <a:solidFill>
                <a:schemeClr val="dk1"/>
              </a:solidFill>
              <a:latin typeface="Calibri"/>
              <a:ea typeface="Calibri"/>
              <a:cs typeface="Calibri"/>
              <a:sym typeface="Calibri"/>
            </a:endParaRPr>
          </a:p>
          <a:p>
            <a:pPr marL="810895"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To carry out the designed project and evaluate its effectiveness, results and consequences in the short, medium and long term. </a:t>
            </a:r>
            <a:endParaRPr sz="1400" b="0" i="0" u="none" strike="noStrike" cap="none">
              <a:solidFill>
                <a:schemeClr val="dk1"/>
              </a:solidFill>
              <a:latin typeface="Calibri"/>
              <a:ea typeface="Calibri"/>
              <a:cs typeface="Calibri"/>
              <a:sym typeface="Calibri"/>
            </a:endParaRPr>
          </a:p>
          <a:p>
            <a:pPr marL="810895"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To understand the relevance of the SDG and how they can be involved</a:t>
            </a:r>
            <a:endParaRPr sz="1400" b="0" i="0" u="none" strike="noStrike" cap="none">
              <a:solidFill>
                <a:schemeClr val="dk1"/>
              </a:solidFill>
              <a:latin typeface="Calibri"/>
              <a:ea typeface="Calibri"/>
              <a:cs typeface="Calibri"/>
              <a:sym typeface="Calibri"/>
            </a:endParaRPr>
          </a:p>
          <a:p>
            <a:pPr marL="810895"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To assure that the project implemented has addressed the community needs previously identified</a:t>
            </a:r>
            <a:endParaRPr sz="1400" b="0" i="0" u="none" strike="noStrike" cap="none">
              <a:solidFill>
                <a:schemeClr val="dk1"/>
              </a:solidFill>
              <a:latin typeface="Calibri"/>
              <a:ea typeface="Calibri"/>
              <a:cs typeface="Calibri"/>
              <a:sym typeface="Calibri"/>
            </a:endParaRPr>
          </a:p>
          <a:p>
            <a:pPr marL="810895" marR="0" lvl="0" indent="-317500" algn="just" rtl="0">
              <a:lnSpc>
                <a:spcPct val="100000"/>
              </a:lnSpc>
              <a:spcBef>
                <a:spcPts val="0"/>
              </a:spcBef>
              <a:spcAft>
                <a:spcPts val="0"/>
              </a:spcAft>
              <a:buClr>
                <a:schemeClr val="dk1"/>
              </a:buClr>
              <a:buSzPts val="1400"/>
              <a:buFont typeface="Calibri"/>
              <a:buChar char="●"/>
            </a:pPr>
            <a:r>
              <a:rPr lang="en-US" sz="1400" b="0" i="0" u="none" strike="noStrike" cap="none">
                <a:solidFill>
                  <a:schemeClr val="dk1"/>
                </a:solidFill>
                <a:latin typeface="Calibri"/>
                <a:ea typeface="Calibri"/>
                <a:cs typeface="Calibri"/>
                <a:sym typeface="Calibri"/>
              </a:rPr>
              <a:t>To develop the selected Project and evaluate the implementation of the training methodology, learning objectives and also service objectives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2048" name="Google Shape;2048;g11159c36afb_1_16"/>
          <p:cNvSpPr/>
          <p:nvPr/>
        </p:nvSpPr>
        <p:spPr>
          <a:xfrm rot="-5400000">
            <a:off x="211592" y="2344718"/>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19BDD4"/>
          </a:solidFill>
          <a:ln>
            <a:noFill/>
          </a:ln>
        </p:spPr>
      </p:sp>
      <p:sp>
        <p:nvSpPr>
          <p:cNvPr id="2049" name="Google Shape;2049;g11159c36afb_1_16"/>
          <p:cNvSpPr/>
          <p:nvPr/>
        </p:nvSpPr>
        <p:spPr>
          <a:xfrm rot="-5400000">
            <a:off x="211592" y="176225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FFB923"/>
          </a:solidFill>
          <a:ln>
            <a:noFill/>
          </a:ln>
        </p:spPr>
      </p:sp>
      <p:sp>
        <p:nvSpPr>
          <p:cNvPr id="2050" name="Google Shape;2050;g11159c36afb_1_16"/>
          <p:cNvSpPr/>
          <p:nvPr/>
        </p:nvSpPr>
        <p:spPr>
          <a:xfrm rot="-5400000">
            <a:off x="216499" y="119477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E866B0"/>
          </a:solidFill>
          <a:ln>
            <a:noFill/>
          </a:ln>
        </p:spPr>
      </p:sp>
      <p:sp>
        <p:nvSpPr>
          <p:cNvPr id="2051" name="Google Shape;2051;g11159c36afb_1_16"/>
          <p:cNvSpPr/>
          <p:nvPr/>
        </p:nvSpPr>
        <p:spPr>
          <a:xfrm rot="-5400000">
            <a:off x="216498" y="641092"/>
            <a:ext cx="517989" cy="956945"/>
          </a:xfrm>
          <a:custGeom>
            <a:avLst/>
            <a:gdLst/>
            <a:ahLst/>
            <a:cxnLst/>
            <a:rect l="l" t="t" r="r" b="b"/>
            <a:pathLst>
              <a:path w="1035978" h="1913890" extrusionOk="0">
                <a:moveTo>
                  <a:pt x="0" y="0"/>
                </a:moveTo>
                <a:lnTo>
                  <a:pt x="1035978" y="0"/>
                </a:lnTo>
                <a:lnTo>
                  <a:pt x="1035978" y="1913890"/>
                </a:lnTo>
                <a:lnTo>
                  <a:pt x="0" y="1913890"/>
                </a:lnTo>
                <a:close/>
              </a:path>
            </a:pathLst>
          </a:custGeom>
          <a:solidFill>
            <a:srgbClr val="73C673"/>
          </a:solidFill>
          <a:ln>
            <a:noFill/>
          </a:ln>
        </p:spPr>
      </p:sp>
      <p:sp>
        <p:nvSpPr>
          <p:cNvPr id="2052" name="Google Shape;2052;g11159c36afb_1_16"/>
          <p:cNvSpPr/>
          <p:nvPr/>
        </p:nvSpPr>
        <p:spPr>
          <a:xfrm rot="10800000" flipH="1">
            <a:off x="1010832" y="2322287"/>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053" name="Google Shape;2053;g11159c36afb_1_16"/>
          <p:cNvSpPr txBox="1"/>
          <p:nvPr/>
        </p:nvSpPr>
        <p:spPr>
          <a:xfrm>
            <a:off x="1010825" y="5822500"/>
            <a:ext cx="5873400" cy="23235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0"/>
              </a:spcBef>
              <a:spcAft>
                <a:spcPts val="0"/>
              </a:spcAft>
              <a:buClr>
                <a:srgbClr val="000000"/>
              </a:buClr>
              <a:buSzPts val="1400"/>
              <a:buFont typeface="Arial"/>
              <a:buNone/>
            </a:pPr>
            <a:endParaRPr sz="1400" b="1" i="0" u="none" strike="noStrike" cap="none">
              <a:solidFill>
                <a:schemeClr val="dk1"/>
              </a:solidFill>
              <a:highlight>
                <a:srgbClr val="D3D3D3"/>
              </a:highlight>
              <a:latin typeface="Calibri"/>
              <a:ea typeface="Calibri"/>
              <a:cs typeface="Calibri"/>
              <a:sym typeface="Calibri"/>
            </a:endParaRPr>
          </a:p>
          <a:p>
            <a:pPr marL="0" marR="0" lvl="0" indent="0" algn="just" rtl="0">
              <a:lnSpc>
                <a:spcPct val="107000"/>
              </a:lnSpc>
              <a:spcBef>
                <a:spcPts val="0"/>
              </a:spcBef>
              <a:spcAft>
                <a:spcPts val="0"/>
              </a:spcAft>
              <a:buClr>
                <a:srgbClr val="000000"/>
              </a:buClr>
              <a:buSzPts val="1400"/>
              <a:buFont typeface="Arial"/>
              <a:buNone/>
            </a:pPr>
            <a:r>
              <a:rPr lang="en-US" sz="1400" b="1" i="0" u="none" strike="noStrike" cap="none">
                <a:solidFill>
                  <a:schemeClr val="dk1"/>
                </a:solidFill>
                <a:highlight>
                  <a:srgbClr val="D3D3D3"/>
                </a:highlight>
                <a:latin typeface="Calibri"/>
                <a:ea typeface="Calibri"/>
                <a:cs typeface="Calibri"/>
                <a:sym typeface="Calibri"/>
              </a:rPr>
              <a:t>Participants:</a:t>
            </a:r>
            <a:endParaRPr sz="1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Trainees and Trainers:</a:t>
            </a:r>
            <a:endParaRPr sz="14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400"/>
              <a:buFont typeface="Noto Sans Symbols"/>
              <a:buChar char="●"/>
            </a:pPr>
            <a:r>
              <a:rPr lang="en-US" sz="1400" b="0" i="0" u="none" strike="noStrike" cap="none">
                <a:solidFill>
                  <a:srgbClr val="222222"/>
                </a:solidFill>
                <a:latin typeface="Calibri"/>
                <a:ea typeface="Calibri"/>
                <a:cs typeface="Calibri"/>
                <a:sym typeface="Calibri"/>
              </a:rPr>
              <a:t>People with Down Syndrome and Other Intellectual Disabilities </a:t>
            </a:r>
            <a:endParaRPr sz="14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400"/>
              <a:buFont typeface="Noto Sans Symbols"/>
              <a:buChar char="●"/>
            </a:pPr>
            <a:r>
              <a:rPr lang="en-US" sz="1400" b="0" i="0" u="none" strike="noStrike" cap="none">
                <a:solidFill>
                  <a:srgbClr val="222222"/>
                </a:solidFill>
                <a:latin typeface="Calibri"/>
                <a:ea typeface="Calibri"/>
                <a:cs typeface="Calibri"/>
                <a:sym typeface="Calibri"/>
              </a:rPr>
              <a:t>Professionals of the field of disabilities and Service Learning</a:t>
            </a:r>
            <a:endParaRPr sz="14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400"/>
              <a:buFont typeface="Noto Sans Symbols"/>
              <a:buChar char="●"/>
            </a:pPr>
            <a:r>
              <a:rPr lang="en-US" sz="1400" b="0" i="0" u="none" strike="noStrike" cap="none">
                <a:solidFill>
                  <a:srgbClr val="222222"/>
                </a:solidFill>
                <a:latin typeface="Calibri"/>
                <a:ea typeface="Calibri"/>
                <a:cs typeface="Calibri"/>
                <a:sym typeface="Calibri"/>
              </a:rPr>
              <a:t>Supports</a:t>
            </a:r>
            <a:endParaRPr sz="14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400"/>
              <a:buFont typeface="Noto Sans Symbols"/>
              <a:buChar char="●"/>
            </a:pPr>
            <a:r>
              <a:rPr lang="en-US" sz="1400" b="0" i="0" u="none" strike="noStrike" cap="none">
                <a:solidFill>
                  <a:srgbClr val="222222"/>
                </a:solidFill>
                <a:latin typeface="Calibri"/>
                <a:ea typeface="Calibri"/>
                <a:cs typeface="Calibri"/>
                <a:sym typeface="Calibri"/>
              </a:rPr>
              <a:t>Members of the community</a:t>
            </a:r>
            <a:endParaRPr sz="1400" b="0" i="0" u="none" strike="noStrike" cap="none">
              <a:solidFill>
                <a:srgbClr val="222222"/>
              </a:solidFill>
              <a:latin typeface="Calibri"/>
              <a:ea typeface="Calibri"/>
              <a:cs typeface="Calibri"/>
              <a:sym typeface="Calibri"/>
            </a:endParaRPr>
          </a:p>
          <a:p>
            <a:pPr marL="228600" marR="0" lvl="0" indent="-228600" algn="just" rtl="0">
              <a:lnSpc>
                <a:spcPct val="100000"/>
              </a:lnSpc>
              <a:spcBef>
                <a:spcPts val="0"/>
              </a:spcBef>
              <a:spcAft>
                <a:spcPts val="0"/>
              </a:spcAft>
              <a:buClr>
                <a:srgbClr val="222222"/>
              </a:buClr>
              <a:buSzPts val="1400"/>
              <a:buFont typeface="Noto Sans Symbols"/>
              <a:buChar char="●"/>
            </a:pPr>
            <a:r>
              <a:rPr lang="en-US" sz="1400" b="0" i="0" u="none" strike="noStrike" cap="none">
                <a:solidFill>
                  <a:srgbClr val="222222"/>
                </a:solidFill>
                <a:latin typeface="Calibri"/>
                <a:ea typeface="Calibri"/>
                <a:cs typeface="Calibri"/>
                <a:sym typeface="Calibri"/>
              </a:rPr>
              <a:t>Other stakeholders</a:t>
            </a:r>
            <a:endParaRPr sz="1400" b="0" i="0" u="none" strike="noStrike" cap="none">
              <a:solidFill>
                <a:srgbClr val="000000"/>
              </a:solidFill>
              <a:latin typeface="Arial"/>
              <a:ea typeface="Arial"/>
              <a:cs typeface="Arial"/>
              <a:sym typeface="Arial"/>
            </a:endParaRPr>
          </a:p>
        </p:txBody>
      </p:sp>
      <p:sp>
        <p:nvSpPr>
          <p:cNvPr id="2054" name="Google Shape;2054;g11159c36afb_1_16"/>
          <p:cNvSpPr/>
          <p:nvPr/>
        </p:nvSpPr>
        <p:spPr>
          <a:xfrm rot="10800000" flipH="1">
            <a:off x="1010832" y="5776800"/>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FFDE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
        <p:nvSpPr>
          <p:cNvPr id="2055" name="Google Shape;2055;g11159c36afb_1_16"/>
          <p:cNvSpPr/>
          <p:nvPr/>
        </p:nvSpPr>
        <p:spPr>
          <a:xfrm rot="10800000" flipH="1">
            <a:off x="1010832" y="8846946"/>
            <a:ext cx="5753405" cy="45691"/>
          </a:xfrm>
          <a:custGeom>
            <a:avLst/>
            <a:gdLst/>
            <a:ahLst/>
            <a:cxnLst/>
            <a:rect l="l" t="t" r="r" b="b"/>
            <a:pathLst>
              <a:path w="5993130" h="26035" extrusionOk="0">
                <a:moveTo>
                  <a:pt x="0" y="0"/>
                </a:moveTo>
                <a:lnTo>
                  <a:pt x="5993071" y="0"/>
                </a:lnTo>
                <a:lnTo>
                  <a:pt x="5993071" y="25633"/>
                </a:lnTo>
                <a:lnTo>
                  <a:pt x="108479" y="25633"/>
                </a:lnTo>
                <a:lnTo>
                  <a:pt x="0" y="25633"/>
                </a:lnTo>
                <a:lnTo>
                  <a:pt x="0" y="0"/>
                </a:lnTo>
                <a:close/>
              </a:path>
            </a:pathLst>
          </a:custGeom>
          <a:solidFill>
            <a:srgbClr val="0070C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10"/>
              <a:buFont typeface="Calibri"/>
              <a:buNone/>
            </a:pPr>
            <a:endParaRPr sz="161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ă Office">
  <a:themeElements>
    <a:clrScheme name="Temă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Temă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ă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30444</Words>
  <Application>Microsoft Office PowerPoint</Application>
  <PresentationFormat>Particularizare</PresentationFormat>
  <Paragraphs>3169</Paragraphs>
  <Slides>128</Slides>
  <Notes>127</Notes>
  <HiddenSlides>0</HiddenSlides>
  <MMClips>0</MMClips>
  <ScaleCrop>false</ScaleCrop>
  <HeadingPairs>
    <vt:vector size="6" baseType="variant">
      <vt:variant>
        <vt:lpstr>Fonturi utilizate</vt:lpstr>
      </vt:variant>
      <vt:variant>
        <vt:i4>10</vt:i4>
      </vt:variant>
      <vt:variant>
        <vt:lpstr>Temă</vt:lpstr>
      </vt:variant>
      <vt:variant>
        <vt:i4>4</vt:i4>
      </vt:variant>
      <vt:variant>
        <vt:lpstr>Titluri diapozitive</vt:lpstr>
      </vt:variant>
      <vt:variant>
        <vt:i4>128</vt:i4>
      </vt:variant>
    </vt:vector>
  </HeadingPairs>
  <TitlesOfParts>
    <vt:vector size="142" baseType="lpstr">
      <vt:lpstr>Open Sans</vt:lpstr>
      <vt:lpstr>Times New Roman</vt:lpstr>
      <vt:lpstr>Courier New</vt:lpstr>
      <vt:lpstr>Gill Sans</vt:lpstr>
      <vt:lpstr>Arial</vt:lpstr>
      <vt:lpstr>Calibri</vt:lpstr>
      <vt:lpstr>Noto Sans Symbols</vt:lpstr>
      <vt:lpstr>Helvetica Neue</vt:lpstr>
      <vt:lpstr>Montserrat SemiBold</vt:lpstr>
      <vt:lpstr>Montserrat</vt:lpstr>
      <vt:lpstr>Temă Office</vt:lpstr>
      <vt:lpstr>Office Theme</vt:lpstr>
      <vt:lpstr>Temă Office</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Liana Vislan</dc:creator>
  <cp:lastModifiedBy>Liana Vislan</cp:lastModifiedBy>
  <cp:revision>6</cp:revision>
  <dcterms:created xsi:type="dcterms:W3CDTF">2022-01-03T16:35:21Z</dcterms:created>
  <dcterms:modified xsi:type="dcterms:W3CDTF">2022-05-05T09:43:19Z</dcterms:modified>
</cp:coreProperties>
</file>